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5" r:id="rId4"/>
    <p:sldId id="338" r:id="rId5"/>
    <p:sldId id="335" r:id="rId6"/>
    <p:sldId id="300" r:id="rId7"/>
    <p:sldId id="334" r:id="rId8"/>
    <p:sldId id="333" r:id="rId9"/>
    <p:sldId id="337" r:id="rId10"/>
    <p:sldId id="336" r:id="rId11"/>
    <p:sldId id="343" r:id="rId12"/>
    <p:sldId id="342" r:id="rId13"/>
    <p:sldId id="344" r:id="rId14"/>
    <p:sldId id="346" r:id="rId15"/>
    <p:sldId id="339" r:id="rId16"/>
    <p:sldId id="341" r:id="rId17"/>
    <p:sldId id="340" r:id="rId18"/>
    <p:sldId id="332" r:id="rId19"/>
    <p:sldId id="331" r:id="rId20"/>
    <p:sldId id="327" r:id="rId21"/>
    <p:sldId id="329" r:id="rId22"/>
    <p:sldId id="324" r:id="rId23"/>
    <p:sldId id="322" r:id="rId24"/>
    <p:sldId id="325" r:id="rId25"/>
    <p:sldId id="323" r:id="rId26"/>
    <p:sldId id="326" r:id="rId27"/>
    <p:sldId id="272" r:id="rId28"/>
    <p:sldId id="321" r:id="rId29"/>
    <p:sldId id="316" r:id="rId30"/>
    <p:sldId id="318" r:id="rId31"/>
    <p:sldId id="319" r:id="rId32"/>
    <p:sldId id="320" r:id="rId33"/>
    <p:sldId id="317" r:id="rId34"/>
    <p:sldId id="315" r:id="rId35"/>
    <p:sldId id="310" r:id="rId36"/>
    <p:sldId id="314" r:id="rId37"/>
    <p:sldId id="313" r:id="rId38"/>
    <p:sldId id="312" r:id="rId39"/>
    <p:sldId id="307" r:id="rId4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1E1511-0D63-4454-ABC8-A84D6E8D2666}" v="9340" dt="2025-11-07T23:50:01.5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48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07.11.2025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9299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07.11.2025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5967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07.11.2025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1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07.11.2025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591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07.11.2025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3495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07.11.2025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811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07.11.2025</a:t>
            </a:fld>
            <a:endParaRPr lang="de-D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31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07.11.2025</a:t>
            </a:fld>
            <a:endParaRPr lang="de-D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7782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07.11.2025</a:t>
            </a:fld>
            <a:endParaRPr lang="de-D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9604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07.11.2025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8389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07.11.2025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92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953BDC-9EAE-49FE-9892-958C9F845175}" type="datetimeFigureOut">
              <a:rPr lang="de-DE" smtClean="0"/>
              <a:t>07.11.2025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054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20816" y="400468"/>
            <a:ext cx="9144000" cy="2387600"/>
          </a:xfrm>
        </p:spPr>
        <p:txBody>
          <a:bodyPr/>
          <a:lstStyle/>
          <a:p>
            <a:r>
              <a:rPr lang="de-DE" dirty="0">
                <a:latin typeface="STXinwei"/>
                <a:ea typeface="STXinwei"/>
              </a:rPr>
              <a:t>HET WEL EN WEE</a:t>
            </a:r>
            <a:br>
              <a:rPr lang="de-DE" dirty="0">
                <a:latin typeface="STXinwei"/>
              </a:rPr>
            </a:br>
            <a:r>
              <a:rPr lang="de-DE" dirty="0">
                <a:latin typeface="STXinwei"/>
                <a:ea typeface="STXinwei"/>
              </a:rPr>
              <a:t>VAN MENS EN VEE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562474" y="2689643"/>
            <a:ext cx="4060658" cy="893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err="1">
                <a:latin typeface="STXinwei"/>
                <a:ea typeface="STXinwei"/>
              </a:rPr>
              <a:t>Ziekte</a:t>
            </a:r>
            <a:r>
              <a:rPr lang="de-DE" dirty="0">
                <a:latin typeface="STXinwei"/>
                <a:ea typeface="STXinwei"/>
              </a:rPr>
              <a:t> en </a:t>
            </a:r>
            <a:r>
              <a:rPr lang="de-DE" err="1">
                <a:latin typeface="STXinwei"/>
                <a:ea typeface="STXinwei"/>
              </a:rPr>
              <a:t>gezondheid</a:t>
            </a:r>
            <a:r>
              <a:rPr lang="de-DE" dirty="0">
                <a:latin typeface="STXinwei"/>
                <a:ea typeface="STXinwei"/>
              </a:rPr>
              <a:t> </a:t>
            </a:r>
            <a:endParaRPr lang="de-DE">
              <a:latin typeface="STXinwei"/>
              <a:ea typeface="STXinwei"/>
            </a:endParaRPr>
          </a:p>
          <a:p>
            <a:r>
              <a:rPr lang="de-DE" dirty="0">
                <a:latin typeface="STXinwei"/>
                <a:ea typeface="STXinwei"/>
              </a:rPr>
              <a:t>van mens en </a:t>
            </a:r>
            <a:r>
              <a:rPr lang="de-DE" dirty="0" err="1">
                <a:latin typeface="STXinwei"/>
                <a:ea typeface="STXinwei"/>
              </a:rPr>
              <a:t>dier</a:t>
            </a:r>
            <a:endParaRPr lang="de-DE" dirty="0">
              <a:latin typeface="STXinwei"/>
              <a:ea typeface="STXinwei"/>
            </a:endParaRPr>
          </a:p>
        </p:txBody>
      </p:sp>
    </p:spTree>
    <p:extLst>
      <p:ext uri="{BB962C8B-B14F-4D97-AF65-F5344CB8AC3E}">
        <p14:creationId xmlns:p14="http://schemas.microsoft.com/office/powerpoint/2010/main" val="3351439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846FA-DFD8-A847-C9B6-591796425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9FB64C-DD84-7B43-792D-58774948F59F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nl-NL" dirty="0"/>
              <a:t>Doodgraver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BCA9470-0CB4-B27A-B945-04B30C61C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E6AB78F-28F6-6110-7380-A9E7AF421B82}"/>
              </a:ext>
            </a:extLst>
          </p:cNvPr>
          <p:cNvSpPr txBox="1"/>
          <p:nvPr/>
        </p:nvSpPr>
        <p:spPr>
          <a:xfrm>
            <a:off x="836864" y="6497300"/>
            <a:ext cx="10517658" cy="3760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D8C9627-F9EB-CE64-0E7E-90EB5E338F64}"/>
              </a:ext>
            </a:extLst>
          </p:cNvPr>
          <p:cNvSpPr txBox="1"/>
          <p:nvPr/>
        </p:nvSpPr>
        <p:spPr>
          <a:xfrm>
            <a:off x="836366" y="6497514"/>
            <a:ext cx="10517657" cy="33855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rial"/>
                <a:cs typeface="Arial"/>
              </a:rPr>
              <a:t>Symposium dorpsbesturen – lezing het wel en wee van mens en vee – </a:t>
            </a:r>
            <a:r>
              <a:rPr lang="nl-NL" sz="1600" err="1">
                <a:latin typeface="Arial"/>
                <a:cs typeface="Arial"/>
              </a:rPr>
              <a:t>Luud</a:t>
            </a:r>
            <a:r>
              <a:rPr lang="nl-NL" sz="1600" dirty="0">
                <a:latin typeface="Arial"/>
                <a:cs typeface="Arial"/>
              </a:rPr>
              <a:t> de Brouwer – 8 november 2025</a:t>
            </a:r>
          </a:p>
        </p:txBody>
      </p:sp>
      <p:pic>
        <p:nvPicPr>
          <p:cNvPr id="4" name="Afbeelding 3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B9919828-0E82-BB4A-ADD1-D8A0208C5A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980" t="-3114" r="-97980" b="3113"/>
          <a:stretch>
            <a:fillRect/>
          </a:stretch>
        </p:blipFill>
        <p:spPr>
          <a:xfrm>
            <a:off x="11170869" y="370973"/>
            <a:ext cx="1019579" cy="1413714"/>
          </a:xfrm>
          <a:prstGeom prst="rect">
            <a:avLst/>
          </a:prstGeom>
        </p:spPr>
      </p:pic>
      <p:pic>
        <p:nvPicPr>
          <p:cNvPr id="6" name="Afbeelding 5" descr="17th-century Depiction of Plague Doctor">
            <a:extLst>
              <a:ext uri="{FF2B5EF4-FFF2-40B4-BE49-F238E27FC236}">
                <a16:creationId xmlns:a16="http://schemas.microsoft.com/office/drawing/2014/main" id="{DA4EAFEF-97ED-4742-609D-E4AA1AF169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" t="-1754" b="2047"/>
          <a:stretch>
            <a:fillRect/>
          </a:stretch>
        </p:blipFill>
        <p:spPr>
          <a:xfrm>
            <a:off x="9323135" y="364980"/>
            <a:ext cx="1006032" cy="1323732"/>
          </a:xfrm>
          <a:prstGeom prst="rect">
            <a:avLst/>
          </a:prstGeom>
        </p:spPr>
      </p:pic>
      <p:pic>
        <p:nvPicPr>
          <p:cNvPr id="8" name="Afbeelding 7" descr="Afbeelding met vee, verven, zoogdier, koe&#10;&#10;Door AI gegenereerde inhoud is mogelijk onjuist.">
            <a:extLst>
              <a:ext uri="{FF2B5EF4-FFF2-40B4-BE49-F238E27FC236}">
                <a16:creationId xmlns:a16="http://schemas.microsoft.com/office/drawing/2014/main" id="{831AA994-BCD6-C50B-465D-76FACF71FC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16" t="10437" r="-1887" b="-10437"/>
          <a:stretch>
            <a:fillRect/>
          </a:stretch>
        </p:blipFill>
        <p:spPr>
          <a:xfrm>
            <a:off x="7725095" y="415944"/>
            <a:ext cx="1619527" cy="1406694"/>
          </a:xfrm>
          <a:prstGeom prst="rect">
            <a:avLst/>
          </a:prstGeom>
        </p:spPr>
      </p:pic>
      <p:pic>
        <p:nvPicPr>
          <p:cNvPr id="10" name="Afbeelding 9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981AAB4E-B63A-29BA-524F-B8B87E933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711" y="411078"/>
            <a:ext cx="899263" cy="1253292"/>
          </a:xfrm>
          <a:prstGeom prst="rect">
            <a:avLst/>
          </a:prstGeom>
        </p:spPr>
      </p:pic>
      <p:pic>
        <p:nvPicPr>
          <p:cNvPr id="11" name="Tijdelijke aanduiding voor inhoud 2" descr="Afbeelding met handschrift, tekst, brief, kalligrafie&#10;&#10;Door AI gegenereerde inhoud is mogelijk onjuist.">
            <a:extLst>
              <a:ext uri="{FF2B5EF4-FFF2-40B4-BE49-F238E27FC236}">
                <a16:creationId xmlns:a16="http://schemas.microsoft.com/office/drawing/2014/main" id="{473109C7-1766-EF75-4537-70A1FFAEC7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391" y="1893912"/>
            <a:ext cx="4668362" cy="3904218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5DD21095-6525-646B-202E-77B57D53C88A}"/>
              </a:ext>
            </a:extLst>
          </p:cNvPr>
          <p:cNvSpPr txBox="1"/>
          <p:nvPr/>
        </p:nvSpPr>
        <p:spPr>
          <a:xfrm>
            <a:off x="5607577" y="2221820"/>
            <a:ext cx="3505195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/>
              <a:t>ende </a:t>
            </a:r>
            <a:r>
              <a:rPr lang="nl-NL" sz="1600" err="1"/>
              <a:t>sal</a:t>
            </a:r>
            <a:r>
              <a:rPr lang="nl-NL" sz="1600" dirty="0"/>
              <a:t> den suppliant gehouden</a:t>
            </a:r>
          </a:p>
          <a:p>
            <a:r>
              <a:rPr lang="nl-NL" sz="1600" dirty="0" err="1"/>
              <a:t>wesen</a:t>
            </a:r>
            <a:r>
              <a:rPr lang="nl-NL" sz="1600" dirty="0"/>
              <a:t>, de graven inde </a:t>
            </a:r>
            <a:r>
              <a:rPr lang="nl-NL" sz="1600" dirty="0" err="1"/>
              <a:t>kerck</a:t>
            </a:r>
            <a:endParaRPr lang="nl-NL" sz="1600" dirty="0"/>
          </a:p>
          <a:p>
            <a:r>
              <a:rPr lang="nl-NL" sz="1600" err="1"/>
              <a:t>wederomme</a:t>
            </a:r>
            <a:r>
              <a:rPr lang="nl-NL" sz="1600" dirty="0"/>
              <a:t> </a:t>
            </a:r>
            <a:r>
              <a:rPr lang="nl-NL" sz="1600" err="1"/>
              <a:t>behoorlijck</a:t>
            </a:r>
            <a:r>
              <a:rPr lang="nl-NL" sz="1600" dirty="0"/>
              <a:t> toe te</a:t>
            </a:r>
          </a:p>
          <a:p>
            <a:r>
              <a:rPr lang="nl-NL" sz="1600" dirty="0"/>
              <a:t>maken, ende de </a:t>
            </a:r>
            <a:r>
              <a:rPr lang="nl-NL" sz="1600" err="1"/>
              <a:t>steenen</a:t>
            </a:r>
            <a:r>
              <a:rPr lang="nl-NL" sz="1600" dirty="0"/>
              <a:t> </a:t>
            </a:r>
            <a:r>
              <a:rPr lang="nl-NL" sz="1600" err="1"/>
              <a:t>daer</a:t>
            </a:r>
            <a:r>
              <a:rPr lang="nl-NL" sz="1600" dirty="0"/>
              <a:t> op</a:t>
            </a:r>
          </a:p>
          <a:p>
            <a:r>
              <a:rPr lang="nl-NL" sz="1600" err="1"/>
              <a:t>gelijck</a:t>
            </a:r>
            <a:r>
              <a:rPr lang="nl-NL" sz="1600" dirty="0"/>
              <a:t> toe te leggen, als mede</a:t>
            </a:r>
          </a:p>
          <a:p>
            <a:r>
              <a:rPr lang="nl-NL" sz="1600" dirty="0"/>
              <a:t>de graven </a:t>
            </a:r>
            <a:r>
              <a:rPr lang="nl-NL" sz="1600" dirty="0" err="1"/>
              <a:t>soo</a:t>
            </a:r>
            <a:r>
              <a:rPr lang="nl-NL" sz="1600" dirty="0"/>
              <a:t> veel </a:t>
            </a:r>
            <a:r>
              <a:rPr lang="nl-NL" sz="1600" dirty="0" err="1"/>
              <a:t>doenlijck</a:t>
            </a:r>
            <a:endParaRPr lang="nl-NL" sz="1600" dirty="0"/>
          </a:p>
          <a:p>
            <a:r>
              <a:rPr lang="nl-NL" sz="1600" dirty="0" err="1"/>
              <a:t>opt</a:t>
            </a:r>
            <a:r>
              <a:rPr lang="nl-NL" sz="1600" dirty="0"/>
              <a:t> </a:t>
            </a:r>
            <a:r>
              <a:rPr lang="nl-NL" sz="1600" dirty="0" err="1"/>
              <a:t>kerckhoff</a:t>
            </a:r>
            <a:r>
              <a:rPr lang="nl-NL" sz="1600" dirty="0"/>
              <a:t>, </a:t>
            </a:r>
            <a:r>
              <a:rPr lang="nl-NL" sz="1600" dirty="0" err="1"/>
              <a:t>behoorlijck</a:t>
            </a:r>
            <a:endParaRPr lang="nl-NL" sz="1600" dirty="0"/>
          </a:p>
          <a:p>
            <a:r>
              <a:rPr lang="nl-NL" sz="1600" dirty="0"/>
              <a:t>te effenen, ende de </a:t>
            </a:r>
            <a:r>
              <a:rPr lang="nl-NL" sz="1600" dirty="0" err="1"/>
              <a:t>dootsbeenderen</a:t>
            </a:r>
            <a:endParaRPr lang="nl-NL" sz="1600" dirty="0"/>
          </a:p>
          <a:p>
            <a:r>
              <a:rPr lang="nl-NL" sz="1600" err="1"/>
              <a:t>vant</a:t>
            </a:r>
            <a:r>
              <a:rPr lang="nl-NL" sz="1600" dirty="0"/>
              <a:t> </a:t>
            </a:r>
            <a:r>
              <a:rPr lang="nl-NL" sz="1600" err="1"/>
              <a:t>selve</a:t>
            </a:r>
            <a:r>
              <a:rPr lang="nl-NL" sz="1600" dirty="0"/>
              <a:t> </a:t>
            </a:r>
            <a:r>
              <a:rPr lang="nl-NL" sz="1600" err="1"/>
              <a:t>kerckhoff</a:t>
            </a:r>
            <a:r>
              <a:rPr lang="nl-NL" sz="1600" dirty="0"/>
              <a:t>, als de</a:t>
            </a:r>
          </a:p>
          <a:p>
            <a:r>
              <a:rPr lang="nl-NL" sz="1600" dirty="0"/>
              <a:t>andere </a:t>
            </a:r>
            <a:r>
              <a:rPr lang="nl-NL" sz="1600" err="1"/>
              <a:t>vuijlichheijt</a:t>
            </a:r>
            <a:r>
              <a:rPr lang="nl-NL" sz="1600" dirty="0"/>
              <a:t>, </a:t>
            </a:r>
            <a:r>
              <a:rPr lang="nl-NL" sz="1600" err="1"/>
              <a:t>daer</a:t>
            </a:r>
            <a:r>
              <a:rPr lang="nl-NL" sz="1600" dirty="0"/>
              <a:t> van</a:t>
            </a:r>
          </a:p>
          <a:p>
            <a:r>
              <a:rPr lang="nl-NL" sz="1600" dirty="0"/>
              <a:t>te </a:t>
            </a:r>
            <a:r>
              <a:rPr lang="nl-NL" sz="1600" dirty="0" err="1"/>
              <a:t>suijveren</a:t>
            </a:r>
            <a:r>
              <a:rPr lang="nl-NL" sz="1600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832126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4A1D1-EC70-F3AD-37C4-E2CA0C472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10D6B0-D232-CB6C-0D85-D8B6E83D1EC5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nl-NL" dirty="0"/>
              <a:t>Doodgravers en vroedvrouwen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87A1FD-7638-48F3-66BF-2C72B5D8D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EF8A985-873F-4FF1-BA14-0FA70CA014AC}"/>
              </a:ext>
            </a:extLst>
          </p:cNvPr>
          <p:cNvSpPr txBox="1"/>
          <p:nvPr/>
        </p:nvSpPr>
        <p:spPr>
          <a:xfrm>
            <a:off x="836864" y="6497300"/>
            <a:ext cx="10517658" cy="3760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3867497-2F9E-3494-A485-30CFADF88039}"/>
              </a:ext>
            </a:extLst>
          </p:cNvPr>
          <p:cNvSpPr txBox="1"/>
          <p:nvPr/>
        </p:nvSpPr>
        <p:spPr>
          <a:xfrm>
            <a:off x="836366" y="6497514"/>
            <a:ext cx="10517657" cy="33855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rial"/>
                <a:cs typeface="Arial"/>
              </a:rPr>
              <a:t>Symposium dorpsbesturen – lezing het wel en wee van mens en vee – </a:t>
            </a:r>
            <a:r>
              <a:rPr lang="nl-NL" sz="1600" err="1">
                <a:latin typeface="Arial"/>
                <a:cs typeface="Arial"/>
              </a:rPr>
              <a:t>Luud</a:t>
            </a:r>
            <a:r>
              <a:rPr lang="nl-NL" sz="1600" dirty="0">
                <a:latin typeface="Arial"/>
                <a:cs typeface="Arial"/>
              </a:rPr>
              <a:t> de Brouwer – 8 november 2025</a:t>
            </a:r>
          </a:p>
        </p:txBody>
      </p:sp>
      <p:pic>
        <p:nvPicPr>
          <p:cNvPr id="4" name="Afbeelding 3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EA5A44EF-3387-32C2-0DED-3C05879D3A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980" t="-3114" r="-97980" b="3113"/>
          <a:stretch>
            <a:fillRect/>
          </a:stretch>
        </p:blipFill>
        <p:spPr>
          <a:xfrm>
            <a:off x="11170869" y="370973"/>
            <a:ext cx="1019579" cy="1413714"/>
          </a:xfrm>
          <a:prstGeom prst="rect">
            <a:avLst/>
          </a:prstGeom>
        </p:spPr>
      </p:pic>
      <p:pic>
        <p:nvPicPr>
          <p:cNvPr id="6" name="Afbeelding 5" descr="17th-century Depiction of Plague Doctor">
            <a:extLst>
              <a:ext uri="{FF2B5EF4-FFF2-40B4-BE49-F238E27FC236}">
                <a16:creationId xmlns:a16="http://schemas.microsoft.com/office/drawing/2014/main" id="{DF7A83EC-6EE3-5C4B-86CC-F0415BA1B4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" t="-1754" b="2047"/>
          <a:stretch>
            <a:fillRect/>
          </a:stretch>
        </p:blipFill>
        <p:spPr>
          <a:xfrm>
            <a:off x="9323135" y="364980"/>
            <a:ext cx="1006032" cy="1323732"/>
          </a:xfrm>
          <a:prstGeom prst="rect">
            <a:avLst/>
          </a:prstGeom>
        </p:spPr>
      </p:pic>
      <p:pic>
        <p:nvPicPr>
          <p:cNvPr id="8" name="Afbeelding 7" descr="Afbeelding met vee, verven, zoogdier, koe&#10;&#10;Door AI gegenereerde inhoud is mogelijk onjuist.">
            <a:extLst>
              <a:ext uri="{FF2B5EF4-FFF2-40B4-BE49-F238E27FC236}">
                <a16:creationId xmlns:a16="http://schemas.microsoft.com/office/drawing/2014/main" id="{276370F9-B6E1-332A-B1EB-AC7E4A86DA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16" t="10437" r="-1887" b="-10437"/>
          <a:stretch>
            <a:fillRect/>
          </a:stretch>
        </p:blipFill>
        <p:spPr>
          <a:xfrm>
            <a:off x="7725095" y="415944"/>
            <a:ext cx="1619527" cy="1406694"/>
          </a:xfrm>
          <a:prstGeom prst="rect">
            <a:avLst/>
          </a:prstGeom>
        </p:spPr>
      </p:pic>
      <p:pic>
        <p:nvPicPr>
          <p:cNvPr id="10" name="Afbeelding 9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8F5F4EE3-D9EC-F695-4933-11A0048A7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711" y="411078"/>
            <a:ext cx="899263" cy="1253292"/>
          </a:xfrm>
          <a:prstGeom prst="rect">
            <a:avLst/>
          </a:prstGeom>
        </p:spPr>
      </p:pic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2CAF3927-5A40-5BC5-7E0D-787B59B1FFB7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600" b="1" dirty="0">
                <a:latin typeface="Aptos"/>
                <a:cs typeface="Arial"/>
              </a:rPr>
              <a:t>Bron: 3/836 Dorpsrekening 1702</a:t>
            </a:r>
            <a:endParaRPr lang="nl-NL" sz="1600">
              <a:latin typeface="Apto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600" dirty="0">
                <a:latin typeface="Aptos"/>
                <a:cs typeface="Arial"/>
              </a:rPr>
              <a:t>Scan 24 </a:t>
            </a:r>
            <a:br>
              <a:rPr lang="nl-NL" sz="1600" dirty="0">
                <a:latin typeface="Aptos"/>
                <a:cs typeface="Arial"/>
              </a:rPr>
            </a:br>
            <a:r>
              <a:rPr lang="nl-NL" sz="1600" dirty="0" err="1">
                <a:latin typeface="Aptos"/>
                <a:cs typeface="Arial"/>
              </a:rPr>
              <a:t>Antonij</a:t>
            </a:r>
            <a:r>
              <a:rPr lang="nl-NL" sz="1600" dirty="0">
                <a:latin typeface="Aptos"/>
                <a:cs typeface="Arial"/>
              </a:rPr>
              <a:t> Gijben, </a:t>
            </a:r>
            <a:r>
              <a:rPr lang="nl-NL" sz="1600" dirty="0" err="1">
                <a:latin typeface="Aptos"/>
                <a:cs typeface="Arial"/>
              </a:rPr>
              <a:t>uijt</a:t>
            </a:r>
            <a:r>
              <a:rPr lang="nl-NL" sz="1600" dirty="0">
                <a:latin typeface="Aptos"/>
                <a:cs typeface="Arial"/>
              </a:rPr>
              <a:t> den naam van </a:t>
            </a:r>
            <a:r>
              <a:rPr lang="nl-NL" sz="1600" dirty="0" err="1">
                <a:latin typeface="Aptos"/>
                <a:cs typeface="Arial"/>
              </a:rPr>
              <a:t>sijnen</a:t>
            </a:r>
            <a:r>
              <a:rPr lang="nl-NL" sz="1600" dirty="0">
                <a:latin typeface="Aptos"/>
                <a:cs typeface="Arial"/>
              </a:rPr>
              <a:t> </a:t>
            </a:r>
            <a:r>
              <a:rPr lang="nl-NL" sz="1600" dirty="0" err="1">
                <a:latin typeface="Aptos"/>
                <a:cs typeface="Arial"/>
              </a:rPr>
              <a:t>soon</a:t>
            </a:r>
            <a:r>
              <a:rPr lang="nl-NL" sz="1600" dirty="0">
                <a:latin typeface="Aptos"/>
                <a:cs typeface="Arial"/>
              </a:rPr>
              <a:t> als </a:t>
            </a:r>
            <a:r>
              <a:rPr lang="nl-NL" sz="1600" dirty="0" err="1">
                <a:latin typeface="Aptos"/>
                <a:cs typeface="Arial"/>
              </a:rPr>
              <a:t>dootgraver</a:t>
            </a:r>
            <a:r>
              <a:rPr lang="nl-NL" sz="1600" dirty="0">
                <a:latin typeface="Aptos"/>
                <a:cs typeface="Arial"/>
              </a:rPr>
              <a:t> alhier </a:t>
            </a:r>
            <a:r>
              <a:rPr lang="nl-NL" sz="1600" dirty="0" err="1">
                <a:latin typeface="Aptos"/>
                <a:cs typeface="Arial"/>
              </a:rPr>
              <a:t>voldaen</a:t>
            </a:r>
            <a:r>
              <a:rPr lang="nl-NL" sz="1600" dirty="0">
                <a:latin typeface="Aptos"/>
                <a:cs typeface="Arial"/>
              </a:rPr>
              <a:t> de </a:t>
            </a:r>
            <a:r>
              <a:rPr lang="nl-NL" sz="1600" dirty="0" err="1">
                <a:latin typeface="Aptos"/>
                <a:cs typeface="Arial"/>
              </a:rPr>
              <a:t>somme</a:t>
            </a:r>
            <a:r>
              <a:rPr lang="nl-NL" sz="1600" dirty="0">
                <a:latin typeface="Aptos"/>
                <a:cs typeface="Arial"/>
              </a:rPr>
              <a:t> van vijftien gulden, wegens een jaar ordinair </a:t>
            </a:r>
            <a:r>
              <a:rPr lang="nl-NL" sz="1600" dirty="0" err="1">
                <a:latin typeface="Aptos"/>
                <a:cs typeface="Arial"/>
              </a:rPr>
              <a:t>tractement</a:t>
            </a:r>
            <a:r>
              <a:rPr lang="nl-NL" sz="1600" dirty="0">
                <a:latin typeface="Aptos"/>
                <a:cs typeface="Arial"/>
              </a:rPr>
              <a:t> van den jaar 1702 14:0:0</a:t>
            </a:r>
            <a:endParaRPr lang="nl-NL" sz="1600">
              <a:latin typeface="Apto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600" dirty="0">
                <a:latin typeface="Aptos"/>
                <a:cs typeface="Arial"/>
              </a:rPr>
              <a:t>Scan 25 </a:t>
            </a:r>
            <a:br>
              <a:rPr lang="nl-NL" sz="1600" dirty="0">
                <a:latin typeface="Aptos"/>
                <a:cs typeface="Arial"/>
              </a:rPr>
            </a:br>
            <a:r>
              <a:rPr lang="nl-NL" sz="1600" dirty="0">
                <a:latin typeface="Aptos"/>
                <a:cs typeface="Arial"/>
              </a:rPr>
              <a:t>Maria weduwe </a:t>
            </a:r>
            <a:r>
              <a:rPr lang="nl-NL" sz="1600" dirty="0" err="1">
                <a:latin typeface="Aptos"/>
                <a:cs typeface="Arial"/>
              </a:rPr>
              <a:t>Degenaer</a:t>
            </a:r>
            <a:r>
              <a:rPr lang="nl-NL" sz="1600" dirty="0">
                <a:latin typeface="Aptos"/>
                <a:cs typeface="Arial"/>
              </a:rPr>
              <a:t> </a:t>
            </a:r>
            <a:r>
              <a:rPr lang="nl-NL" sz="1600" dirty="0" err="1">
                <a:latin typeface="Aptos"/>
                <a:cs typeface="Arial"/>
              </a:rPr>
              <a:t>vroetvrouw</a:t>
            </a:r>
            <a:r>
              <a:rPr lang="nl-NL" sz="1600" dirty="0">
                <a:latin typeface="Aptos"/>
                <a:cs typeface="Arial"/>
              </a:rPr>
              <a:t> alhier 50:0:0</a:t>
            </a:r>
            <a:endParaRPr lang="nl-NL" sz="1600">
              <a:latin typeface="Apto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600" dirty="0">
                <a:latin typeface="Aptos"/>
                <a:cs typeface="Arial"/>
              </a:rPr>
              <a:t>Scan 29 </a:t>
            </a:r>
            <a:br>
              <a:rPr lang="nl-NL" sz="1600" dirty="0">
                <a:latin typeface="Aptos"/>
                <a:cs typeface="Arial"/>
              </a:rPr>
            </a:br>
            <a:r>
              <a:rPr lang="nl-NL" sz="1600" dirty="0" err="1">
                <a:latin typeface="Aptos"/>
                <a:cs typeface="Arial"/>
              </a:rPr>
              <a:t>Anneken</a:t>
            </a:r>
            <a:r>
              <a:rPr lang="nl-NL" sz="1600" dirty="0">
                <a:latin typeface="Aptos"/>
                <a:cs typeface="Arial"/>
              </a:rPr>
              <a:t> weduwe Jan </a:t>
            </a:r>
            <a:r>
              <a:rPr lang="nl-NL" sz="1600" dirty="0" err="1">
                <a:latin typeface="Aptos"/>
                <a:cs typeface="Arial"/>
              </a:rPr>
              <a:t>Servaes</a:t>
            </a:r>
            <a:r>
              <a:rPr lang="nl-NL" sz="1600" dirty="0">
                <a:latin typeface="Aptos"/>
                <a:cs typeface="Arial"/>
              </a:rPr>
              <a:t> Cornelis </a:t>
            </a:r>
            <a:r>
              <a:rPr lang="nl-NL" sz="1600" dirty="0" err="1">
                <a:latin typeface="Aptos"/>
                <a:cs typeface="Arial"/>
              </a:rPr>
              <a:t>voldaen</a:t>
            </a:r>
            <a:r>
              <a:rPr lang="nl-NL" sz="1600" dirty="0">
                <a:latin typeface="Aptos"/>
                <a:cs typeface="Arial"/>
              </a:rPr>
              <a:t> de </a:t>
            </a:r>
            <a:r>
              <a:rPr lang="nl-NL" sz="1600" dirty="0" err="1">
                <a:latin typeface="Aptos"/>
                <a:cs typeface="Arial"/>
              </a:rPr>
              <a:t>somme</a:t>
            </a:r>
            <a:r>
              <a:rPr lang="nl-NL" sz="1600" dirty="0">
                <a:latin typeface="Aptos"/>
                <a:cs typeface="Arial"/>
              </a:rPr>
              <a:t> van vijftien gulden, wegens een jaar </a:t>
            </a:r>
            <a:r>
              <a:rPr lang="nl-NL" sz="1600" dirty="0" err="1">
                <a:latin typeface="Aptos"/>
                <a:cs typeface="Arial"/>
              </a:rPr>
              <a:t>tractement</a:t>
            </a:r>
            <a:r>
              <a:rPr lang="nl-NL" sz="1600" dirty="0">
                <a:latin typeface="Aptos"/>
                <a:cs typeface="Arial"/>
              </a:rPr>
              <a:t>, als voetvrouw </a:t>
            </a:r>
            <a:r>
              <a:rPr lang="nl-NL" sz="1600" dirty="0" err="1">
                <a:latin typeface="Aptos"/>
                <a:cs typeface="Arial"/>
              </a:rPr>
              <a:t>aenden</a:t>
            </a:r>
            <a:r>
              <a:rPr lang="nl-NL" sz="1600" dirty="0">
                <a:latin typeface="Aptos"/>
                <a:cs typeface="Arial"/>
              </a:rPr>
              <a:t> </a:t>
            </a:r>
            <a:r>
              <a:rPr lang="nl-NL" sz="1600" dirty="0" err="1">
                <a:latin typeface="Aptos"/>
                <a:cs typeface="Arial"/>
              </a:rPr>
              <a:t>heijkant</a:t>
            </a:r>
            <a:r>
              <a:rPr lang="nl-NL" sz="1600" dirty="0">
                <a:latin typeface="Aptos"/>
                <a:cs typeface="Arial"/>
              </a:rPr>
              <a:t> 15:0:0</a:t>
            </a:r>
            <a:endParaRPr lang="nl-NL" sz="1600">
              <a:latin typeface="Apto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600" dirty="0">
                <a:latin typeface="Aptos"/>
                <a:cs typeface="Arial"/>
              </a:rPr>
              <a:t>Scan 36 </a:t>
            </a:r>
            <a:br>
              <a:rPr lang="nl-NL" sz="1600" dirty="0">
                <a:latin typeface="Aptos"/>
                <a:cs typeface="Arial"/>
              </a:rPr>
            </a:br>
            <a:r>
              <a:rPr lang="nl-NL" sz="1600" dirty="0" err="1">
                <a:latin typeface="Aptos"/>
                <a:cs typeface="Arial"/>
              </a:rPr>
              <a:t>Bastiaen</a:t>
            </a:r>
            <a:r>
              <a:rPr lang="nl-NL" sz="1600" dirty="0">
                <a:latin typeface="Aptos"/>
                <a:cs typeface="Arial"/>
              </a:rPr>
              <a:t> den </a:t>
            </a:r>
            <a:r>
              <a:rPr lang="nl-NL" sz="1600" dirty="0" err="1">
                <a:latin typeface="Aptos"/>
                <a:cs typeface="Arial"/>
              </a:rPr>
              <a:t>dootgraver</a:t>
            </a:r>
            <a:r>
              <a:rPr lang="nl-NL" sz="1600" dirty="0">
                <a:latin typeface="Aptos"/>
                <a:cs typeface="Arial"/>
              </a:rPr>
              <a:t> </a:t>
            </a:r>
            <a:r>
              <a:rPr lang="nl-NL" sz="1600" dirty="0" err="1">
                <a:latin typeface="Aptos"/>
                <a:cs typeface="Arial"/>
              </a:rPr>
              <a:t>betaelt</a:t>
            </a:r>
            <a:r>
              <a:rPr lang="nl-NL" sz="1600" dirty="0">
                <a:latin typeface="Aptos"/>
                <a:cs typeface="Arial"/>
              </a:rPr>
              <a:t>, de </a:t>
            </a:r>
            <a:r>
              <a:rPr lang="nl-NL" sz="1600" dirty="0" err="1">
                <a:latin typeface="Aptos"/>
                <a:cs typeface="Arial"/>
              </a:rPr>
              <a:t>somme</a:t>
            </a:r>
            <a:r>
              <a:rPr lang="nl-NL" sz="1600" dirty="0">
                <a:latin typeface="Aptos"/>
                <a:cs typeface="Arial"/>
              </a:rPr>
              <a:t> van </a:t>
            </a:r>
            <a:r>
              <a:rPr lang="nl-NL" sz="1600" dirty="0" err="1">
                <a:latin typeface="Aptos"/>
                <a:cs typeface="Arial"/>
              </a:rPr>
              <a:t>eenen</a:t>
            </a:r>
            <a:r>
              <a:rPr lang="nl-NL" sz="1600" dirty="0">
                <a:latin typeface="Aptos"/>
                <a:cs typeface="Arial"/>
              </a:rPr>
              <a:t> gulden ende tien </a:t>
            </a:r>
            <a:r>
              <a:rPr lang="nl-NL" sz="1600" dirty="0" err="1">
                <a:latin typeface="Aptos"/>
                <a:cs typeface="Arial"/>
              </a:rPr>
              <a:t>stuijvers</a:t>
            </a:r>
            <a:r>
              <a:rPr lang="nl-NL" sz="1600" dirty="0">
                <a:latin typeface="Aptos"/>
                <a:cs typeface="Arial"/>
              </a:rPr>
              <a:t>, over ende ter </a:t>
            </a:r>
            <a:r>
              <a:rPr lang="nl-NL" sz="1600" dirty="0" err="1">
                <a:latin typeface="Aptos"/>
                <a:cs typeface="Arial"/>
              </a:rPr>
              <a:t>saaken</a:t>
            </a:r>
            <a:r>
              <a:rPr lang="nl-NL" sz="1600" dirty="0">
                <a:latin typeface="Aptos"/>
                <a:cs typeface="Arial"/>
              </a:rPr>
              <a:t> van gehouden </a:t>
            </a:r>
            <a:r>
              <a:rPr lang="nl-NL" sz="1600" dirty="0" err="1">
                <a:latin typeface="Aptos"/>
                <a:cs typeface="Arial"/>
              </a:rPr>
              <a:t>waght</a:t>
            </a:r>
            <a:r>
              <a:rPr lang="nl-NL" sz="1600" dirty="0">
                <a:latin typeface="Aptos"/>
                <a:cs typeface="Arial"/>
              </a:rPr>
              <a:t> op den </a:t>
            </a:r>
            <a:r>
              <a:rPr lang="nl-NL" sz="1600" dirty="0" err="1">
                <a:latin typeface="Aptos"/>
                <a:cs typeface="Arial"/>
              </a:rPr>
              <a:t>thoren</a:t>
            </a:r>
            <a:r>
              <a:rPr lang="nl-NL" sz="1600" dirty="0">
                <a:latin typeface="Aptos"/>
                <a:cs typeface="Arial"/>
              </a:rPr>
              <a:t> alhier,... 1:10:0</a:t>
            </a:r>
            <a:endParaRPr lang="nl-NL" sz="1600">
              <a:latin typeface="Apto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600" dirty="0">
                <a:latin typeface="Aptos"/>
                <a:cs typeface="Arial"/>
              </a:rPr>
              <a:t>Scan 40 </a:t>
            </a:r>
            <a:br>
              <a:rPr lang="nl-NL" sz="1600" dirty="0">
                <a:latin typeface="Aptos"/>
                <a:cs typeface="Arial"/>
              </a:rPr>
            </a:br>
            <a:r>
              <a:rPr lang="nl-NL" sz="1600" dirty="0" err="1">
                <a:latin typeface="Aptos"/>
                <a:cs typeface="Arial"/>
              </a:rPr>
              <a:t>Bastiaen</a:t>
            </a:r>
            <a:r>
              <a:rPr lang="nl-NL" sz="1600" dirty="0">
                <a:latin typeface="Aptos"/>
                <a:cs typeface="Arial"/>
              </a:rPr>
              <a:t> </a:t>
            </a:r>
            <a:r>
              <a:rPr lang="nl-NL" sz="1600" dirty="0" err="1">
                <a:latin typeface="Aptos"/>
                <a:cs typeface="Arial"/>
              </a:rPr>
              <a:t>Snellaers</a:t>
            </a:r>
            <a:r>
              <a:rPr lang="nl-NL" sz="1600" dirty="0">
                <a:latin typeface="Aptos"/>
                <a:cs typeface="Arial"/>
              </a:rPr>
              <a:t> </a:t>
            </a:r>
            <a:r>
              <a:rPr lang="nl-NL" sz="1600" dirty="0" err="1">
                <a:latin typeface="Aptos"/>
                <a:cs typeface="Arial"/>
              </a:rPr>
              <a:t>voldaen</a:t>
            </a:r>
            <a:r>
              <a:rPr lang="nl-NL" sz="1600" dirty="0">
                <a:latin typeface="Aptos"/>
                <a:cs typeface="Arial"/>
              </a:rPr>
              <a:t> 5 gulden voor het begraven van </a:t>
            </a:r>
            <a:r>
              <a:rPr lang="nl-NL" sz="1600" dirty="0" err="1">
                <a:latin typeface="Aptos"/>
                <a:cs typeface="Arial"/>
              </a:rPr>
              <a:t>verscheijde</a:t>
            </a:r>
            <a:r>
              <a:rPr lang="nl-NL" sz="1600" dirty="0">
                <a:latin typeface="Aptos"/>
                <a:cs typeface="Arial"/>
              </a:rPr>
              <a:t> arme </a:t>
            </a:r>
            <a:r>
              <a:rPr lang="nl-NL" sz="1600" dirty="0" err="1">
                <a:latin typeface="Aptos"/>
                <a:cs typeface="Arial"/>
              </a:rPr>
              <a:t>luijden</a:t>
            </a:r>
            <a:r>
              <a:rPr lang="nl-NL" sz="1600" dirty="0">
                <a:latin typeface="Aptos"/>
                <a:cs typeface="Arial"/>
              </a:rPr>
              <a:t> die overleden </a:t>
            </a:r>
            <a:r>
              <a:rPr lang="nl-NL" sz="1600" dirty="0" err="1">
                <a:latin typeface="Aptos"/>
                <a:cs typeface="Arial"/>
              </a:rPr>
              <a:t>waeren</a:t>
            </a:r>
            <a:r>
              <a:rPr lang="nl-NL" sz="1600" dirty="0">
                <a:latin typeface="Aptos"/>
                <a:cs typeface="Arial"/>
              </a:rPr>
              <a:t> vanden </a:t>
            </a:r>
            <a:r>
              <a:rPr lang="nl-NL" sz="1600" dirty="0" err="1">
                <a:latin typeface="Aptos"/>
                <a:cs typeface="Arial"/>
              </a:rPr>
              <a:t>rooden</a:t>
            </a:r>
            <a:r>
              <a:rPr lang="nl-NL" sz="1600" dirty="0">
                <a:latin typeface="Aptos"/>
                <a:cs typeface="Arial"/>
              </a:rPr>
              <a:t> loop ... 5:0:0</a:t>
            </a:r>
            <a:endParaRPr lang="nl-NL" sz="1600">
              <a:latin typeface="Aptos"/>
            </a:endParaRPr>
          </a:p>
          <a:p>
            <a:endParaRPr lang="nl-NL" dirty="0"/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319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E1BD9-580E-8571-8780-87354B3A6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C770C0-ED90-2127-35FE-A207B0960723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nl-NL" dirty="0"/>
              <a:t>Welke ziekten kwamen voor?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A0763B2-6449-91B4-F5EE-C666146DE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AF73E91-4C9C-DAD0-1DB1-C27A8D33238B}"/>
              </a:ext>
            </a:extLst>
          </p:cNvPr>
          <p:cNvSpPr txBox="1"/>
          <p:nvPr/>
        </p:nvSpPr>
        <p:spPr>
          <a:xfrm>
            <a:off x="836864" y="6497300"/>
            <a:ext cx="10517658" cy="3760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8B6ABFB-3BE9-0704-70F0-BA8944D09E9F}"/>
              </a:ext>
            </a:extLst>
          </p:cNvPr>
          <p:cNvSpPr txBox="1"/>
          <p:nvPr/>
        </p:nvSpPr>
        <p:spPr>
          <a:xfrm>
            <a:off x="836366" y="6497514"/>
            <a:ext cx="10517657" cy="33855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rial"/>
                <a:cs typeface="Arial"/>
              </a:rPr>
              <a:t>Symposium dorpsbesturen – lezing het wel en wee van mens en vee – </a:t>
            </a:r>
            <a:r>
              <a:rPr lang="nl-NL" sz="1600" err="1">
                <a:latin typeface="Arial"/>
                <a:cs typeface="Arial"/>
              </a:rPr>
              <a:t>Luud</a:t>
            </a:r>
            <a:r>
              <a:rPr lang="nl-NL" sz="1600" dirty="0">
                <a:latin typeface="Arial"/>
                <a:cs typeface="Arial"/>
              </a:rPr>
              <a:t> de Brouwer – 8 november 2025</a:t>
            </a:r>
          </a:p>
        </p:txBody>
      </p:sp>
      <p:pic>
        <p:nvPicPr>
          <p:cNvPr id="4" name="Afbeelding 3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551D701D-E454-8424-90A7-3C2A9C1573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980" t="-3114" r="-97980" b="3113"/>
          <a:stretch>
            <a:fillRect/>
          </a:stretch>
        </p:blipFill>
        <p:spPr>
          <a:xfrm>
            <a:off x="11170869" y="370973"/>
            <a:ext cx="1019579" cy="1413714"/>
          </a:xfrm>
          <a:prstGeom prst="rect">
            <a:avLst/>
          </a:prstGeom>
        </p:spPr>
      </p:pic>
      <p:pic>
        <p:nvPicPr>
          <p:cNvPr id="6" name="Afbeelding 5" descr="17th-century Depiction of Plague Doctor">
            <a:extLst>
              <a:ext uri="{FF2B5EF4-FFF2-40B4-BE49-F238E27FC236}">
                <a16:creationId xmlns:a16="http://schemas.microsoft.com/office/drawing/2014/main" id="{C9F1ED26-C057-2856-5DC0-77CAFC9A0E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" t="-1754" b="2047"/>
          <a:stretch>
            <a:fillRect/>
          </a:stretch>
        </p:blipFill>
        <p:spPr>
          <a:xfrm>
            <a:off x="9323135" y="364980"/>
            <a:ext cx="1006032" cy="1323732"/>
          </a:xfrm>
          <a:prstGeom prst="rect">
            <a:avLst/>
          </a:prstGeom>
        </p:spPr>
      </p:pic>
      <p:pic>
        <p:nvPicPr>
          <p:cNvPr id="8" name="Afbeelding 7" descr="Afbeelding met vee, verven, zoogdier, koe&#10;&#10;Door AI gegenereerde inhoud is mogelijk onjuist.">
            <a:extLst>
              <a:ext uri="{FF2B5EF4-FFF2-40B4-BE49-F238E27FC236}">
                <a16:creationId xmlns:a16="http://schemas.microsoft.com/office/drawing/2014/main" id="{16350E0A-E3B4-CAE7-5830-8E0F4A415B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16" t="10437" r="-1887" b="-10437"/>
          <a:stretch>
            <a:fillRect/>
          </a:stretch>
        </p:blipFill>
        <p:spPr>
          <a:xfrm>
            <a:off x="7725095" y="415944"/>
            <a:ext cx="1619527" cy="1406694"/>
          </a:xfrm>
          <a:prstGeom prst="rect">
            <a:avLst/>
          </a:prstGeom>
        </p:spPr>
      </p:pic>
      <p:pic>
        <p:nvPicPr>
          <p:cNvPr id="10" name="Afbeelding 9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2F93B389-AA74-1BA0-07EE-AE9C59D7F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711" y="411078"/>
            <a:ext cx="899263" cy="1253292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D15AA168-0177-2097-B3F3-FB3C4E1B07B6}"/>
              </a:ext>
            </a:extLst>
          </p:cNvPr>
          <p:cNvSpPr txBox="1"/>
          <p:nvPr/>
        </p:nvSpPr>
        <p:spPr>
          <a:xfrm>
            <a:off x="932447" y="1774658"/>
            <a:ext cx="6096000" cy="23442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lvl="0" indent="-228600" rtl="0">
              <a:lnSpc>
                <a:spcPts val="2850"/>
              </a:lnSpc>
              <a:buFont typeface=""/>
              <a:buChar char="•"/>
            </a:pPr>
            <a:r>
              <a:rPr lang="nl-NL" sz="2800" baseline="0" dirty="0">
                <a:latin typeface="Aptos"/>
                <a:ea typeface="Arial"/>
                <a:cs typeface="Arial"/>
              </a:rPr>
              <a:t>Epidemieën voor mensen:</a:t>
            </a:r>
            <a:r>
              <a:rPr lang="en-US" sz="2800" dirty="0">
                <a:latin typeface="Aptos"/>
                <a:ea typeface="Arial"/>
                <a:cs typeface="Arial"/>
              </a:rPr>
              <a:t>​</a:t>
            </a:r>
          </a:p>
          <a:p>
            <a:pPr marL="685800" lvl="2" indent="-228600" rtl="0">
              <a:lnSpc>
                <a:spcPts val="2475"/>
              </a:lnSpc>
              <a:buFont typeface="Wingdings"/>
              <a:buChar char="§"/>
            </a:pPr>
            <a:r>
              <a:rPr lang="nl-NL" sz="2400" baseline="0" dirty="0">
                <a:latin typeface="Aptos"/>
                <a:ea typeface="Arial"/>
                <a:cs typeface="Arial"/>
              </a:rPr>
              <a:t>Pest</a:t>
            </a:r>
            <a:r>
              <a:rPr lang="en-US" sz="2400" dirty="0">
                <a:latin typeface="Aptos"/>
                <a:ea typeface="Arial"/>
                <a:cs typeface="Arial"/>
              </a:rPr>
              <a:t>​</a:t>
            </a:r>
          </a:p>
          <a:p>
            <a:pPr marL="685800" lvl="2" indent="-228600" rtl="0">
              <a:lnSpc>
                <a:spcPts val="2475"/>
              </a:lnSpc>
              <a:buFont typeface="Wingdings"/>
              <a:buChar char="§"/>
            </a:pPr>
            <a:r>
              <a:rPr lang="nl-NL" sz="2400" baseline="0" dirty="0">
                <a:latin typeface="Aptos"/>
                <a:ea typeface="Arial"/>
                <a:cs typeface="Arial"/>
              </a:rPr>
              <a:t>Rode Loop (dysenterie) </a:t>
            </a:r>
            <a:r>
              <a:rPr lang="en-US" sz="2400" dirty="0">
                <a:latin typeface="Aptos"/>
                <a:ea typeface="Arial"/>
                <a:cs typeface="Arial"/>
              </a:rPr>
              <a:t>​</a:t>
            </a:r>
          </a:p>
          <a:p>
            <a:pPr marL="685800" lvl="2" indent="-228600" rtl="0">
              <a:lnSpc>
                <a:spcPts val="2475"/>
              </a:lnSpc>
              <a:buFont typeface="Wingdings"/>
              <a:buChar char="§"/>
            </a:pPr>
            <a:r>
              <a:rPr lang="nl-NL" sz="2400" baseline="0" dirty="0">
                <a:latin typeface="Aptos"/>
                <a:ea typeface="Arial"/>
                <a:cs typeface="Arial"/>
              </a:rPr>
              <a:t>Malaria</a:t>
            </a:r>
            <a:r>
              <a:rPr lang="en-US" sz="2400" dirty="0">
                <a:latin typeface="Aptos"/>
                <a:ea typeface="Arial"/>
                <a:cs typeface="Arial"/>
              </a:rPr>
              <a:t>​</a:t>
            </a:r>
          </a:p>
          <a:p>
            <a:pPr marL="685800" lvl="2" indent="-228600" rtl="0">
              <a:lnSpc>
                <a:spcPts val="2475"/>
              </a:lnSpc>
              <a:buFont typeface="Wingdings"/>
              <a:buChar char="§"/>
            </a:pPr>
            <a:r>
              <a:rPr lang="nl-NL" sz="2400" baseline="0" dirty="0">
                <a:latin typeface="Aptos"/>
                <a:ea typeface="Arial"/>
                <a:cs typeface="Arial"/>
              </a:rPr>
              <a:t>Koortsen</a:t>
            </a:r>
            <a:r>
              <a:rPr lang="en-US" sz="2400" dirty="0">
                <a:latin typeface="Aptos"/>
                <a:ea typeface="Arial"/>
                <a:cs typeface="Arial"/>
              </a:rPr>
              <a:t>​</a:t>
            </a:r>
          </a:p>
          <a:p>
            <a:pPr marL="685800" lvl="2" indent="-228600" rtl="0">
              <a:lnSpc>
                <a:spcPts val="2475"/>
              </a:lnSpc>
              <a:buFont typeface="Wingdings"/>
              <a:buChar char="§"/>
            </a:pPr>
            <a:r>
              <a:rPr lang="nl-NL" sz="2400" baseline="0" dirty="0">
                <a:latin typeface="Aptos"/>
                <a:ea typeface="Arial"/>
                <a:cs typeface="Arial"/>
              </a:rPr>
              <a:t>Melaatsheid (Lepra, lazarus)</a:t>
            </a:r>
          </a:p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3352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D133B-E834-EF62-3CF0-47ACCFE6B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E58C44-42E1-09C2-968C-3771FBDD55A8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nl-NL" dirty="0"/>
              <a:t>Vervoer van </a:t>
            </a:r>
            <a:r>
              <a:rPr lang="nl-NL" dirty="0" err="1"/>
              <a:t>pestlijken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E8930E-C8E5-98C3-0BED-CCEED0222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C4F2AC5-3ED0-0086-10D4-C76D5B35A197}"/>
              </a:ext>
            </a:extLst>
          </p:cNvPr>
          <p:cNvSpPr txBox="1"/>
          <p:nvPr/>
        </p:nvSpPr>
        <p:spPr>
          <a:xfrm>
            <a:off x="836864" y="6497300"/>
            <a:ext cx="10517658" cy="3760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1571A9B-1B4F-810B-7D37-63DF29C94774}"/>
              </a:ext>
            </a:extLst>
          </p:cNvPr>
          <p:cNvSpPr txBox="1"/>
          <p:nvPr/>
        </p:nvSpPr>
        <p:spPr>
          <a:xfrm>
            <a:off x="836366" y="6497514"/>
            <a:ext cx="10517657" cy="33855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rial"/>
                <a:cs typeface="Arial"/>
              </a:rPr>
              <a:t>Symposium dorpsbesturen – lezing het wel en wee van mens en vee – </a:t>
            </a:r>
            <a:r>
              <a:rPr lang="nl-NL" sz="1600" err="1">
                <a:latin typeface="Arial"/>
                <a:cs typeface="Arial"/>
              </a:rPr>
              <a:t>Luud</a:t>
            </a:r>
            <a:r>
              <a:rPr lang="nl-NL" sz="1600" dirty="0">
                <a:latin typeface="Arial"/>
                <a:cs typeface="Arial"/>
              </a:rPr>
              <a:t> de Brouwer – 8 november 2025</a:t>
            </a:r>
          </a:p>
        </p:txBody>
      </p:sp>
      <p:pic>
        <p:nvPicPr>
          <p:cNvPr id="4" name="Afbeelding 3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3D514A11-7BCB-A066-F791-75974D257D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980" t="-3114" r="-97980" b="3113"/>
          <a:stretch>
            <a:fillRect/>
          </a:stretch>
        </p:blipFill>
        <p:spPr>
          <a:xfrm>
            <a:off x="11170869" y="370973"/>
            <a:ext cx="1019579" cy="1413714"/>
          </a:xfrm>
          <a:prstGeom prst="rect">
            <a:avLst/>
          </a:prstGeom>
        </p:spPr>
      </p:pic>
      <p:pic>
        <p:nvPicPr>
          <p:cNvPr id="6" name="Afbeelding 5" descr="17th-century Depiction of Plague Doctor">
            <a:extLst>
              <a:ext uri="{FF2B5EF4-FFF2-40B4-BE49-F238E27FC236}">
                <a16:creationId xmlns:a16="http://schemas.microsoft.com/office/drawing/2014/main" id="{67582015-D7D3-48C7-3450-C152F33B09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" t="-1754" b="2047"/>
          <a:stretch>
            <a:fillRect/>
          </a:stretch>
        </p:blipFill>
        <p:spPr>
          <a:xfrm>
            <a:off x="9323135" y="364980"/>
            <a:ext cx="1006032" cy="1323732"/>
          </a:xfrm>
          <a:prstGeom prst="rect">
            <a:avLst/>
          </a:prstGeom>
        </p:spPr>
      </p:pic>
      <p:pic>
        <p:nvPicPr>
          <p:cNvPr id="8" name="Afbeelding 7" descr="Afbeelding met vee, verven, zoogdier, koe&#10;&#10;Door AI gegenereerde inhoud is mogelijk onjuist.">
            <a:extLst>
              <a:ext uri="{FF2B5EF4-FFF2-40B4-BE49-F238E27FC236}">
                <a16:creationId xmlns:a16="http://schemas.microsoft.com/office/drawing/2014/main" id="{96127EBD-6796-F70E-6455-41AD1BC041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16" t="10437" r="-1887" b="-10437"/>
          <a:stretch>
            <a:fillRect/>
          </a:stretch>
        </p:blipFill>
        <p:spPr>
          <a:xfrm>
            <a:off x="7725095" y="415944"/>
            <a:ext cx="1619527" cy="1406694"/>
          </a:xfrm>
          <a:prstGeom prst="rect">
            <a:avLst/>
          </a:prstGeom>
        </p:spPr>
      </p:pic>
      <p:pic>
        <p:nvPicPr>
          <p:cNvPr id="10" name="Afbeelding 9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EB22920D-98C7-E463-3ACA-D8144F697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711" y="411078"/>
            <a:ext cx="899263" cy="1253292"/>
          </a:xfrm>
          <a:prstGeom prst="rect">
            <a:avLst/>
          </a:prstGeom>
        </p:spPr>
      </p:pic>
      <p:pic>
        <p:nvPicPr>
          <p:cNvPr id="9" name="Afbeelding 8" descr="Afbeelding met handschrift, tekst, brief, kalligrafie&#10;&#10;Door AI gegenereerde inhoud is mogelijk onjuist.">
            <a:extLst>
              <a:ext uri="{FF2B5EF4-FFF2-40B4-BE49-F238E27FC236}">
                <a16:creationId xmlns:a16="http://schemas.microsoft.com/office/drawing/2014/main" id="{EAF0DF3D-9E6A-F4B6-EB5F-9F1587DECA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6923" y="2124827"/>
            <a:ext cx="6555707" cy="3520741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903AFF38-834C-110B-122B-21D2F5BBEE8A}"/>
              </a:ext>
            </a:extLst>
          </p:cNvPr>
          <p:cNvSpPr txBox="1"/>
          <p:nvPr/>
        </p:nvSpPr>
        <p:spPr>
          <a:xfrm>
            <a:off x="9143999" y="5644816"/>
            <a:ext cx="165033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400" dirty="0">
                <a:latin typeface="Aptos Display"/>
              </a:rPr>
              <a:t>Bron: 3/2508 (1668)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8142D13-6C51-A425-890F-27B540D10E76}"/>
              </a:ext>
            </a:extLst>
          </p:cNvPr>
          <p:cNvSpPr txBox="1"/>
          <p:nvPr/>
        </p:nvSpPr>
        <p:spPr>
          <a:xfrm>
            <a:off x="1183105" y="2356184"/>
            <a:ext cx="3074068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/>
              <a:t>Kwitantie:</a:t>
            </a:r>
            <a:endParaRPr lang="nl-NL" dirty="0"/>
          </a:p>
          <a:p>
            <a:r>
              <a:rPr lang="nl-NL" sz="1600" dirty="0" err="1"/>
              <a:t>Ick</a:t>
            </a:r>
            <a:r>
              <a:rPr lang="nl-NL" sz="1600" dirty="0"/>
              <a:t> Jan Wouter van de Loo heeft</a:t>
            </a:r>
            <a:endParaRPr lang="nl-NL"/>
          </a:p>
          <a:p>
            <a:r>
              <a:rPr lang="nl-NL" sz="1600" dirty="0"/>
              <a:t>Door last van mijn heer den </a:t>
            </a:r>
            <a:r>
              <a:rPr lang="nl-NL" sz="1600" err="1"/>
              <a:t>drossert</a:t>
            </a:r>
            <a:endParaRPr lang="nl-NL" sz="1600"/>
          </a:p>
          <a:p>
            <a:r>
              <a:rPr lang="nl-NL" sz="1600" err="1"/>
              <a:t>Eenen</a:t>
            </a:r>
            <a:r>
              <a:rPr lang="nl-NL" sz="1600" dirty="0"/>
              <a:t> </a:t>
            </a:r>
            <a:r>
              <a:rPr lang="nl-NL" sz="1600" err="1"/>
              <a:t>kreugen</a:t>
            </a:r>
            <a:r>
              <a:rPr lang="nl-NL" sz="1600" dirty="0"/>
              <a:t> om de </a:t>
            </a:r>
            <a:r>
              <a:rPr lang="nl-NL" sz="1600" err="1"/>
              <a:t>pestlijcken</a:t>
            </a:r>
            <a:endParaRPr lang="nl-NL" sz="1600"/>
          </a:p>
          <a:p>
            <a:r>
              <a:rPr lang="nl-NL" sz="1600" dirty="0"/>
              <a:t>Te </a:t>
            </a:r>
            <a:r>
              <a:rPr lang="nl-NL" sz="1600" dirty="0" err="1"/>
              <a:t>kruijen</a:t>
            </a:r>
            <a:r>
              <a:rPr lang="nl-NL" sz="1600" dirty="0"/>
              <a:t> </a:t>
            </a:r>
            <a:r>
              <a:rPr lang="nl-NL" sz="1600" dirty="0" err="1"/>
              <a:t>waer</a:t>
            </a:r>
            <a:r>
              <a:rPr lang="nl-NL" sz="1600" dirty="0"/>
              <a:t> van mij komt de </a:t>
            </a:r>
            <a:r>
              <a:rPr lang="nl-NL" sz="1600" dirty="0" err="1"/>
              <a:t>somme</a:t>
            </a:r>
            <a:r>
              <a:rPr lang="nl-NL" sz="1600" dirty="0"/>
              <a:t> van iii gulden</a:t>
            </a:r>
          </a:p>
          <a:p>
            <a:r>
              <a:rPr lang="nl-NL" sz="1600" dirty="0"/>
              <a:t>Ende voor de </a:t>
            </a:r>
            <a:r>
              <a:rPr lang="nl-NL" sz="1600" err="1"/>
              <a:t>spiel</a:t>
            </a:r>
            <a:r>
              <a:rPr lang="nl-NL" sz="1600" dirty="0"/>
              <a:t> </a:t>
            </a:r>
            <a:r>
              <a:rPr lang="nl-NL" sz="1600" err="1"/>
              <a:t>daer</a:t>
            </a:r>
            <a:r>
              <a:rPr lang="nl-NL" sz="1600" dirty="0"/>
              <a:t> in dat is xi stuiver</a:t>
            </a:r>
          </a:p>
          <a:p>
            <a:endParaRPr lang="nl-NL" sz="1600" dirty="0"/>
          </a:p>
          <a:p>
            <a:r>
              <a:rPr lang="nl-NL" sz="1600" dirty="0"/>
              <a:t>De weduwe van Jan Wouter van de Loo</a:t>
            </a:r>
          </a:p>
        </p:txBody>
      </p:sp>
    </p:spTree>
    <p:extLst>
      <p:ext uri="{BB962C8B-B14F-4D97-AF65-F5344CB8AC3E}">
        <p14:creationId xmlns:p14="http://schemas.microsoft.com/office/powerpoint/2010/main" val="4043922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FCEF3-6A21-A10D-8F1D-D33E41340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22D4E7-C543-3DDB-25DF-13A3FDFE8877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nl-NL" dirty="0"/>
              <a:t>Vervoer van lijken rode loop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048209-4835-C7AA-8B76-02476E889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F7E4C0E-4382-8A95-F90D-6288776EF617}"/>
              </a:ext>
            </a:extLst>
          </p:cNvPr>
          <p:cNvSpPr txBox="1"/>
          <p:nvPr/>
        </p:nvSpPr>
        <p:spPr>
          <a:xfrm>
            <a:off x="836864" y="6497300"/>
            <a:ext cx="10517658" cy="3760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B7BDED1-B1FD-8EA9-D58F-E03311E149A6}"/>
              </a:ext>
            </a:extLst>
          </p:cNvPr>
          <p:cNvSpPr txBox="1"/>
          <p:nvPr/>
        </p:nvSpPr>
        <p:spPr>
          <a:xfrm>
            <a:off x="836366" y="6497514"/>
            <a:ext cx="10517657" cy="33855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rial"/>
                <a:cs typeface="Arial"/>
              </a:rPr>
              <a:t>Symposium dorpsbesturen – lezing het wel en wee van mens en vee – </a:t>
            </a:r>
            <a:r>
              <a:rPr lang="nl-NL" sz="1600" err="1">
                <a:latin typeface="Arial"/>
                <a:cs typeface="Arial"/>
              </a:rPr>
              <a:t>Luud</a:t>
            </a:r>
            <a:r>
              <a:rPr lang="nl-NL" sz="1600" dirty="0">
                <a:latin typeface="Arial"/>
                <a:cs typeface="Arial"/>
              </a:rPr>
              <a:t> de Brouwer – 8 november 2025</a:t>
            </a:r>
          </a:p>
        </p:txBody>
      </p:sp>
      <p:pic>
        <p:nvPicPr>
          <p:cNvPr id="4" name="Afbeelding 3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677621BB-3164-8776-2F77-671A7251F7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980" t="-3114" r="-97980" b="3113"/>
          <a:stretch>
            <a:fillRect/>
          </a:stretch>
        </p:blipFill>
        <p:spPr>
          <a:xfrm>
            <a:off x="11170869" y="370973"/>
            <a:ext cx="1019579" cy="1413714"/>
          </a:xfrm>
          <a:prstGeom prst="rect">
            <a:avLst/>
          </a:prstGeom>
        </p:spPr>
      </p:pic>
      <p:pic>
        <p:nvPicPr>
          <p:cNvPr id="6" name="Afbeelding 5" descr="17th-century Depiction of Plague Doctor">
            <a:extLst>
              <a:ext uri="{FF2B5EF4-FFF2-40B4-BE49-F238E27FC236}">
                <a16:creationId xmlns:a16="http://schemas.microsoft.com/office/drawing/2014/main" id="{F383D824-982B-B43D-B373-0A4E2F1DA1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" t="-1754" b="2047"/>
          <a:stretch>
            <a:fillRect/>
          </a:stretch>
        </p:blipFill>
        <p:spPr>
          <a:xfrm>
            <a:off x="9323135" y="364980"/>
            <a:ext cx="1006032" cy="1323732"/>
          </a:xfrm>
          <a:prstGeom prst="rect">
            <a:avLst/>
          </a:prstGeom>
        </p:spPr>
      </p:pic>
      <p:pic>
        <p:nvPicPr>
          <p:cNvPr id="8" name="Afbeelding 7" descr="Afbeelding met vee, verven, zoogdier, koe&#10;&#10;Door AI gegenereerde inhoud is mogelijk onjuist.">
            <a:extLst>
              <a:ext uri="{FF2B5EF4-FFF2-40B4-BE49-F238E27FC236}">
                <a16:creationId xmlns:a16="http://schemas.microsoft.com/office/drawing/2014/main" id="{CC5E1672-FF8C-6C95-2936-EEE89CED7A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16" t="10437" r="-1887" b="-10437"/>
          <a:stretch>
            <a:fillRect/>
          </a:stretch>
        </p:blipFill>
        <p:spPr>
          <a:xfrm>
            <a:off x="7725095" y="415944"/>
            <a:ext cx="1619527" cy="1406694"/>
          </a:xfrm>
          <a:prstGeom prst="rect">
            <a:avLst/>
          </a:prstGeom>
        </p:spPr>
      </p:pic>
      <p:pic>
        <p:nvPicPr>
          <p:cNvPr id="10" name="Afbeelding 9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14BE3231-4BBA-41CE-C06E-C1E5FAF3F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711" y="411078"/>
            <a:ext cx="899263" cy="1253292"/>
          </a:xfrm>
          <a:prstGeom prst="rect">
            <a:avLst/>
          </a:prstGeom>
        </p:spPr>
      </p:pic>
      <p:pic>
        <p:nvPicPr>
          <p:cNvPr id="14" name="Tijdelijke aanduiding voor inhoud 3" descr="Afbeelding met tekst, handschrift, brief, kalligrafie&#10;&#10;Door AI gegenereerde inhoud is mogelijk onjuist.">
            <a:extLst>
              <a:ext uri="{FF2B5EF4-FFF2-40B4-BE49-F238E27FC236}">
                <a16:creationId xmlns:a16="http://schemas.microsoft.com/office/drawing/2014/main" id="{B7A1F7B9-DE8B-A851-32A0-8DB19B8D81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2483" y="1986046"/>
            <a:ext cx="5527639" cy="3218365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8CF2E929-539F-0FF3-A313-D7479C0594A6}"/>
              </a:ext>
            </a:extLst>
          </p:cNvPr>
          <p:cNvSpPr txBox="1"/>
          <p:nvPr/>
        </p:nvSpPr>
        <p:spPr>
          <a:xfrm>
            <a:off x="8913394" y="5203657"/>
            <a:ext cx="181075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400" dirty="0">
                <a:latin typeface="Aptos Display"/>
              </a:rPr>
              <a:t>Bron: 3/835/36 (1701)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8D6BE60-BE56-08FE-AAF7-B0A4031A636A}"/>
              </a:ext>
            </a:extLst>
          </p:cNvPr>
          <p:cNvSpPr txBox="1"/>
          <p:nvPr/>
        </p:nvSpPr>
        <p:spPr>
          <a:xfrm>
            <a:off x="1524000" y="2506578"/>
            <a:ext cx="3595436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/>
              <a:t>De weduwe van </a:t>
            </a:r>
            <a:r>
              <a:rPr lang="nl-NL" sz="1600" err="1"/>
              <a:t>Antonij</a:t>
            </a:r>
            <a:r>
              <a:rPr lang="nl-NL" sz="1600" dirty="0"/>
              <a:t> Pauwels</a:t>
            </a:r>
          </a:p>
          <a:p>
            <a:r>
              <a:rPr lang="nl-NL" sz="1600" dirty="0" err="1"/>
              <a:t>Cauwenborgh</a:t>
            </a:r>
            <a:r>
              <a:rPr lang="nl-NL" sz="1600" dirty="0"/>
              <a:t>, </a:t>
            </a:r>
            <a:r>
              <a:rPr lang="nl-NL" sz="1600" dirty="0" err="1"/>
              <a:t>voldaen</a:t>
            </a:r>
            <a:r>
              <a:rPr lang="nl-NL" sz="1600" dirty="0"/>
              <a:t>, de </a:t>
            </a:r>
            <a:r>
              <a:rPr lang="nl-NL" sz="1600" dirty="0" err="1"/>
              <a:t>somme</a:t>
            </a:r>
            <a:r>
              <a:rPr lang="nl-NL" sz="1600" dirty="0"/>
              <a:t> van</a:t>
            </a:r>
          </a:p>
          <a:p>
            <a:r>
              <a:rPr lang="nl-NL" sz="1600" dirty="0" err="1"/>
              <a:t>seven</a:t>
            </a:r>
            <a:r>
              <a:rPr lang="nl-NL" sz="1600" dirty="0"/>
              <a:t> gulden, wegens </a:t>
            </a:r>
            <a:r>
              <a:rPr lang="nl-NL" sz="1600" dirty="0" err="1"/>
              <a:t>gedaene</a:t>
            </a:r>
            <a:endParaRPr lang="nl-NL" sz="1600" dirty="0"/>
          </a:p>
          <a:p>
            <a:r>
              <a:rPr lang="nl-NL" sz="1600" dirty="0" err="1"/>
              <a:t>karvraghten</a:t>
            </a:r>
            <a:r>
              <a:rPr lang="nl-NL" sz="1600" dirty="0"/>
              <a:t>, met </a:t>
            </a:r>
            <a:r>
              <a:rPr lang="nl-NL" sz="1600" dirty="0" err="1"/>
              <a:t>lijcken</a:t>
            </a:r>
            <a:r>
              <a:rPr lang="nl-NL" sz="1600" dirty="0"/>
              <a:t> die</a:t>
            </a:r>
          </a:p>
          <a:p>
            <a:r>
              <a:rPr lang="nl-NL" sz="1600" dirty="0" err="1"/>
              <a:t>vande</a:t>
            </a:r>
            <a:r>
              <a:rPr lang="nl-NL" sz="1600" dirty="0"/>
              <a:t> </a:t>
            </a:r>
            <a:r>
              <a:rPr lang="nl-NL" sz="1600" dirty="0" err="1"/>
              <a:t>besmettelijcke</a:t>
            </a:r>
            <a:r>
              <a:rPr lang="nl-NL" sz="1600" dirty="0"/>
              <a:t> </a:t>
            </a:r>
            <a:r>
              <a:rPr lang="nl-NL" sz="1600" dirty="0" err="1"/>
              <a:t>siekten</a:t>
            </a:r>
            <a:r>
              <a:rPr lang="nl-NL" sz="1600" dirty="0"/>
              <a:t> de</a:t>
            </a:r>
          </a:p>
          <a:p>
            <a:r>
              <a:rPr lang="nl-NL" sz="1600" dirty="0"/>
              <a:t>loop inden </a:t>
            </a:r>
            <a:r>
              <a:rPr lang="nl-NL" sz="1600" err="1"/>
              <a:t>jaare</a:t>
            </a:r>
            <a:r>
              <a:rPr lang="nl-NL" sz="1600" dirty="0"/>
              <a:t> 1701 overleden </a:t>
            </a:r>
          </a:p>
          <a:p>
            <a:r>
              <a:rPr lang="nl-NL" sz="1600" dirty="0" err="1"/>
              <a:t>aent</a:t>
            </a:r>
            <a:r>
              <a:rPr lang="nl-NL" sz="1600" dirty="0"/>
              <a:t> </a:t>
            </a:r>
            <a:r>
              <a:rPr lang="nl-NL" sz="1600" dirty="0" err="1"/>
              <a:t>stappegoir</a:t>
            </a:r>
            <a:r>
              <a:rPr lang="nl-NL" sz="1600" dirty="0"/>
              <a:t> alhier, volgens ordonnantie ende </a:t>
            </a:r>
            <a:r>
              <a:rPr lang="nl-NL" sz="1600" dirty="0" err="1"/>
              <a:t>quitantie</a:t>
            </a:r>
            <a:r>
              <a:rPr lang="nl-NL" sz="1600" dirty="0"/>
              <a:t>, dus</a:t>
            </a:r>
            <a:endParaRPr lang="nl-NL"/>
          </a:p>
          <a:p>
            <a:r>
              <a:rPr lang="nl-NL" sz="1600" dirty="0"/>
              <a:t>             7:0:0</a:t>
            </a:r>
          </a:p>
          <a:p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1380281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D92AF-3E5A-D947-00A6-F6B09F0D0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CF3155-D294-7339-2D4F-E3A33E3EAD42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nl-NL" dirty="0"/>
              <a:t>Melaatsen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4BE4716-48ED-AEB5-DB95-392A6CD57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0B7167D-C665-DF0A-73E0-1B1E78C801DB}"/>
              </a:ext>
            </a:extLst>
          </p:cNvPr>
          <p:cNvSpPr txBox="1"/>
          <p:nvPr/>
        </p:nvSpPr>
        <p:spPr>
          <a:xfrm>
            <a:off x="836864" y="6497300"/>
            <a:ext cx="10517658" cy="3760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9DCD2D8-AC67-BC88-52EF-AC5D35993038}"/>
              </a:ext>
            </a:extLst>
          </p:cNvPr>
          <p:cNvSpPr txBox="1"/>
          <p:nvPr/>
        </p:nvSpPr>
        <p:spPr>
          <a:xfrm>
            <a:off x="836366" y="6497514"/>
            <a:ext cx="10517657" cy="33855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rial"/>
                <a:cs typeface="Arial"/>
              </a:rPr>
              <a:t>Symposium dorpsbesturen – lezing het wel en wee van mens en vee – </a:t>
            </a:r>
            <a:r>
              <a:rPr lang="nl-NL" sz="1600" err="1">
                <a:latin typeface="Arial"/>
                <a:cs typeface="Arial"/>
              </a:rPr>
              <a:t>Luud</a:t>
            </a:r>
            <a:r>
              <a:rPr lang="nl-NL" sz="1600" dirty="0">
                <a:latin typeface="Arial"/>
                <a:cs typeface="Arial"/>
              </a:rPr>
              <a:t> de Brouwer – 8 november 2025</a:t>
            </a:r>
          </a:p>
        </p:txBody>
      </p:sp>
      <p:pic>
        <p:nvPicPr>
          <p:cNvPr id="4" name="Afbeelding 3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A5B09764-28CD-9B70-4201-4C82FC40C0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980" t="-3114" r="-97980" b="3113"/>
          <a:stretch>
            <a:fillRect/>
          </a:stretch>
        </p:blipFill>
        <p:spPr>
          <a:xfrm>
            <a:off x="11170869" y="370973"/>
            <a:ext cx="1019579" cy="1413714"/>
          </a:xfrm>
          <a:prstGeom prst="rect">
            <a:avLst/>
          </a:prstGeom>
        </p:spPr>
      </p:pic>
      <p:pic>
        <p:nvPicPr>
          <p:cNvPr id="6" name="Afbeelding 5" descr="17th-century Depiction of Plague Doctor">
            <a:extLst>
              <a:ext uri="{FF2B5EF4-FFF2-40B4-BE49-F238E27FC236}">
                <a16:creationId xmlns:a16="http://schemas.microsoft.com/office/drawing/2014/main" id="{CD9DF1CA-2FC9-F5FF-F16E-3601520AA3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" t="-1754" b="2047"/>
          <a:stretch>
            <a:fillRect/>
          </a:stretch>
        </p:blipFill>
        <p:spPr>
          <a:xfrm>
            <a:off x="9323135" y="364980"/>
            <a:ext cx="1006032" cy="1323732"/>
          </a:xfrm>
          <a:prstGeom prst="rect">
            <a:avLst/>
          </a:prstGeom>
        </p:spPr>
      </p:pic>
      <p:pic>
        <p:nvPicPr>
          <p:cNvPr id="8" name="Afbeelding 7" descr="Afbeelding met vee, verven, zoogdier, koe&#10;&#10;Door AI gegenereerde inhoud is mogelijk onjuist.">
            <a:extLst>
              <a:ext uri="{FF2B5EF4-FFF2-40B4-BE49-F238E27FC236}">
                <a16:creationId xmlns:a16="http://schemas.microsoft.com/office/drawing/2014/main" id="{EDDE947A-DABF-6DFA-6194-787F6DEAD9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16" t="10437" r="-1887" b="-10437"/>
          <a:stretch>
            <a:fillRect/>
          </a:stretch>
        </p:blipFill>
        <p:spPr>
          <a:xfrm>
            <a:off x="7725095" y="415944"/>
            <a:ext cx="1619527" cy="1406694"/>
          </a:xfrm>
          <a:prstGeom prst="rect">
            <a:avLst/>
          </a:prstGeom>
        </p:spPr>
      </p:pic>
      <p:pic>
        <p:nvPicPr>
          <p:cNvPr id="10" name="Afbeelding 9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101182BC-3129-AE38-C1E8-EE83D027E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711" y="411078"/>
            <a:ext cx="899263" cy="1253292"/>
          </a:xfrm>
          <a:prstGeom prst="rect">
            <a:avLst/>
          </a:prstGeom>
        </p:spPr>
      </p:pic>
      <p:pic>
        <p:nvPicPr>
          <p:cNvPr id="11" name="Afbeelding 10" descr="Afbeelding met handschrift, tekst, brief, papier&#10;&#10;Door AI gegenereerde inhoud is mogelijk onjuist.">
            <a:extLst>
              <a:ext uri="{FF2B5EF4-FFF2-40B4-BE49-F238E27FC236}">
                <a16:creationId xmlns:a16="http://schemas.microsoft.com/office/drawing/2014/main" id="{308D3D9D-E765-38FD-BA39-0A70D5449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819" y="2014916"/>
            <a:ext cx="6816893" cy="3867652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C7527AF8-995A-25AA-8364-4B16E5FCB87E}"/>
              </a:ext>
            </a:extLst>
          </p:cNvPr>
          <p:cNvSpPr txBox="1"/>
          <p:nvPr/>
        </p:nvSpPr>
        <p:spPr>
          <a:xfrm>
            <a:off x="7629213" y="2013663"/>
            <a:ext cx="4397542" cy="3812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nl-NL" sz="1600" dirty="0">
                <a:latin typeface="Arial"/>
                <a:cs typeface="Arial"/>
              </a:rPr>
              <a:t>Item </a:t>
            </a:r>
            <a:r>
              <a:rPr lang="nl-NL" sz="1600" err="1">
                <a:latin typeface="Arial"/>
                <a:cs typeface="Arial"/>
              </a:rPr>
              <a:t>opte</a:t>
            </a:r>
            <a:r>
              <a:rPr lang="nl-NL" sz="1600" dirty="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gemeijnte</a:t>
            </a:r>
            <a:r>
              <a:rPr lang="nl-NL" sz="1600" dirty="0">
                <a:latin typeface="Arial"/>
                <a:cs typeface="Arial"/>
              </a:rPr>
              <a:t> van </a:t>
            </a:r>
            <a:r>
              <a:rPr lang="nl-NL" sz="1600" err="1">
                <a:latin typeface="Arial"/>
                <a:cs typeface="Arial"/>
              </a:rPr>
              <a:t>Tilborch</a:t>
            </a:r>
            <a:endParaRPr lang="nl-NL" sz="1600" dirty="0" err="1">
              <a:latin typeface="Arial"/>
              <a:cs typeface="Arial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nl-NL" sz="1600" dirty="0">
                <a:latin typeface="Arial"/>
                <a:cs typeface="Arial"/>
              </a:rPr>
              <a:t>ter </a:t>
            </a:r>
            <a:r>
              <a:rPr lang="nl-NL" sz="1600" dirty="0" err="1">
                <a:latin typeface="Arial"/>
                <a:cs typeface="Arial"/>
              </a:rPr>
              <a:t>plaetsen</a:t>
            </a:r>
            <a:r>
              <a:rPr lang="nl-NL" sz="1600" dirty="0">
                <a:latin typeface="Arial"/>
                <a:cs typeface="Arial"/>
              </a:rPr>
              <a:t> </a:t>
            </a:r>
            <a:r>
              <a:rPr lang="nl-NL" sz="1600" dirty="0" err="1">
                <a:latin typeface="Arial"/>
                <a:cs typeface="Arial"/>
              </a:rPr>
              <a:t>geheijten</a:t>
            </a:r>
            <a:r>
              <a:rPr lang="nl-NL" sz="1600" dirty="0">
                <a:latin typeface="Arial"/>
                <a:cs typeface="Arial"/>
              </a:rPr>
              <a:t> </a:t>
            </a:r>
            <a:r>
              <a:rPr lang="nl-NL" sz="1600" dirty="0" err="1">
                <a:latin typeface="Arial"/>
                <a:cs typeface="Arial"/>
              </a:rPr>
              <a:t>aen</a:t>
            </a:r>
            <a:r>
              <a:rPr lang="nl-NL" sz="1600" dirty="0">
                <a:latin typeface="Arial"/>
                <a:cs typeface="Arial"/>
              </a:rPr>
              <a:t> </a:t>
            </a:r>
            <a:r>
              <a:rPr lang="nl-NL" sz="1600" dirty="0" err="1">
                <a:latin typeface="Arial"/>
                <a:cs typeface="Arial"/>
              </a:rPr>
              <a:t>tkerckven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nl-NL" sz="1600" dirty="0">
                <a:latin typeface="Arial"/>
                <a:cs typeface="Arial"/>
              </a:rPr>
              <a:t>is </a:t>
            </a:r>
            <a:r>
              <a:rPr lang="nl-NL" sz="1600" dirty="0" err="1">
                <a:latin typeface="Arial"/>
                <a:cs typeface="Arial"/>
              </a:rPr>
              <a:t>getimmert</a:t>
            </a:r>
            <a:r>
              <a:rPr lang="nl-NL" sz="1600" dirty="0">
                <a:latin typeface="Arial"/>
                <a:cs typeface="Arial"/>
              </a:rPr>
              <a:t> een </a:t>
            </a:r>
            <a:r>
              <a:rPr lang="nl-NL" sz="1600" dirty="0" err="1">
                <a:latin typeface="Arial"/>
                <a:cs typeface="Arial"/>
              </a:rPr>
              <a:t>cleijn</a:t>
            </a:r>
            <a:r>
              <a:rPr lang="nl-NL" sz="1600" dirty="0">
                <a:latin typeface="Arial"/>
                <a:cs typeface="Arial"/>
              </a:rPr>
              <a:t> </a:t>
            </a:r>
            <a:r>
              <a:rPr lang="nl-NL" sz="1600" dirty="0" err="1">
                <a:latin typeface="Arial"/>
                <a:cs typeface="Arial"/>
              </a:rPr>
              <a:t>huijsken</a:t>
            </a:r>
            <a:r>
              <a:rPr lang="nl-NL" sz="1600" dirty="0">
                <a:latin typeface="Arial"/>
                <a:cs typeface="Arial"/>
              </a:rPr>
              <a:t>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nl-NL" sz="1600" dirty="0" err="1">
                <a:latin typeface="Arial"/>
                <a:cs typeface="Arial"/>
              </a:rPr>
              <a:t>daertoe</a:t>
            </a:r>
            <a:r>
              <a:rPr lang="nl-NL" sz="1600" dirty="0">
                <a:latin typeface="Arial"/>
                <a:cs typeface="Arial"/>
              </a:rPr>
              <a:t> een </a:t>
            </a:r>
            <a:r>
              <a:rPr lang="nl-NL" sz="1600" dirty="0" err="1">
                <a:latin typeface="Arial"/>
                <a:cs typeface="Arial"/>
              </a:rPr>
              <a:t>cleijn</a:t>
            </a:r>
            <a:r>
              <a:rPr lang="nl-NL" sz="1600" dirty="0">
                <a:latin typeface="Arial"/>
                <a:cs typeface="Arial"/>
              </a:rPr>
              <a:t> </a:t>
            </a:r>
            <a:r>
              <a:rPr lang="nl-NL" sz="1600" dirty="0" err="1">
                <a:latin typeface="Arial"/>
                <a:cs typeface="Arial"/>
              </a:rPr>
              <a:t>coolhoofken</a:t>
            </a:r>
            <a:r>
              <a:rPr lang="nl-NL" sz="1600" dirty="0">
                <a:latin typeface="Arial"/>
                <a:cs typeface="Arial"/>
              </a:rPr>
              <a:t> </a:t>
            </a:r>
            <a:r>
              <a:rPr lang="nl-NL" sz="1600" dirty="0" err="1">
                <a:latin typeface="Arial"/>
                <a:cs typeface="Arial"/>
              </a:rPr>
              <a:t>vander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nl-NL" sz="1600" dirty="0" err="1">
                <a:latin typeface="Arial"/>
                <a:cs typeface="Arial"/>
              </a:rPr>
              <a:t>selver</a:t>
            </a:r>
            <a:r>
              <a:rPr lang="nl-NL" sz="1600" dirty="0">
                <a:latin typeface="Arial"/>
                <a:cs typeface="Arial"/>
              </a:rPr>
              <a:t> </a:t>
            </a:r>
            <a:r>
              <a:rPr lang="nl-NL" sz="1600" dirty="0" err="1">
                <a:latin typeface="Arial"/>
                <a:cs typeface="Arial"/>
              </a:rPr>
              <a:t>gemeijnte</a:t>
            </a:r>
            <a:r>
              <a:rPr lang="nl-NL" sz="1600" dirty="0">
                <a:latin typeface="Arial"/>
                <a:cs typeface="Arial"/>
              </a:rPr>
              <a:t> is </a:t>
            </a:r>
            <a:r>
              <a:rPr lang="nl-NL" sz="1600" dirty="0" err="1">
                <a:latin typeface="Arial"/>
                <a:cs typeface="Arial"/>
              </a:rPr>
              <a:t>innegegraven</a:t>
            </a:r>
            <a:endParaRPr lang="nl-NL" sz="1600" dirty="0">
              <a:latin typeface="Arial"/>
              <a:cs typeface="Arial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nl-NL" sz="1600" dirty="0" err="1">
                <a:latin typeface="Arial"/>
                <a:cs typeface="Arial"/>
              </a:rPr>
              <a:t>daermen</a:t>
            </a:r>
            <a:r>
              <a:rPr lang="nl-NL" sz="1600" dirty="0">
                <a:latin typeface="Arial"/>
                <a:cs typeface="Arial"/>
              </a:rPr>
              <a:t> tot </a:t>
            </a:r>
            <a:r>
              <a:rPr lang="nl-NL" sz="1600" dirty="0" err="1">
                <a:latin typeface="Arial"/>
                <a:cs typeface="Arial"/>
              </a:rPr>
              <a:t>geenen</a:t>
            </a:r>
            <a:r>
              <a:rPr lang="nl-NL" sz="1600" dirty="0">
                <a:latin typeface="Arial"/>
                <a:cs typeface="Arial"/>
              </a:rPr>
              <a:t> tijden profijt </a:t>
            </a:r>
            <a:r>
              <a:rPr lang="nl-NL" sz="1600" dirty="0" err="1">
                <a:latin typeface="Arial"/>
                <a:cs typeface="Arial"/>
              </a:rPr>
              <a:t>aff</a:t>
            </a:r>
            <a:endParaRPr lang="nl-NL" sz="1600" dirty="0">
              <a:latin typeface="Arial"/>
              <a:cs typeface="Arial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nl-NL" sz="1600" dirty="0">
                <a:latin typeface="Arial"/>
                <a:cs typeface="Arial"/>
              </a:rPr>
              <a:t>En heeft genoten, ende </a:t>
            </a:r>
            <a:r>
              <a:rPr lang="nl-NL" sz="1600" err="1">
                <a:latin typeface="Arial"/>
                <a:cs typeface="Arial"/>
              </a:rPr>
              <a:t>daer</a:t>
            </a:r>
            <a:r>
              <a:rPr lang="nl-NL" sz="1600" dirty="0">
                <a:latin typeface="Arial"/>
                <a:cs typeface="Arial"/>
              </a:rPr>
              <a:t> nu ter </a:t>
            </a:r>
            <a:r>
              <a:rPr lang="nl-NL" sz="1600" err="1">
                <a:latin typeface="Arial"/>
                <a:cs typeface="Arial"/>
              </a:rPr>
              <a:t>tijt</a:t>
            </a:r>
            <a:r>
              <a:rPr lang="nl-NL" sz="1600" dirty="0">
                <a:latin typeface="Arial"/>
                <a:cs typeface="Arial"/>
              </a:rPr>
              <a:t>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nl-NL" sz="1600" err="1">
                <a:latin typeface="Arial"/>
                <a:cs typeface="Arial"/>
              </a:rPr>
              <a:t>eenen</a:t>
            </a:r>
            <a:r>
              <a:rPr lang="nl-NL" sz="1600" dirty="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melaetsen</a:t>
            </a:r>
            <a:r>
              <a:rPr lang="nl-NL" sz="1600" dirty="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mensch</a:t>
            </a:r>
            <a:r>
              <a:rPr lang="nl-NL" sz="1600" dirty="0">
                <a:latin typeface="Arial"/>
                <a:cs typeface="Arial"/>
              </a:rPr>
              <a:t> met een oude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nl-NL" sz="1600" dirty="0">
                <a:latin typeface="Arial"/>
                <a:cs typeface="Arial"/>
              </a:rPr>
              <a:t>vrouw </a:t>
            </a:r>
            <a:r>
              <a:rPr lang="nl-NL" sz="1600" err="1">
                <a:latin typeface="Arial"/>
                <a:cs typeface="Arial"/>
              </a:rPr>
              <a:t>inne</a:t>
            </a:r>
            <a:r>
              <a:rPr lang="nl-NL" sz="1600" dirty="0">
                <a:latin typeface="Arial"/>
                <a:cs typeface="Arial"/>
              </a:rPr>
              <a:t> is wonende, ende </a:t>
            </a:r>
            <a:r>
              <a:rPr lang="nl-NL" sz="1600" err="1">
                <a:latin typeface="Arial"/>
                <a:cs typeface="Arial"/>
              </a:rPr>
              <a:t>daer</a:t>
            </a:r>
            <a:r>
              <a:rPr lang="nl-NL" sz="1600" dirty="0">
                <a:latin typeface="Arial"/>
                <a:cs typeface="Arial"/>
              </a:rPr>
              <a:t> om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nl-NL" sz="1600" dirty="0">
                <a:latin typeface="Arial"/>
                <a:cs typeface="Arial"/>
              </a:rPr>
              <a:t>voorden </a:t>
            </a:r>
            <a:r>
              <a:rPr lang="nl-NL" sz="1600" err="1">
                <a:latin typeface="Arial"/>
                <a:cs typeface="Arial"/>
              </a:rPr>
              <a:t>hondersten</a:t>
            </a:r>
            <a:r>
              <a:rPr lang="nl-NL" sz="1600" dirty="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penninck</a:t>
            </a:r>
            <a:r>
              <a:rPr lang="nl-NL" sz="1600" dirty="0">
                <a:latin typeface="Arial"/>
                <a:cs typeface="Arial"/>
              </a:rPr>
              <a:t> hier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nl-NL" sz="1600" err="1">
                <a:latin typeface="Arial"/>
                <a:cs typeface="Arial"/>
              </a:rPr>
              <a:t>oock</a:t>
            </a:r>
            <a:r>
              <a:rPr lang="nl-NL" sz="1600" dirty="0">
                <a:latin typeface="Arial"/>
                <a:cs typeface="Arial"/>
              </a:rPr>
              <a:t> – </a:t>
            </a:r>
            <a:r>
              <a:rPr lang="nl-NL" sz="1600" err="1">
                <a:latin typeface="Arial"/>
                <a:cs typeface="Arial"/>
              </a:rPr>
              <a:t>nijet</a:t>
            </a:r>
            <a:endParaRPr lang="nl-NL" err="1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946C1E92-CE23-760C-2B56-35B7D170B90D}"/>
              </a:ext>
            </a:extLst>
          </p:cNvPr>
          <p:cNvSpPr txBox="1"/>
          <p:nvPr/>
        </p:nvSpPr>
        <p:spPr>
          <a:xfrm>
            <a:off x="6029609" y="5879756"/>
            <a:ext cx="1600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400" dirty="0"/>
              <a:t>Bron: 3/709 (1665)</a:t>
            </a:r>
          </a:p>
        </p:txBody>
      </p:sp>
    </p:spTree>
    <p:extLst>
      <p:ext uri="{BB962C8B-B14F-4D97-AF65-F5344CB8AC3E}">
        <p14:creationId xmlns:p14="http://schemas.microsoft.com/office/powerpoint/2010/main" val="1487975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987B0-E41C-AB5C-9086-BC4BA50CD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92DE61-8DE3-8E9D-9EB8-471789096CA0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nl-NL" dirty="0"/>
              <a:t>Melaatsen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1E2E8C-6BC0-D42F-9862-A78038314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30E4006-BA0D-83AB-84FA-5AA2502C139F}"/>
              </a:ext>
            </a:extLst>
          </p:cNvPr>
          <p:cNvSpPr txBox="1"/>
          <p:nvPr/>
        </p:nvSpPr>
        <p:spPr>
          <a:xfrm>
            <a:off x="836864" y="6497300"/>
            <a:ext cx="10517658" cy="3760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88DE897-1451-6962-0F7F-09E296CA0A0A}"/>
              </a:ext>
            </a:extLst>
          </p:cNvPr>
          <p:cNvSpPr txBox="1"/>
          <p:nvPr/>
        </p:nvSpPr>
        <p:spPr>
          <a:xfrm>
            <a:off x="836366" y="6497514"/>
            <a:ext cx="10517657" cy="33855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rial"/>
                <a:cs typeface="Arial"/>
              </a:rPr>
              <a:t>Symposium dorpsbesturen – lezing het wel en wee van mens en vee – </a:t>
            </a:r>
            <a:r>
              <a:rPr lang="nl-NL" sz="1600" err="1">
                <a:latin typeface="Arial"/>
                <a:cs typeface="Arial"/>
              </a:rPr>
              <a:t>Luud</a:t>
            </a:r>
            <a:r>
              <a:rPr lang="nl-NL" sz="1600" dirty="0">
                <a:latin typeface="Arial"/>
                <a:cs typeface="Arial"/>
              </a:rPr>
              <a:t> de Brouwer – 8 november 2025</a:t>
            </a:r>
          </a:p>
        </p:txBody>
      </p:sp>
      <p:pic>
        <p:nvPicPr>
          <p:cNvPr id="4" name="Afbeelding 3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F09AB30C-6AA9-D1A7-7D89-211A50A60E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980" t="-3114" r="-97980" b="3113"/>
          <a:stretch>
            <a:fillRect/>
          </a:stretch>
        </p:blipFill>
        <p:spPr>
          <a:xfrm>
            <a:off x="11170869" y="370973"/>
            <a:ext cx="1019579" cy="1413714"/>
          </a:xfrm>
          <a:prstGeom prst="rect">
            <a:avLst/>
          </a:prstGeom>
        </p:spPr>
      </p:pic>
      <p:pic>
        <p:nvPicPr>
          <p:cNvPr id="6" name="Afbeelding 5" descr="17th-century Depiction of Plague Doctor">
            <a:extLst>
              <a:ext uri="{FF2B5EF4-FFF2-40B4-BE49-F238E27FC236}">
                <a16:creationId xmlns:a16="http://schemas.microsoft.com/office/drawing/2014/main" id="{52D585B4-F408-FF63-A7D8-62F2955CD5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" t="-1754" b="2047"/>
          <a:stretch>
            <a:fillRect/>
          </a:stretch>
        </p:blipFill>
        <p:spPr>
          <a:xfrm>
            <a:off x="9323135" y="364980"/>
            <a:ext cx="1006032" cy="1323732"/>
          </a:xfrm>
          <a:prstGeom prst="rect">
            <a:avLst/>
          </a:prstGeom>
        </p:spPr>
      </p:pic>
      <p:pic>
        <p:nvPicPr>
          <p:cNvPr id="8" name="Afbeelding 7" descr="Afbeelding met vee, verven, zoogdier, koe&#10;&#10;Door AI gegenereerde inhoud is mogelijk onjuist.">
            <a:extLst>
              <a:ext uri="{FF2B5EF4-FFF2-40B4-BE49-F238E27FC236}">
                <a16:creationId xmlns:a16="http://schemas.microsoft.com/office/drawing/2014/main" id="{70A768E2-7312-046D-2E17-9894BA83E2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16" t="10437" r="-1887" b="-10437"/>
          <a:stretch>
            <a:fillRect/>
          </a:stretch>
        </p:blipFill>
        <p:spPr>
          <a:xfrm>
            <a:off x="7725095" y="415944"/>
            <a:ext cx="1619527" cy="1406694"/>
          </a:xfrm>
          <a:prstGeom prst="rect">
            <a:avLst/>
          </a:prstGeom>
        </p:spPr>
      </p:pic>
      <p:pic>
        <p:nvPicPr>
          <p:cNvPr id="10" name="Afbeelding 9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8009DEB0-6CCC-E614-475B-83DAB1F98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711" y="411078"/>
            <a:ext cx="899263" cy="1253292"/>
          </a:xfrm>
          <a:prstGeom prst="rect">
            <a:avLst/>
          </a:prstGeom>
        </p:spPr>
      </p:pic>
      <p:pic>
        <p:nvPicPr>
          <p:cNvPr id="11" name="Afbeelding 10" descr="Afbeelding met tekst, handschrift, brief, kalligrafie&#10;&#10;Door AI gegenereerde inhoud is mogelijk onjuist.">
            <a:extLst>
              <a:ext uri="{FF2B5EF4-FFF2-40B4-BE49-F238E27FC236}">
                <a16:creationId xmlns:a16="http://schemas.microsoft.com/office/drawing/2014/main" id="{6941F857-C6C3-9028-1D70-743BDA415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5050" y="2047875"/>
            <a:ext cx="7581900" cy="2762250"/>
          </a:xfrm>
          <a:prstGeom prst="rect">
            <a:avLst/>
          </a:prstGeom>
        </p:spPr>
      </p:pic>
      <p:pic>
        <p:nvPicPr>
          <p:cNvPr id="13" name="Afbeelding 12" descr="Afbeelding met handschrift, brief, kalligrafie, tekst&#10;&#10;Door AI gegenereerde inhoud is mogelijk onjuist.">
            <a:extLst>
              <a:ext uri="{FF2B5EF4-FFF2-40B4-BE49-F238E27FC236}">
                <a16:creationId xmlns:a16="http://schemas.microsoft.com/office/drawing/2014/main" id="{A408A3E4-4F28-515E-A081-CF3E6BFB0A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4047" y="4811629"/>
            <a:ext cx="4876800" cy="723900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AEE14870-DB6C-3F64-204E-B4F7E8E23178}"/>
              </a:ext>
            </a:extLst>
          </p:cNvPr>
          <p:cNvSpPr txBox="1"/>
          <p:nvPr/>
        </p:nvSpPr>
        <p:spPr>
          <a:xfrm>
            <a:off x="2306052" y="5865394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400" dirty="0"/>
              <a:t>Bron: 3/709 (1665)</a:t>
            </a:r>
          </a:p>
        </p:txBody>
      </p:sp>
    </p:spTree>
    <p:extLst>
      <p:ext uri="{BB962C8B-B14F-4D97-AF65-F5344CB8AC3E}">
        <p14:creationId xmlns:p14="http://schemas.microsoft.com/office/powerpoint/2010/main" val="2227485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40B62-D863-72E0-F16D-C2B8EB0F5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1252AC-75FE-A84C-498A-1274D6DA3B59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nl-NL" dirty="0"/>
              <a:t>Melaatsen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FA12F93-2C81-8661-E87A-814F4A6B6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3FB2A11-A909-95E9-028B-4CF6D88F9339}"/>
              </a:ext>
            </a:extLst>
          </p:cNvPr>
          <p:cNvSpPr txBox="1"/>
          <p:nvPr/>
        </p:nvSpPr>
        <p:spPr>
          <a:xfrm>
            <a:off x="836864" y="6497300"/>
            <a:ext cx="10517658" cy="3760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A0D47DF-169F-9DC0-8C7F-862ABE4285CF}"/>
              </a:ext>
            </a:extLst>
          </p:cNvPr>
          <p:cNvSpPr txBox="1"/>
          <p:nvPr/>
        </p:nvSpPr>
        <p:spPr>
          <a:xfrm>
            <a:off x="836366" y="6497514"/>
            <a:ext cx="10517657" cy="33855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rial"/>
                <a:cs typeface="Arial"/>
              </a:rPr>
              <a:t>Symposium dorpsbesturen – lezing het wel en wee van mens en vee – </a:t>
            </a:r>
            <a:r>
              <a:rPr lang="nl-NL" sz="1600" err="1">
                <a:latin typeface="Arial"/>
                <a:cs typeface="Arial"/>
              </a:rPr>
              <a:t>Luud</a:t>
            </a:r>
            <a:r>
              <a:rPr lang="nl-NL" sz="1600" dirty="0">
                <a:latin typeface="Arial"/>
                <a:cs typeface="Arial"/>
              </a:rPr>
              <a:t> de Brouwer – 8 november 2025</a:t>
            </a:r>
          </a:p>
        </p:txBody>
      </p:sp>
      <p:pic>
        <p:nvPicPr>
          <p:cNvPr id="4" name="Afbeelding 3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16D3067F-A608-DFA4-D107-EA8F4F3DDB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980" t="-3114" r="-97980" b="3113"/>
          <a:stretch>
            <a:fillRect/>
          </a:stretch>
        </p:blipFill>
        <p:spPr>
          <a:xfrm>
            <a:off x="11170869" y="370973"/>
            <a:ext cx="1019579" cy="1413714"/>
          </a:xfrm>
          <a:prstGeom prst="rect">
            <a:avLst/>
          </a:prstGeom>
        </p:spPr>
      </p:pic>
      <p:pic>
        <p:nvPicPr>
          <p:cNvPr id="6" name="Afbeelding 5" descr="17th-century Depiction of Plague Doctor">
            <a:extLst>
              <a:ext uri="{FF2B5EF4-FFF2-40B4-BE49-F238E27FC236}">
                <a16:creationId xmlns:a16="http://schemas.microsoft.com/office/drawing/2014/main" id="{DCB2342B-92F7-E3C1-9818-AB9C714963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" t="-1754" b="2047"/>
          <a:stretch>
            <a:fillRect/>
          </a:stretch>
        </p:blipFill>
        <p:spPr>
          <a:xfrm>
            <a:off x="9323135" y="364980"/>
            <a:ext cx="1006032" cy="1323732"/>
          </a:xfrm>
          <a:prstGeom prst="rect">
            <a:avLst/>
          </a:prstGeom>
        </p:spPr>
      </p:pic>
      <p:pic>
        <p:nvPicPr>
          <p:cNvPr id="8" name="Afbeelding 7" descr="Afbeelding met vee, verven, zoogdier, koe&#10;&#10;Door AI gegenereerde inhoud is mogelijk onjuist.">
            <a:extLst>
              <a:ext uri="{FF2B5EF4-FFF2-40B4-BE49-F238E27FC236}">
                <a16:creationId xmlns:a16="http://schemas.microsoft.com/office/drawing/2014/main" id="{EC4368D5-5CAB-8242-41A9-3BBE9A4E5D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16" t="10437" r="-1887" b="-10437"/>
          <a:stretch>
            <a:fillRect/>
          </a:stretch>
        </p:blipFill>
        <p:spPr>
          <a:xfrm>
            <a:off x="7725095" y="415944"/>
            <a:ext cx="1619527" cy="1406694"/>
          </a:xfrm>
          <a:prstGeom prst="rect">
            <a:avLst/>
          </a:prstGeom>
        </p:spPr>
      </p:pic>
      <p:pic>
        <p:nvPicPr>
          <p:cNvPr id="10" name="Afbeelding 9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A3B736FC-EB85-AFB7-FC50-F94904B9C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711" y="411078"/>
            <a:ext cx="899263" cy="1253292"/>
          </a:xfrm>
          <a:prstGeom prst="rect">
            <a:avLst/>
          </a:prstGeom>
        </p:spPr>
      </p:pic>
      <p:pic>
        <p:nvPicPr>
          <p:cNvPr id="11" name="Afbeelding 10" descr="Afbeelding met handschrift, brief, kalligrafie, tekst&#10;&#10;Door AI gegenereerde inhoud is mogelijk onjuist.">
            <a:extLst>
              <a:ext uri="{FF2B5EF4-FFF2-40B4-BE49-F238E27FC236}">
                <a16:creationId xmlns:a16="http://schemas.microsoft.com/office/drawing/2014/main" id="{33E9042E-E5B3-9A56-4A9F-976C3CBCA9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847" y="2416843"/>
            <a:ext cx="4638675" cy="230505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F406438A-67EB-18A1-9972-5542EE5ABC3B}"/>
              </a:ext>
            </a:extLst>
          </p:cNvPr>
          <p:cNvSpPr txBox="1"/>
          <p:nvPr/>
        </p:nvSpPr>
        <p:spPr>
          <a:xfrm>
            <a:off x="7459579" y="4722394"/>
            <a:ext cx="1780674" cy="3178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400" dirty="0">
                <a:latin typeface="Arial"/>
                <a:cs typeface="Arial"/>
              </a:rPr>
              <a:t>Bron: 3/793 scan 25</a:t>
            </a:r>
            <a:endParaRPr lang="nl-NL" sz="1400" dirty="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4854F27E-1B1F-6477-E847-0362AA0EE3E2}"/>
              </a:ext>
            </a:extLst>
          </p:cNvPr>
          <p:cNvSpPr txBox="1"/>
          <p:nvPr/>
        </p:nvSpPr>
        <p:spPr>
          <a:xfrm>
            <a:off x="842210" y="2586789"/>
            <a:ext cx="3124200" cy="16989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br>
              <a:rPr lang="nl-NL" sz="1600" dirty="0">
                <a:latin typeface="Aptos"/>
                <a:cs typeface="Arial"/>
              </a:rPr>
            </a:br>
            <a:r>
              <a:rPr lang="nl-NL" sz="1600" dirty="0">
                <a:latin typeface="Aptos"/>
                <a:cs typeface="Arial"/>
              </a:rPr>
              <a:t>Den ix november 1660</a:t>
            </a:r>
            <a:br>
              <a:rPr lang="nl-NL" sz="1600" dirty="0">
                <a:latin typeface="Aptos"/>
                <a:cs typeface="Arial"/>
              </a:rPr>
            </a:br>
            <a:r>
              <a:rPr lang="nl-NL" sz="1600" dirty="0" err="1">
                <a:latin typeface="Aptos"/>
                <a:cs typeface="Arial"/>
              </a:rPr>
              <a:t>betaelt</a:t>
            </a:r>
            <a:r>
              <a:rPr lang="nl-NL" sz="1600" dirty="0">
                <a:latin typeface="Aptos"/>
                <a:cs typeface="Arial"/>
              </a:rPr>
              <a:t> </a:t>
            </a:r>
            <a:r>
              <a:rPr lang="nl-NL" sz="1600" dirty="0" err="1">
                <a:latin typeface="Aptos"/>
                <a:cs typeface="Arial"/>
              </a:rPr>
              <a:t>aen</a:t>
            </a:r>
            <a:r>
              <a:rPr lang="nl-NL" sz="1600" dirty="0">
                <a:latin typeface="Aptos"/>
                <a:cs typeface="Arial"/>
              </a:rPr>
              <a:t> Gerit </a:t>
            </a:r>
            <a:br>
              <a:rPr lang="nl-NL" sz="1600" dirty="0">
                <a:latin typeface="Aptos"/>
                <a:cs typeface="Arial"/>
              </a:rPr>
            </a:br>
            <a:r>
              <a:rPr lang="nl-NL" sz="1600" dirty="0">
                <a:latin typeface="Aptos"/>
                <a:cs typeface="Arial"/>
              </a:rPr>
              <a:t>Anthonis Joosten </a:t>
            </a:r>
            <a:br>
              <a:rPr lang="nl-NL" sz="1600" dirty="0">
                <a:latin typeface="Aptos"/>
                <a:cs typeface="Arial"/>
              </a:rPr>
            </a:br>
            <a:r>
              <a:rPr lang="nl-NL" sz="1600" dirty="0">
                <a:latin typeface="Aptos"/>
                <a:cs typeface="Arial"/>
              </a:rPr>
              <a:t>voor een </a:t>
            </a:r>
            <a:r>
              <a:rPr lang="nl-NL" sz="1600" dirty="0" err="1">
                <a:latin typeface="Aptos"/>
                <a:cs typeface="Arial"/>
              </a:rPr>
              <a:t>jaer</a:t>
            </a:r>
            <a:r>
              <a:rPr lang="nl-NL" sz="1600" dirty="0">
                <a:latin typeface="Aptos"/>
                <a:cs typeface="Arial"/>
              </a:rPr>
              <a:t> </a:t>
            </a:r>
            <a:r>
              <a:rPr lang="nl-NL" sz="1600" dirty="0" err="1">
                <a:latin typeface="Aptos"/>
                <a:cs typeface="Arial"/>
              </a:rPr>
              <a:t>huijshuer</a:t>
            </a:r>
            <a:r>
              <a:rPr lang="nl-NL" sz="1600" dirty="0">
                <a:latin typeface="Aptos"/>
                <a:cs typeface="Arial"/>
              </a:rPr>
              <a:t> </a:t>
            </a:r>
            <a:br>
              <a:rPr lang="nl-NL" sz="1600" dirty="0">
                <a:latin typeface="Aptos"/>
                <a:cs typeface="Arial"/>
              </a:rPr>
            </a:br>
            <a:r>
              <a:rPr lang="nl-NL" sz="1600" dirty="0">
                <a:latin typeface="Aptos"/>
                <a:cs typeface="Arial"/>
              </a:rPr>
              <a:t>van Herman den </a:t>
            </a:r>
            <a:r>
              <a:rPr lang="nl-NL" sz="1600" dirty="0" err="1">
                <a:latin typeface="Aptos"/>
                <a:cs typeface="Arial"/>
              </a:rPr>
              <a:t>Laserus</a:t>
            </a:r>
            <a:r>
              <a:rPr lang="nl-NL" sz="1600" dirty="0">
                <a:latin typeface="Aptos"/>
                <a:cs typeface="Arial"/>
              </a:rPr>
              <a:t> </a:t>
            </a:r>
          </a:p>
          <a:p>
            <a:pPr algn="l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67357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ACE88-9E23-8C9E-5824-26B93563E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B49812-D79B-FCF1-E7F2-AA93CA6803EC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nl-NL" dirty="0"/>
              <a:t>Geestesziekten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91666E-E3A6-7476-9C4A-61825ABDA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AE1669F-6888-433C-F229-23C47DC62F63}"/>
              </a:ext>
            </a:extLst>
          </p:cNvPr>
          <p:cNvSpPr txBox="1"/>
          <p:nvPr/>
        </p:nvSpPr>
        <p:spPr>
          <a:xfrm>
            <a:off x="836864" y="6497300"/>
            <a:ext cx="10517658" cy="3760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7478E25-0D8B-1303-0772-4E89E4FA7F9F}"/>
              </a:ext>
            </a:extLst>
          </p:cNvPr>
          <p:cNvSpPr txBox="1"/>
          <p:nvPr/>
        </p:nvSpPr>
        <p:spPr>
          <a:xfrm>
            <a:off x="836366" y="6497514"/>
            <a:ext cx="10517657" cy="33855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rial"/>
                <a:cs typeface="Arial"/>
              </a:rPr>
              <a:t>Symposium dorpsbesturen – lezing het wel en wee van mens en vee – </a:t>
            </a:r>
            <a:r>
              <a:rPr lang="nl-NL" sz="1600" err="1">
                <a:latin typeface="Arial"/>
                <a:cs typeface="Arial"/>
              </a:rPr>
              <a:t>Luud</a:t>
            </a:r>
            <a:r>
              <a:rPr lang="nl-NL" sz="1600" dirty="0">
                <a:latin typeface="Arial"/>
                <a:cs typeface="Arial"/>
              </a:rPr>
              <a:t> de Brouwer – 8 november 2025</a:t>
            </a:r>
          </a:p>
        </p:txBody>
      </p:sp>
      <p:pic>
        <p:nvPicPr>
          <p:cNvPr id="4" name="Afbeelding 3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0DFA6EEF-0066-5892-6FB0-2ADEE963AE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980" t="-3114" r="-97980" b="3113"/>
          <a:stretch>
            <a:fillRect/>
          </a:stretch>
        </p:blipFill>
        <p:spPr>
          <a:xfrm>
            <a:off x="11170869" y="370973"/>
            <a:ext cx="1019579" cy="1413714"/>
          </a:xfrm>
          <a:prstGeom prst="rect">
            <a:avLst/>
          </a:prstGeom>
        </p:spPr>
      </p:pic>
      <p:pic>
        <p:nvPicPr>
          <p:cNvPr id="6" name="Afbeelding 5" descr="17th-century Depiction of Plague Doctor">
            <a:extLst>
              <a:ext uri="{FF2B5EF4-FFF2-40B4-BE49-F238E27FC236}">
                <a16:creationId xmlns:a16="http://schemas.microsoft.com/office/drawing/2014/main" id="{537CA331-3515-CFAD-342C-275568CEAD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" t="-1754" b="2047"/>
          <a:stretch>
            <a:fillRect/>
          </a:stretch>
        </p:blipFill>
        <p:spPr>
          <a:xfrm>
            <a:off x="9323135" y="364980"/>
            <a:ext cx="1006032" cy="1323732"/>
          </a:xfrm>
          <a:prstGeom prst="rect">
            <a:avLst/>
          </a:prstGeom>
        </p:spPr>
      </p:pic>
      <p:pic>
        <p:nvPicPr>
          <p:cNvPr id="8" name="Afbeelding 7" descr="Afbeelding met vee, verven, zoogdier, koe&#10;&#10;Door AI gegenereerde inhoud is mogelijk onjuist.">
            <a:extLst>
              <a:ext uri="{FF2B5EF4-FFF2-40B4-BE49-F238E27FC236}">
                <a16:creationId xmlns:a16="http://schemas.microsoft.com/office/drawing/2014/main" id="{7C44CB0E-5074-3D2F-5535-5C2B55B764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16" t="10437" r="-1887" b="-10437"/>
          <a:stretch>
            <a:fillRect/>
          </a:stretch>
        </p:blipFill>
        <p:spPr>
          <a:xfrm>
            <a:off x="7725095" y="415944"/>
            <a:ext cx="1619527" cy="1406694"/>
          </a:xfrm>
          <a:prstGeom prst="rect">
            <a:avLst/>
          </a:prstGeom>
        </p:spPr>
      </p:pic>
      <p:pic>
        <p:nvPicPr>
          <p:cNvPr id="10" name="Afbeelding 9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25A0A134-06D9-190D-087C-C93ACF350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711" y="411078"/>
            <a:ext cx="899263" cy="1253292"/>
          </a:xfrm>
          <a:prstGeom prst="rect">
            <a:avLst/>
          </a:prstGeom>
        </p:spPr>
      </p:pic>
      <p:pic>
        <p:nvPicPr>
          <p:cNvPr id="9" name="Afbeelding 8" descr="Afbeelding met handschrift, tekst, brief, papier&#10;&#10;Door AI gegenereerde inhoud is mogelijk onjuist.">
            <a:extLst>
              <a:ext uri="{FF2B5EF4-FFF2-40B4-BE49-F238E27FC236}">
                <a16:creationId xmlns:a16="http://schemas.microsoft.com/office/drawing/2014/main" id="{BF6AC7B4-DB41-02AE-CC50-F6E7A5F2D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5674" y="1719648"/>
            <a:ext cx="4348729" cy="472646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540B5F6-5280-1255-F082-45B41267274C}"/>
              </a:ext>
            </a:extLst>
          </p:cNvPr>
          <p:cNvSpPr txBox="1"/>
          <p:nvPr/>
        </p:nvSpPr>
        <p:spPr>
          <a:xfrm>
            <a:off x="906432" y="2028025"/>
            <a:ext cx="5657334" cy="37661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nl-NL" sz="1600" dirty="0">
                <a:latin typeface="Arial"/>
                <a:cs typeface="Arial"/>
              </a:rPr>
              <a:t>Op heden dato </a:t>
            </a:r>
            <a:r>
              <a:rPr lang="nl-NL" sz="1600" dirty="0" err="1">
                <a:latin typeface="Arial"/>
                <a:cs typeface="Arial"/>
              </a:rPr>
              <a:t>dese</a:t>
            </a:r>
            <a:r>
              <a:rPr lang="nl-NL" sz="1600" dirty="0">
                <a:latin typeface="Arial"/>
                <a:cs typeface="Arial"/>
              </a:rPr>
              <a:t> hebben wij </a:t>
            </a:r>
            <a:r>
              <a:rPr lang="nl-NL" sz="1600" dirty="0" err="1">
                <a:latin typeface="Arial"/>
                <a:cs typeface="Arial"/>
              </a:rPr>
              <a:t>Dirck</a:t>
            </a:r>
            <a:r>
              <a:rPr lang="nl-NL" sz="1600" dirty="0">
                <a:latin typeface="Arial"/>
                <a:cs typeface="Arial"/>
              </a:rPr>
              <a:t> </a:t>
            </a:r>
            <a:r>
              <a:rPr lang="nl-NL" sz="1600" dirty="0" err="1">
                <a:latin typeface="Arial"/>
                <a:cs typeface="Arial"/>
              </a:rPr>
              <a:t>Otterinck</a:t>
            </a:r>
            <a:r>
              <a:rPr lang="nl-NL" sz="1600" dirty="0">
                <a:latin typeface="Arial"/>
                <a:cs typeface="Arial"/>
              </a:rPr>
              <a:t>, Johan Tieleman van Meurs en </a:t>
            </a:r>
            <a:r>
              <a:rPr lang="nl-NL" sz="1600" dirty="0" err="1">
                <a:latin typeface="Arial"/>
                <a:cs typeface="Arial"/>
              </a:rPr>
              <a:t>AnthonijTienemans</a:t>
            </a:r>
            <a:r>
              <a:rPr lang="nl-NL" sz="1600" dirty="0">
                <a:latin typeface="Arial"/>
                <a:cs typeface="Arial"/>
              </a:rPr>
              <a:t> schepenen en Govert Bles </a:t>
            </a:r>
            <a:r>
              <a:rPr lang="nl-NL" sz="1600" dirty="0" err="1">
                <a:latin typeface="Arial"/>
                <a:cs typeface="Arial"/>
              </a:rPr>
              <a:t>geswooren</a:t>
            </a:r>
            <a:r>
              <a:rPr lang="nl-NL" sz="1600" dirty="0">
                <a:latin typeface="Arial"/>
                <a:cs typeface="Arial"/>
              </a:rPr>
              <a:t> </a:t>
            </a:r>
            <a:r>
              <a:rPr lang="nl-NL" sz="1600" dirty="0" err="1">
                <a:latin typeface="Arial"/>
                <a:cs typeface="Arial"/>
              </a:rPr>
              <a:t>clerq</a:t>
            </a:r>
            <a:r>
              <a:rPr lang="nl-NL" sz="1600" dirty="0">
                <a:latin typeface="Arial"/>
                <a:cs typeface="Arial"/>
              </a:rPr>
              <a:t> alle der </a:t>
            </a:r>
            <a:r>
              <a:rPr lang="nl-NL" sz="1600" dirty="0" err="1">
                <a:latin typeface="Arial"/>
                <a:cs typeface="Arial"/>
              </a:rPr>
              <a:t>heerlijckheid</a:t>
            </a:r>
            <a:r>
              <a:rPr lang="nl-NL" sz="1600" dirty="0">
                <a:latin typeface="Arial"/>
                <a:cs typeface="Arial"/>
              </a:rPr>
              <a:t> van </a:t>
            </a:r>
            <a:r>
              <a:rPr lang="nl-NL" sz="1600" dirty="0" err="1">
                <a:latin typeface="Arial"/>
                <a:cs typeface="Arial"/>
              </a:rPr>
              <a:t>Tilborg</a:t>
            </a:r>
            <a:r>
              <a:rPr lang="nl-NL" sz="1600" dirty="0">
                <a:latin typeface="Arial"/>
                <a:cs typeface="Arial"/>
              </a:rPr>
              <a:t> en </a:t>
            </a:r>
            <a:r>
              <a:rPr lang="nl-NL" sz="1600" dirty="0" err="1">
                <a:latin typeface="Arial"/>
                <a:cs typeface="Arial"/>
              </a:rPr>
              <a:t>Goirlem</a:t>
            </a:r>
            <a:r>
              <a:rPr lang="nl-NL" sz="1600" dirty="0">
                <a:latin typeface="Arial"/>
                <a:cs typeface="Arial"/>
              </a:rPr>
              <a:t> ter </a:t>
            </a:r>
            <a:r>
              <a:rPr lang="nl-NL" sz="1600" dirty="0" err="1">
                <a:latin typeface="Arial"/>
                <a:cs typeface="Arial"/>
              </a:rPr>
              <a:t>requisitie</a:t>
            </a:r>
            <a:r>
              <a:rPr lang="nl-NL" sz="1600" dirty="0">
                <a:latin typeface="Arial"/>
                <a:cs typeface="Arial"/>
              </a:rPr>
              <a:t> en </a:t>
            </a:r>
            <a:r>
              <a:rPr lang="nl-NL" sz="1600" dirty="0" err="1">
                <a:latin typeface="Arial"/>
                <a:cs typeface="Arial"/>
              </a:rPr>
              <a:t>bijwesen</a:t>
            </a:r>
            <a:r>
              <a:rPr lang="nl-NL" sz="1600" dirty="0">
                <a:latin typeface="Arial"/>
                <a:cs typeface="Arial"/>
              </a:rPr>
              <a:t> </a:t>
            </a:r>
            <a:r>
              <a:rPr lang="nl-NL" sz="1600" dirty="0" err="1">
                <a:latin typeface="Arial"/>
                <a:cs typeface="Arial"/>
              </a:rPr>
              <a:t>can</a:t>
            </a:r>
            <a:r>
              <a:rPr lang="nl-NL" sz="1600" dirty="0">
                <a:latin typeface="Arial"/>
                <a:cs typeface="Arial"/>
              </a:rPr>
              <a:t> Jan van Erven regerend armmeester tot Goirle, ons vervoegt met de heer N </a:t>
            </a:r>
            <a:r>
              <a:rPr lang="nl-NL" sz="1600" dirty="0" err="1">
                <a:latin typeface="Arial"/>
                <a:cs typeface="Arial"/>
              </a:rPr>
              <a:t>Eijmberts</a:t>
            </a:r>
            <a:r>
              <a:rPr lang="nl-NL" sz="1600" dirty="0">
                <a:latin typeface="Arial"/>
                <a:cs typeface="Arial"/>
              </a:rPr>
              <a:t> </a:t>
            </a:r>
            <a:r>
              <a:rPr lang="nl-NL" sz="1600" dirty="0" err="1">
                <a:latin typeface="Arial"/>
                <a:cs typeface="Arial"/>
              </a:rPr>
              <a:t>medicine</a:t>
            </a:r>
            <a:r>
              <a:rPr lang="nl-NL" sz="1600" dirty="0">
                <a:latin typeface="Arial"/>
                <a:cs typeface="Arial"/>
              </a:rPr>
              <a:t> doctor ten </a:t>
            </a:r>
            <a:r>
              <a:rPr lang="nl-NL" sz="1600" dirty="0" err="1">
                <a:latin typeface="Arial"/>
                <a:cs typeface="Arial"/>
              </a:rPr>
              <a:t>huijse</a:t>
            </a:r>
            <a:r>
              <a:rPr lang="nl-NL" sz="1600" dirty="0">
                <a:latin typeface="Arial"/>
                <a:cs typeface="Arial"/>
              </a:rPr>
              <a:t> van Peter de </a:t>
            </a:r>
            <a:r>
              <a:rPr lang="nl-NL" sz="1600" dirty="0" err="1">
                <a:latin typeface="Arial"/>
                <a:cs typeface="Arial"/>
              </a:rPr>
              <a:t>Laet</a:t>
            </a:r>
            <a:r>
              <a:rPr lang="nl-NL" sz="1600" dirty="0">
                <a:latin typeface="Arial"/>
                <a:cs typeface="Arial"/>
              </a:rPr>
              <a:t>, en </a:t>
            </a:r>
            <a:r>
              <a:rPr lang="nl-NL" sz="1600" dirty="0" err="1">
                <a:latin typeface="Arial"/>
                <a:cs typeface="Arial"/>
              </a:rPr>
              <a:t>daer</a:t>
            </a:r>
            <a:r>
              <a:rPr lang="nl-NL" sz="1600" dirty="0">
                <a:latin typeface="Arial"/>
                <a:cs typeface="Arial"/>
              </a:rPr>
              <a:t> </a:t>
            </a:r>
            <a:r>
              <a:rPr lang="nl-NL" sz="1600" dirty="0" err="1">
                <a:latin typeface="Arial"/>
                <a:cs typeface="Arial"/>
              </a:rPr>
              <a:t>gesien</a:t>
            </a:r>
            <a:r>
              <a:rPr lang="nl-NL" sz="1600" dirty="0">
                <a:latin typeface="Arial"/>
                <a:cs typeface="Arial"/>
              </a:rPr>
              <a:t> </a:t>
            </a:r>
            <a:r>
              <a:rPr lang="nl-NL" sz="1600" dirty="0" err="1">
                <a:latin typeface="Arial"/>
                <a:cs typeface="Arial"/>
              </a:rPr>
              <a:t>Clasijn</a:t>
            </a:r>
            <a:r>
              <a:rPr lang="nl-NL" sz="1600" dirty="0">
                <a:latin typeface="Arial"/>
                <a:cs typeface="Arial"/>
              </a:rPr>
              <a:t> des </a:t>
            </a:r>
            <a:r>
              <a:rPr lang="nl-NL" sz="1600" dirty="0" err="1">
                <a:latin typeface="Arial"/>
                <a:cs typeface="Arial"/>
              </a:rPr>
              <a:t>selffs</a:t>
            </a:r>
            <a:r>
              <a:rPr lang="nl-NL" sz="1600" dirty="0">
                <a:latin typeface="Arial"/>
                <a:cs typeface="Arial"/>
              </a:rPr>
              <a:t> </a:t>
            </a:r>
            <a:r>
              <a:rPr lang="nl-NL" sz="1600" dirty="0" err="1">
                <a:latin typeface="Arial"/>
                <a:cs typeface="Arial"/>
              </a:rPr>
              <a:t>huijsvrouw</a:t>
            </a:r>
            <a:r>
              <a:rPr lang="nl-NL" sz="1600" dirty="0">
                <a:latin typeface="Arial"/>
                <a:cs typeface="Arial"/>
              </a:rPr>
              <a:t> geboortig van Goirle, de </a:t>
            </a:r>
            <a:r>
              <a:rPr lang="nl-NL" sz="1600" dirty="0" err="1">
                <a:latin typeface="Arial"/>
                <a:cs typeface="Arial"/>
              </a:rPr>
              <a:t>welcke</a:t>
            </a:r>
            <a:r>
              <a:rPr lang="nl-NL" sz="1600" dirty="0">
                <a:latin typeface="Arial"/>
                <a:cs typeface="Arial"/>
              </a:rPr>
              <a:t> </a:t>
            </a:r>
            <a:r>
              <a:rPr lang="nl-NL" sz="1600" dirty="0" err="1">
                <a:latin typeface="Arial"/>
                <a:cs typeface="Arial"/>
              </a:rPr>
              <a:t>besogt</a:t>
            </a:r>
            <a:r>
              <a:rPr lang="nl-NL" sz="1600" dirty="0">
                <a:latin typeface="Arial"/>
                <a:cs typeface="Arial"/>
              </a:rPr>
              <a:t> is in </a:t>
            </a:r>
            <a:r>
              <a:rPr lang="nl-NL" sz="1600" dirty="0" err="1">
                <a:latin typeface="Arial"/>
                <a:cs typeface="Arial"/>
              </a:rPr>
              <a:t>haere</a:t>
            </a:r>
            <a:r>
              <a:rPr lang="nl-NL" sz="1600" dirty="0">
                <a:latin typeface="Arial"/>
                <a:cs typeface="Arial"/>
              </a:rPr>
              <a:t> </a:t>
            </a:r>
            <a:r>
              <a:rPr lang="nl-NL" sz="1600" dirty="0" err="1">
                <a:latin typeface="Arial"/>
                <a:cs typeface="Arial"/>
              </a:rPr>
              <a:t>herssens</a:t>
            </a:r>
            <a:r>
              <a:rPr lang="nl-NL" sz="1600" dirty="0">
                <a:latin typeface="Arial"/>
                <a:cs typeface="Arial"/>
              </a:rPr>
              <a:t> en </a:t>
            </a:r>
            <a:r>
              <a:rPr lang="nl-NL" sz="1600" dirty="0" err="1">
                <a:latin typeface="Arial"/>
                <a:cs typeface="Arial"/>
              </a:rPr>
              <a:t>geoordeelt</a:t>
            </a:r>
            <a:r>
              <a:rPr lang="nl-NL" sz="1600" dirty="0">
                <a:latin typeface="Arial"/>
                <a:cs typeface="Arial"/>
              </a:rPr>
              <a:t> </a:t>
            </a:r>
            <a:r>
              <a:rPr lang="nl-NL" sz="1600" dirty="0" err="1">
                <a:latin typeface="Arial"/>
                <a:cs typeface="Arial"/>
              </a:rPr>
              <a:t>aen</a:t>
            </a:r>
            <a:r>
              <a:rPr lang="nl-NL" sz="1600" dirty="0">
                <a:latin typeface="Arial"/>
                <a:cs typeface="Arial"/>
              </a:rPr>
              <a:t> alle </a:t>
            </a:r>
            <a:r>
              <a:rPr lang="nl-NL" sz="1600" dirty="0" err="1">
                <a:latin typeface="Arial"/>
                <a:cs typeface="Arial"/>
              </a:rPr>
              <a:t>teeckenen</a:t>
            </a:r>
            <a:r>
              <a:rPr lang="nl-NL" sz="1600" dirty="0">
                <a:latin typeface="Arial"/>
                <a:cs typeface="Arial"/>
              </a:rPr>
              <a:t> </a:t>
            </a:r>
            <a:r>
              <a:rPr lang="nl-NL" sz="1600" dirty="0" err="1">
                <a:latin typeface="Arial"/>
                <a:cs typeface="Arial"/>
              </a:rPr>
              <a:t>volcomen</a:t>
            </a:r>
            <a:r>
              <a:rPr lang="nl-NL" sz="1600" dirty="0">
                <a:latin typeface="Arial"/>
                <a:cs typeface="Arial"/>
              </a:rPr>
              <a:t> </a:t>
            </a:r>
            <a:r>
              <a:rPr lang="nl-NL" sz="1600" dirty="0" err="1">
                <a:latin typeface="Arial"/>
                <a:cs typeface="Arial"/>
              </a:rPr>
              <a:t>dangiereus</a:t>
            </a:r>
            <a:r>
              <a:rPr lang="nl-NL" sz="1600" dirty="0">
                <a:latin typeface="Arial"/>
                <a:cs typeface="Arial"/>
              </a:rPr>
              <a:t> </a:t>
            </a:r>
            <a:r>
              <a:rPr lang="nl-NL" sz="1600" dirty="0" err="1">
                <a:latin typeface="Arial"/>
                <a:cs typeface="Arial"/>
              </a:rPr>
              <a:t>geck</a:t>
            </a:r>
            <a:r>
              <a:rPr lang="nl-NL" sz="1600" dirty="0">
                <a:latin typeface="Arial"/>
                <a:cs typeface="Arial"/>
              </a:rPr>
              <a:t> te </a:t>
            </a:r>
            <a:r>
              <a:rPr lang="nl-NL" sz="1600" dirty="0" err="1">
                <a:latin typeface="Arial"/>
                <a:cs typeface="Arial"/>
              </a:rPr>
              <a:t>sijn</a:t>
            </a:r>
            <a:r>
              <a:rPr lang="nl-NL" sz="1600" dirty="0">
                <a:latin typeface="Arial"/>
                <a:cs typeface="Arial"/>
              </a:rPr>
              <a:t> en dient halve(sic) om alle </a:t>
            </a:r>
            <a:r>
              <a:rPr lang="nl-NL" sz="1600" dirty="0" err="1">
                <a:latin typeface="Arial"/>
                <a:cs typeface="Arial"/>
              </a:rPr>
              <a:t>ongelucken</a:t>
            </a:r>
            <a:r>
              <a:rPr lang="nl-NL" sz="1600" dirty="0">
                <a:latin typeface="Arial"/>
                <a:cs typeface="Arial"/>
              </a:rPr>
              <a:t> voor </a:t>
            </a:r>
            <a:r>
              <a:rPr lang="nl-NL" sz="1600" dirty="0" err="1">
                <a:latin typeface="Arial"/>
                <a:cs typeface="Arial"/>
              </a:rPr>
              <a:t>soo</a:t>
            </a:r>
            <a:r>
              <a:rPr lang="nl-NL" sz="1600" dirty="0">
                <a:latin typeface="Arial"/>
                <a:cs typeface="Arial"/>
              </a:rPr>
              <a:t> veel </a:t>
            </a:r>
            <a:r>
              <a:rPr lang="nl-NL" sz="1600" dirty="0" err="1">
                <a:latin typeface="Arial"/>
                <a:cs typeface="Arial"/>
              </a:rPr>
              <a:t>doenlijck</a:t>
            </a:r>
            <a:r>
              <a:rPr lang="nl-NL" sz="1600" dirty="0">
                <a:latin typeface="Arial"/>
                <a:cs typeface="Arial"/>
              </a:rPr>
              <a:t> te </a:t>
            </a:r>
            <a:r>
              <a:rPr lang="nl-NL" sz="1600" dirty="0" err="1">
                <a:latin typeface="Arial"/>
                <a:cs typeface="Arial"/>
              </a:rPr>
              <a:t>prevenieeren</a:t>
            </a:r>
            <a:r>
              <a:rPr lang="nl-NL" sz="1600" dirty="0">
                <a:latin typeface="Arial"/>
                <a:cs typeface="Arial"/>
              </a:rPr>
              <a:t>, </a:t>
            </a:r>
            <a:r>
              <a:rPr lang="nl-NL" sz="1600" dirty="0" err="1">
                <a:latin typeface="Arial"/>
                <a:cs typeface="Arial"/>
              </a:rPr>
              <a:t>geordonneert</a:t>
            </a:r>
            <a:r>
              <a:rPr lang="nl-NL" sz="1600" dirty="0">
                <a:latin typeface="Arial"/>
                <a:cs typeface="Arial"/>
              </a:rPr>
              <a:t> de </a:t>
            </a:r>
            <a:r>
              <a:rPr lang="nl-NL" sz="1600" dirty="0" err="1">
                <a:latin typeface="Arial"/>
                <a:cs typeface="Arial"/>
              </a:rPr>
              <a:t>selve</a:t>
            </a:r>
            <a:r>
              <a:rPr lang="nl-NL" sz="1600" dirty="0">
                <a:latin typeface="Arial"/>
                <a:cs typeface="Arial"/>
              </a:rPr>
              <a:t> te binden off in andere </a:t>
            </a:r>
            <a:r>
              <a:rPr lang="nl-NL" sz="1600" dirty="0" err="1">
                <a:latin typeface="Arial"/>
                <a:cs typeface="Arial"/>
              </a:rPr>
              <a:t>verseeckerde</a:t>
            </a:r>
            <a:r>
              <a:rPr lang="nl-NL" sz="1600" dirty="0">
                <a:latin typeface="Arial"/>
                <a:cs typeface="Arial"/>
              </a:rPr>
              <a:t> </a:t>
            </a:r>
            <a:r>
              <a:rPr lang="nl-NL" sz="1600" dirty="0" err="1">
                <a:latin typeface="Arial"/>
                <a:cs typeface="Arial"/>
              </a:rPr>
              <a:t>bewaringe</a:t>
            </a:r>
            <a:r>
              <a:rPr lang="nl-NL" sz="1600" dirty="0">
                <a:latin typeface="Arial"/>
                <a:cs typeface="Arial"/>
              </a:rPr>
              <a:t> te houden, tot dat door </a:t>
            </a:r>
            <a:r>
              <a:rPr lang="nl-NL" sz="1600" dirty="0" err="1">
                <a:latin typeface="Arial"/>
                <a:cs typeface="Arial"/>
              </a:rPr>
              <a:t>Godes</a:t>
            </a:r>
            <a:r>
              <a:rPr lang="nl-NL" sz="1600" dirty="0">
                <a:latin typeface="Arial"/>
                <a:cs typeface="Arial"/>
              </a:rPr>
              <a:t> </a:t>
            </a:r>
            <a:r>
              <a:rPr lang="nl-NL" sz="1600" dirty="0" err="1">
                <a:latin typeface="Arial"/>
                <a:cs typeface="Arial"/>
              </a:rPr>
              <a:t>segen</a:t>
            </a:r>
            <a:r>
              <a:rPr lang="nl-NL" sz="1600" dirty="0">
                <a:latin typeface="Arial"/>
                <a:cs typeface="Arial"/>
              </a:rPr>
              <a:t> </a:t>
            </a:r>
            <a:r>
              <a:rPr lang="nl-NL" sz="1600" dirty="0" err="1">
                <a:latin typeface="Arial"/>
                <a:cs typeface="Arial"/>
              </a:rPr>
              <a:t>twelck</a:t>
            </a:r>
            <a:r>
              <a:rPr lang="nl-NL" sz="1600" dirty="0">
                <a:latin typeface="Arial"/>
                <a:cs typeface="Arial"/>
              </a:rPr>
              <a:t> men wil </a:t>
            </a:r>
            <a:r>
              <a:rPr lang="nl-NL" sz="1600" dirty="0" err="1">
                <a:latin typeface="Arial"/>
                <a:cs typeface="Arial"/>
              </a:rPr>
              <a:t>hooren</a:t>
            </a:r>
            <a:r>
              <a:rPr lang="nl-NL" sz="1600" dirty="0">
                <a:latin typeface="Arial"/>
                <a:cs typeface="Arial"/>
              </a:rPr>
              <a:t>, weder bij </a:t>
            </a:r>
            <a:r>
              <a:rPr lang="nl-NL" sz="1600" dirty="0" err="1">
                <a:latin typeface="Arial"/>
                <a:cs typeface="Arial"/>
              </a:rPr>
              <a:t>haere</a:t>
            </a:r>
            <a:r>
              <a:rPr lang="nl-NL" sz="1600" dirty="0">
                <a:latin typeface="Arial"/>
                <a:cs typeface="Arial"/>
              </a:rPr>
              <a:t> </a:t>
            </a:r>
            <a:r>
              <a:rPr lang="nl-NL" sz="1600" dirty="0" err="1">
                <a:latin typeface="Arial"/>
                <a:cs typeface="Arial"/>
              </a:rPr>
              <a:t>sinnen</a:t>
            </a:r>
            <a:r>
              <a:rPr lang="nl-NL" sz="1600" dirty="0">
                <a:latin typeface="Arial"/>
                <a:cs typeface="Arial"/>
              </a:rPr>
              <a:t> </a:t>
            </a:r>
            <a:r>
              <a:rPr lang="nl-NL" sz="1600" dirty="0" err="1">
                <a:latin typeface="Arial"/>
                <a:cs typeface="Arial"/>
              </a:rPr>
              <a:t>magh</a:t>
            </a:r>
            <a:r>
              <a:rPr lang="nl-NL" sz="1600" dirty="0">
                <a:latin typeface="Arial"/>
                <a:cs typeface="Arial"/>
              </a:rPr>
              <a:t> </a:t>
            </a:r>
            <a:r>
              <a:rPr lang="nl-NL" sz="1600" dirty="0" err="1">
                <a:latin typeface="Arial"/>
                <a:cs typeface="Arial"/>
              </a:rPr>
              <a:t>sijn</a:t>
            </a:r>
            <a:r>
              <a:rPr lang="nl-NL" sz="1600" dirty="0">
                <a:latin typeface="Arial"/>
                <a:cs typeface="Arial"/>
              </a:rPr>
              <a:t> </a:t>
            </a:r>
            <a:r>
              <a:rPr lang="nl-NL" sz="1600" dirty="0" err="1">
                <a:latin typeface="Arial"/>
                <a:cs typeface="Arial"/>
              </a:rPr>
              <a:t>gecomen</a:t>
            </a:r>
            <a:r>
              <a:rPr lang="nl-NL" sz="1600" dirty="0">
                <a:latin typeface="Arial"/>
                <a:cs typeface="Arial"/>
              </a:rPr>
              <a:t>; </a:t>
            </a:r>
            <a:r>
              <a:rPr lang="nl-NL" sz="1600" dirty="0" err="1">
                <a:latin typeface="Arial"/>
                <a:cs typeface="Arial"/>
              </a:rPr>
              <a:t>actum</a:t>
            </a:r>
            <a:r>
              <a:rPr lang="nl-NL" sz="1600" dirty="0">
                <a:latin typeface="Arial"/>
                <a:cs typeface="Arial"/>
              </a:rPr>
              <a:t> den dartienden </a:t>
            </a:r>
            <a:r>
              <a:rPr lang="nl-NL" sz="1600" dirty="0" err="1">
                <a:latin typeface="Arial"/>
                <a:cs typeface="Arial"/>
              </a:rPr>
              <a:t>julij</a:t>
            </a:r>
            <a:r>
              <a:rPr lang="nl-NL" sz="1600" dirty="0">
                <a:latin typeface="Arial"/>
                <a:cs typeface="Arial"/>
              </a:rPr>
              <a:t> </a:t>
            </a:r>
            <a:r>
              <a:rPr lang="nl-NL" sz="1600" dirty="0" err="1">
                <a:latin typeface="Arial"/>
                <a:cs typeface="Arial"/>
              </a:rPr>
              <a:t>seventienhondert</a:t>
            </a:r>
            <a:r>
              <a:rPr lang="nl-NL" sz="1600" dirty="0">
                <a:latin typeface="Arial"/>
                <a:cs typeface="Arial"/>
              </a:rPr>
              <a:t> </a:t>
            </a:r>
            <a:r>
              <a:rPr lang="nl-NL" sz="1600" dirty="0" err="1">
                <a:latin typeface="Arial"/>
                <a:cs typeface="Arial"/>
              </a:rPr>
              <a:t>negenentwintigh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nl-NL" sz="1600" dirty="0">
                <a:latin typeface="Arial"/>
                <a:cs typeface="Arial"/>
              </a:rPr>
              <a:t>13 juli 1729</a:t>
            </a:r>
            <a:endParaRPr lang="nl-NL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3752310-9253-ED7B-28CE-DE6F055AA99D}"/>
              </a:ext>
            </a:extLst>
          </p:cNvPr>
          <p:cNvSpPr txBox="1"/>
          <p:nvPr/>
        </p:nvSpPr>
        <p:spPr>
          <a:xfrm>
            <a:off x="4935657" y="6136375"/>
            <a:ext cx="206357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400" dirty="0"/>
              <a:t>Bron: 3/6/scan 72 (1729)</a:t>
            </a:r>
          </a:p>
        </p:txBody>
      </p:sp>
    </p:spTree>
    <p:extLst>
      <p:ext uri="{BB962C8B-B14F-4D97-AF65-F5344CB8AC3E}">
        <p14:creationId xmlns:p14="http://schemas.microsoft.com/office/powerpoint/2010/main" val="3372714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FD79A-75FF-921A-BA73-B7D749FF3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AD6D1D-0D9C-0ED4-C075-7ABA042E1572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nl-NL" dirty="0"/>
              <a:t>Geestesziekten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F7C559F-E5AF-6F96-7D9A-9A6B88E72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3DA7202-A48B-2C06-3466-01EE6717E8C4}"/>
              </a:ext>
            </a:extLst>
          </p:cNvPr>
          <p:cNvSpPr txBox="1"/>
          <p:nvPr/>
        </p:nvSpPr>
        <p:spPr>
          <a:xfrm>
            <a:off x="836864" y="6497300"/>
            <a:ext cx="10517658" cy="3760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9C22283-AEE1-C62C-260C-ACD604783C84}"/>
              </a:ext>
            </a:extLst>
          </p:cNvPr>
          <p:cNvSpPr txBox="1"/>
          <p:nvPr/>
        </p:nvSpPr>
        <p:spPr>
          <a:xfrm>
            <a:off x="836366" y="6497514"/>
            <a:ext cx="10517657" cy="33855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rial"/>
                <a:cs typeface="Arial"/>
              </a:rPr>
              <a:t>Symposium dorpsbesturen – lezing het wel en wee van mens en vee – </a:t>
            </a:r>
            <a:r>
              <a:rPr lang="nl-NL" sz="1600" err="1">
                <a:latin typeface="Arial"/>
                <a:cs typeface="Arial"/>
              </a:rPr>
              <a:t>Luud</a:t>
            </a:r>
            <a:r>
              <a:rPr lang="nl-NL" sz="1600" dirty="0">
                <a:latin typeface="Arial"/>
                <a:cs typeface="Arial"/>
              </a:rPr>
              <a:t> de Brouwer – 8 november 2025</a:t>
            </a:r>
          </a:p>
        </p:txBody>
      </p:sp>
      <p:pic>
        <p:nvPicPr>
          <p:cNvPr id="4" name="Afbeelding 3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826E991F-E989-D848-29D0-898A4E644B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980" t="-3114" r="-97980" b="3113"/>
          <a:stretch>
            <a:fillRect/>
          </a:stretch>
        </p:blipFill>
        <p:spPr>
          <a:xfrm>
            <a:off x="11170869" y="370973"/>
            <a:ext cx="1019579" cy="1413714"/>
          </a:xfrm>
          <a:prstGeom prst="rect">
            <a:avLst/>
          </a:prstGeom>
        </p:spPr>
      </p:pic>
      <p:pic>
        <p:nvPicPr>
          <p:cNvPr id="6" name="Afbeelding 5" descr="17th-century Depiction of Plague Doctor">
            <a:extLst>
              <a:ext uri="{FF2B5EF4-FFF2-40B4-BE49-F238E27FC236}">
                <a16:creationId xmlns:a16="http://schemas.microsoft.com/office/drawing/2014/main" id="{F02C3370-E20C-19BA-6B49-50888FECEA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" t="-1754" b="2047"/>
          <a:stretch>
            <a:fillRect/>
          </a:stretch>
        </p:blipFill>
        <p:spPr>
          <a:xfrm>
            <a:off x="9323135" y="364980"/>
            <a:ext cx="1006032" cy="1323732"/>
          </a:xfrm>
          <a:prstGeom prst="rect">
            <a:avLst/>
          </a:prstGeom>
        </p:spPr>
      </p:pic>
      <p:pic>
        <p:nvPicPr>
          <p:cNvPr id="8" name="Afbeelding 7" descr="Afbeelding met vee, verven, zoogdier, koe&#10;&#10;Door AI gegenereerde inhoud is mogelijk onjuist.">
            <a:extLst>
              <a:ext uri="{FF2B5EF4-FFF2-40B4-BE49-F238E27FC236}">
                <a16:creationId xmlns:a16="http://schemas.microsoft.com/office/drawing/2014/main" id="{F06464FD-28AA-CA36-DA17-3620AC281A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16" t="10437" r="-1887" b="-10437"/>
          <a:stretch>
            <a:fillRect/>
          </a:stretch>
        </p:blipFill>
        <p:spPr>
          <a:xfrm>
            <a:off x="7725095" y="415944"/>
            <a:ext cx="1619527" cy="1406694"/>
          </a:xfrm>
          <a:prstGeom prst="rect">
            <a:avLst/>
          </a:prstGeom>
        </p:spPr>
      </p:pic>
      <p:pic>
        <p:nvPicPr>
          <p:cNvPr id="10" name="Afbeelding 9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F402B783-FC39-C32F-8CCB-FDD18270E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711" y="411078"/>
            <a:ext cx="899263" cy="1253292"/>
          </a:xfrm>
          <a:prstGeom prst="rect">
            <a:avLst/>
          </a:prstGeom>
        </p:spPr>
      </p:pic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00F9CAB2-53F9-9FB0-268A-0772CA627CC0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Meerdere krankzinnigen worden verpleegd in Geel (B)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nl-NL" dirty="0"/>
              <a:t>In Middeleeuwen al bedevaartsoord voor geesteszieken (Heilige </a:t>
            </a:r>
            <a:r>
              <a:rPr lang="nl-NL" dirty="0" err="1"/>
              <a:t>Dimpna</a:t>
            </a:r>
            <a:r>
              <a:rPr lang="nl-NL" dirty="0"/>
              <a:t>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nl-NL" dirty="0"/>
              <a:t>'het paradijs der krankzinnigen'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nl-NL" dirty="0"/>
              <a:t>Opvang in pleeggezinnen 'kostgangerssysteem'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nl-NL" dirty="0"/>
              <a:t>Geesteszieken mochten vrij in het dorp rondlopen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nl-NL" dirty="0"/>
              <a:t>In 19de eeuw verandering naar meer gesloten inrichting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nl-NL" dirty="0"/>
          </a:p>
          <a:p>
            <a:pPr lvl="1">
              <a:buFont typeface="Courier New" panose="020B0604020202020204" pitchFamily="34" charset="0"/>
              <a:buChar char="o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37136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15934-E3C2-6CC9-A36D-142336D22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3917EB-EEA4-442B-C061-54012D2B3A19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nl-NL" dirty="0"/>
              <a:t>Wie houden zich bezig met </a:t>
            </a:r>
            <a:br>
              <a:rPr lang="nl-NL" dirty="0"/>
            </a:br>
            <a:r>
              <a:rPr lang="nl-NL" dirty="0"/>
              <a:t>gezondheidszorg 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4FFEE0C-AB61-25C0-C4BB-A88CFAEB6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/>
              <a:t>Vroedvrouwen</a:t>
            </a:r>
          </a:p>
          <a:p>
            <a:r>
              <a:rPr lang="nl-NL" dirty="0"/>
              <a:t>Doctoren</a:t>
            </a:r>
          </a:p>
          <a:p>
            <a:r>
              <a:rPr lang="nl-NL" dirty="0"/>
              <a:t>Chirurgijns</a:t>
            </a:r>
          </a:p>
          <a:p>
            <a:r>
              <a:rPr lang="nl-NL" dirty="0"/>
              <a:t>Apothekers</a:t>
            </a:r>
          </a:p>
          <a:p>
            <a:r>
              <a:rPr lang="nl-NL" dirty="0"/>
              <a:t>Pestmeesters</a:t>
            </a:r>
            <a:endParaRPr lang="en-US" dirty="0"/>
          </a:p>
          <a:p>
            <a:r>
              <a:rPr lang="nl-NL" dirty="0"/>
              <a:t>Doodgravers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FB0AED9-5E95-EB50-D79E-D3842B234E5D}"/>
              </a:ext>
            </a:extLst>
          </p:cNvPr>
          <p:cNvSpPr txBox="1"/>
          <p:nvPr/>
        </p:nvSpPr>
        <p:spPr>
          <a:xfrm>
            <a:off x="836864" y="6497300"/>
            <a:ext cx="10517658" cy="3760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CBCFBD9-4B78-1826-F60A-E8ADC085EB67}"/>
              </a:ext>
            </a:extLst>
          </p:cNvPr>
          <p:cNvSpPr txBox="1"/>
          <p:nvPr/>
        </p:nvSpPr>
        <p:spPr>
          <a:xfrm>
            <a:off x="836366" y="6497514"/>
            <a:ext cx="1051765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rial"/>
                <a:cs typeface="Arial"/>
              </a:rPr>
              <a:t>Symposium dorpsbesturen – lezing het wel en wee van mens en vee – </a:t>
            </a:r>
            <a:r>
              <a:rPr lang="nl-NL" sz="1600" err="1">
                <a:latin typeface="Arial"/>
                <a:cs typeface="Arial"/>
              </a:rPr>
              <a:t>Luud</a:t>
            </a:r>
            <a:r>
              <a:rPr lang="nl-NL" sz="1600" dirty="0">
                <a:latin typeface="Arial"/>
                <a:cs typeface="Arial"/>
              </a:rPr>
              <a:t> de Brouwer – 8 november 2025</a:t>
            </a:r>
          </a:p>
        </p:txBody>
      </p:sp>
      <p:pic>
        <p:nvPicPr>
          <p:cNvPr id="4" name="Afbeelding 3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B1162651-5617-8E88-F84C-C92F524CE8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980" t="-3114" r="-97980" b="3113"/>
          <a:stretch>
            <a:fillRect/>
          </a:stretch>
        </p:blipFill>
        <p:spPr>
          <a:xfrm>
            <a:off x="11170869" y="370973"/>
            <a:ext cx="1019579" cy="1413714"/>
          </a:xfrm>
          <a:prstGeom prst="rect">
            <a:avLst/>
          </a:prstGeom>
        </p:spPr>
      </p:pic>
      <p:pic>
        <p:nvPicPr>
          <p:cNvPr id="6" name="Afbeelding 5" descr="17th-century Depiction of Plague Doctor">
            <a:extLst>
              <a:ext uri="{FF2B5EF4-FFF2-40B4-BE49-F238E27FC236}">
                <a16:creationId xmlns:a16="http://schemas.microsoft.com/office/drawing/2014/main" id="{7E122B51-7C19-A0FC-BC0C-288A829A66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" t="-1754" b="2047"/>
          <a:stretch>
            <a:fillRect/>
          </a:stretch>
        </p:blipFill>
        <p:spPr>
          <a:xfrm>
            <a:off x="9323135" y="364980"/>
            <a:ext cx="1006032" cy="1323732"/>
          </a:xfrm>
          <a:prstGeom prst="rect">
            <a:avLst/>
          </a:prstGeom>
        </p:spPr>
      </p:pic>
      <p:pic>
        <p:nvPicPr>
          <p:cNvPr id="8" name="Afbeelding 7" descr="Afbeelding met vee, verven, zoogdier, koe&#10;&#10;Door AI gegenereerde inhoud is mogelijk onjuist.">
            <a:extLst>
              <a:ext uri="{FF2B5EF4-FFF2-40B4-BE49-F238E27FC236}">
                <a16:creationId xmlns:a16="http://schemas.microsoft.com/office/drawing/2014/main" id="{090B80BA-35C9-D5EA-DAE6-D576DB5508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16" t="10437" r="-1887" b="-10437"/>
          <a:stretch>
            <a:fillRect/>
          </a:stretch>
        </p:blipFill>
        <p:spPr>
          <a:xfrm>
            <a:off x="7725095" y="415944"/>
            <a:ext cx="1619527" cy="1406694"/>
          </a:xfrm>
          <a:prstGeom prst="rect">
            <a:avLst/>
          </a:prstGeom>
        </p:spPr>
      </p:pic>
      <p:pic>
        <p:nvPicPr>
          <p:cNvPr id="10" name="Afbeelding 9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6F9E5412-FC70-A28B-81DB-33849500F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711" y="411078"/>
            <a:ext cx="899263" cy="125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2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65F7E-A1C8-D266-7764-1F58EF92C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776046-87B3-9A43-EA7C-D2777FD9635A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nl-NL" dirty="0"/>
              <a:t>Geestesziekten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88BEBD-7CDF-BC4A-B950-F5B15AEAD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D6C8811-CDF2-8F25-ADE6-349E455259B4}"/>
              </a:ext>
            </a:extLst>
          </p:cNvPr>
          <p:cNvSpPr txBox="1"/>
          <p:nvPr/>
        </p:nvSpPr>
        <p:spPr>
          <a:xfrm>
            <a:off x="836864" y="6497300"/>
            <a:ext cx="10517658" cy="3760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E1ED8C2-654A-D5B5-FBB2-826982F18ECF}"/>
              </a:ext>
            </a:extLst>
          </p:cNvPr>
          <p:cNvSpPr txBox="1"/>
          <p:nvPr/>
        </p:nvSpPr>
        <p:spPr>
          <a:xfrm>
            <a:off x="836366" y="6497514"/>
            <a:ext cx="10517657" cy="33855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rial"/>
                <a:cs typeface="Arial"/>
              </a:rPr>
              <a:t>Symposium dorpsbesturen – lezing het wel en wee van mens en vee – </a:t>
            </a:r>
            <a:r>
              <a:rPr lang="nl-NL" sz="1600" err="1">
                <a:latin typeface="Arial"/>
                <a:cs typeface="Arial"/>
              </a:rPr>
              <a:t>Luud</a:t>
            </a:r>
            <a:r>
              <a:rPr lang="nl-NL" sz="1600" dirty="0">
                <a:latin typeface="Arial"/>
                <a:cs typeface="Arial"/>
              </a:rPr>
              <a:t> de Brouwer – 8 november 2025</a:t>
            </a:r>
          </a:p>
        </p:txBody>
      </p:sp>
      <p:pic>
        <p:nvPicPr>
          <p:cNvPr id="4" name="Afbeelding 3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E228F86A-1789-DA94-A985-E7925889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980" t="-3114" r="-97980" b="3113"/>
          <a:stretch>
            <a:fillRect/>
          </a:stretch>
        </p:blipFill>
        <p:spPr>
          <a:xfrm>
            <a:off x="11170869" y="370973"/>
            <a:ext cx="1019579" cy="1413714"/>
          </a:xfrm>
          <a:prstGeom prst="rect">
            <a:avLst/>
          </a:prstGeom>
        </p:spPr>
      </p:pic>
      <p:pic>
        <p:nvPicPr>
          <p:cNvPr id="6" name="Afbeelding 5" descr="17th-century Depiction of Plague Doctor">
            <a:extLst>
              <a:ext uri="{FF2B5EF4-FFF2-40B4-BE49-F238E27FC236}">
                <a16:creationId xmlns:a16="http://schemas.microsoft.com/office/drawing/2014/main" id="{EAB4CEE3-3E26-15FE-2868-EED6281F1D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" t="-1754" b="2047"/>
          <a:stretch>
            <a:fillRect/>
          </a:stretch>
        </p:blipFill>
        <p:spPr>
          <a:xfrm>
            <a:off x="9323135" y="364980"/>
            <a:ext cx="1006032" cy="1323732"/>
          </a:xfrm>
          <a:prstGeom prst="rect">
            <a:avLst/>
          </a:prstGeom>
        </p:spPr>
      </p:pic>
      <p:pic>
        <p:nvPicPr>
          <p:cNvPr id="8" name="Afbeelding 7" descr="Afbeelding met vee, verven, zoogdier, koe&#10;&#10;Door AI gegenereerde inhoud is mogelijk onjuist.">
            <a:extLst>
              <a:ext uri="{FF2B5EF4-FFF2-40B4-BE49-F238E27FC236}">
                <a16:creationId xmlns:a16="http://schemas.microsoft.com/office/drawing/2014/main" id="{7FEAD7AB-2E0C-8091-9CD9-B703315262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16" t="10437" r="-1887" b="-10437"/>
          <a:stretch>
            <a:fillRect/>
          </a:stretch>
        </p:blipFill>
        <p:spPr>
          <a:xfrm>
            <a:off x="7725095" y="415944"/>
            <a:ext cx="1619527" cy="1406694"/>
          </a:xfrm>
          <a:prstGeom prst="rect">
            <a:avLst/>
          </a:prstGeom>
        </p:spPr>
      </p:pic>
      <p:pic>
        <p:nvPicPr>
          <p:cNvPr id="10" name="Afbeelding 9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1CEBF78E-269B-5C9A-AF8C-3F03EE779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711" y="411078"/>
            <a:ext cx="899263" cy="1253292"/>
          </a:xfrm>
          <a:prstGeom prst="rect">
            <a:avLst/>
          </a:prstGeom>
        </p:spPr>
      </p:pic>
      <p:pic>
        <p:nvPicPr>
          <p:cNvPr id="11" name="Afbeelding 10" descr="Afbeelding met tekst, handschrift, brief, papier&#10;&#10;Door AI gegenereerde inhoud is mogelijk onjuist.">
            <a:extLst>
              <a:ext uri="{FF2B5EF4-FFF2-40B4-BE49-F238E27FC236}">
                <a16:creationId xmlns:a16="http://schemas.microsoft.com/office/drawing/2014/main" id="{C9736863-4077-163D-EEF6-C4D4439A81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0794" y="1820920"/>
            <a:ext cx="6885357" cy="4044549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1F2CDED5-3055-399A-12E6-C46D26568995}"/>
              </a:ext>
            </a:extLst>
          </p:cNvPr>
          <p:cNvSpPr txBox="1"/>
          <p:nvPr/>
        </p:nvSpPr>
        <p:spPr>
          <a:xfrm>
            <a:off x="950603" y="1824518"/>
            <a:ext cx="3515496" cy="32932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/>
              <a:t>Wij ondergeschreven bekennen, </a:t>
            </a:r>
            <a:r>
              <a:rPr lang="nl-NL" sz="1600" dirty="0" err="1"/>
              <a:t>verklaeren</a:t>
            </a:r>
            <a:r>
              <a:rPr lang="nl-NL" sz="1600" dirty="0"/>
              <a:t> ende </a:t>
            </a:r>
            <a:r>
              <a:rPr lang="nl-NL" sz="1600" dirty="0" err="1"/>
              <a:t>getuijgen</a:t>
            </a:r>
            <a:r>
              <a:rPr lang="nl-NL" sz="1600" dirty="0"/>
              <a:t>, dat</a:t>
            </a:r>
          </a:p>
          <a:p>
            <a:r>
              <a:rPr lang="nl-NL" sz="1600" dirty="0"/>
              <a:t>Anna </a:t>
            </a:r>
            <a:r>
              <a:rPr lang="nl-NL" sz="1600" err="1"/>
              <a:t>maria</a:t>
            </a:r>
            <a:r>
              <a:rPr lang="nl-NL" sz="1600" dirty="0"/>
              <a:t> </a:t>
            </a:r>
            <a:r>
              <a:rPr lang="nl-NL" sz="1600" err="1"/>
              <a:t>Swaegemaekers</a:t>
            </a:r>
            <a:r>
              <a:rPr lang="nl-NL" sz="1600" dirty="0"/>
              <a:t> jonge dochter </a:t>
            </a:r>
            <a:r>
              <a:rPr lang="nl-NL" sz="1600" err="1"/>
              <a:t>gebortigh</a:t>
            </a:r>
            <a:r>
              <a:rPr lang="nl-NL" sz="1600" dirty="0"/>
              <a:t> van </a:t>
            </a:r>
            <a:r>
              <a:rPr lang="nl-NL" sz="1600" err="1"/>
              <a:t>Tilborgh</a:t>
            </a:r>
            <a:endParaRPr lang="nl-NL" sz="1600" dirty="0" err="1"/>
          </a:p>
          <a:p>
            <a:r>
              <a:rPr lang="nl-NL" sz="1600" dirty="0"/>
              <a:t>nu </a:t>
            </a:r>
            <a:r>
              <a:rPr lang="nl-NL" sz="1600" dirty="0" err="1"/>
              <a:t>woonachtigh</a:t>
            </a:r>
            <a:r>
              <a:rPr lang="nl-NL" sz="1600" dirty="0"/>
              <a:t> tot Geel bij Joannes Baptista </a:t>
            </a:r>
            <a:r>
              <a:rPr lang="nl-NL" sz="1600" dirty="0" err="1"/>
              <a:t>Wuijts</a:t>
            </a:r>
            <a:r>
              <a:rPr lang="nl-NL" sz="1600" dirty="0"/>
              <a:t>, van </a:t>
            </a:r>
            <a:r>
              <a:rPr lang="nl-NL" sz="1600" dirty="0" err="1"/>
              <a:t>haer</a:t>
            </a:r>
            <a:endParaRPr lang="nl-NL" sz="1600" dirty="0"/>
          </a:p>
          <a:p>
            <a:r>
              <a:rPr lang="nl-NL" sz="1600" dirty="0" err="1"/>
              <a:t>verstandt</a:t>
            </a:r>
            <a:r>
              <a:rPr lang="nl-NL" sz="1600" dirty="0"/>
              <a:t> ende reden </a:t>
            </a:r>
            <a:r>
              <a:rPr lang="nl-NL" sz="1600" dirty="0" err="1"/>
              <a:t>tenemael</a:t>
            </a:r>
            <a:r>
              <a:rPr lang="nl-NL" sz="1600" dirty="0"/>
              <a:t> berooft is, </a:t>
            </a:r>
            <a:r>
              <a:rPr lang="nl-NL" sz="1600" dirty="0" err="1"/>
              <a:t>jae</a:t>
            </a:r>
            <a:r>
              <a:rPr lang="nl-NL" sz="1600" dirty="0"/>
              <a:t> geheel </a:t>
            </a:r>
            <a:r>
              <a:rPr lang="nl-NL" sz="1600" dirty="0" err="1"/>
              <a:t>sinneloos</a:t>
            </a:r>
            <a:r>
              <a:rPr lang="nl-NL" sz="1600" dirty="0"/>
              <a:t> is</a:t>
            </a:r>
          </a:p>
          <a:p>
            <a:r>
              <a:rPr lang="nl-NL" sz="1600" dirty="0" err="1"/>
              <a:t>gelijck</a:t>
            </a:r>
            <a:r>
              <a:rPr lang="nl-NL" sz="1600" dirty="0"/>
              <a:t> </a:t>
            </a:r>
            <a:r>
              <a:rPr lang="nl-NL" sz="1600" dirty="0" err="1"/>
              <a:t>aen</a:t>
            </a:r>
            <a:r>
              <a:rPr lang="nl-NL" sz="1600" dirty="0"/>
              <a:t> ons ondergeschreven bekent is ende bij </a:t>
            </a:r>
            <a:r>
              <a:rPr lang="nl-NL" sz="1600" dirty="0" err="1"/>
              <a:t>daegelijksche</a:t>
            </a:r>
            <a:endParaRPr lang="nl-NL" sz="1600" dirty="0"/>
          </a:p>
          <a:p>
            <a:r>
              <a:rPr lang="nl-NL" sz="1600" dirty="0" err="1"/>
              <a:t>ondervindinge</a:t>
            </a:r>
            <a:r>
              <a:rPr lang="nl-NL" sz="1600" dirty="0"/>
              <a:t> </a:t>
            </a:r>
            <a:r>
              <a:rPr lang="nl-NL" sz="1600" dirty="0" err="1"/>
              <a:t>sien</a:t>
            </a:r>
            <a:r>
              <a:rPr lang="nl-NL" sz="1600" dirty="0"/>
              <a:t> in </a:t>
            </a:r>
            <a:r>
              <a:rPr lang="nl-NL" sz="1600" dirty="0" err="1"/>
              <a:t>teecken</a:t>
            </a:r>
            <a:r>
              <a:rPr lang="nl-NL" sz="1600" dirty="0"/>
              <a:t> der </a:t>
            </a:r>
            <a:r>
              <a:rPr lang="nl-NL" sz="1600" dirty="0" err="1"/>
              <a:t>waerheijd</a:t>
            </a:r>
            <a:r>
              <a:rPr lang="nl-NL" sz="1600" dirty="0"/>
              <a:t> hebben wij dit </a:t>
            </a:r>
            <a:r>
              <a:rPr lang="nl-NL" sz="1600" dirty="0" err="1"/>
              <a:t>eijgen</a:t>
            </a:r>
            <a:endParaRPr lang="nl-NL" sz="1600" dirty="0"/>
          </a:p>
          <a:p>
            <a:r>
              <a:rPr lang="nl-NL" sz="1600" dirty="0" err="1"/>
              <a:t>handigh</a:t>
            </a:r>
            <a:r>
              <a:rPr lang="nl-NL" sz="1600" dirty="0"/>
              <a:t> </a:t>
            </a:r>
            <a:r>
              <a:rPr lang="nl-NL" sz="1600" dirty="0" err="1"/>
              <a:t>onderteeckent</a:t>
            </a:r>
            <a:r>
              <a:rPr lang="nl-NL" sz="1600" dirty="0"/>
              <a:t> 1781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6AC202C-D839-A48F-3770-B42EDDE82C12}"/>
              </a:ext>
            </a:extLst>
          </p:cNvPr>
          <p:cNvSpPr txBox="1"/>
          <p:nvPr/>
        </p:nvSpPr>
        <p:spPr>
          <a:xfrm>
            <a:off x="9088178" y="5867832"/>
            <a:ext cx="171347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400" dirty="0"/>
              <a:t>Bron: 3/2846 (1781)</a:t>
            </a:r>
          </a:p>
        </p:txBody>
      </p:sp>
    </p:spTree>
    <p:extLst>
      <p:ext uri="{BB962C8B-B14F-4D97-AF65-F5344CB8AC3E}">
        <p14:creationId xmlns:p14="http://schemas.microsoft.com/office/powerpoint/2010/main" val="1639174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B255D-08D6-2B20-C9A0-20A2FEF07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92159A-7E02-501F-D2EB-551596E9A6F6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nl-NL" dirty="0"/>
              <a:t>Geestesziekten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F7492A0-ECBE-BA25-9A9F-F22861026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6695270-8DC5-6A96-56CD-725D9D318D1B}"/>
              </a:ext>
            </a:extLst>
          </p:cNvPr>
          <p:cNvSpPr txBox="1"/>
          <p:nvPr/>
        </p:nvSpPr>
        <p:spPr>
          <a:xfrm>
            <a:off x="836864" y="6497300"/>
            <a:ext cx="10517658" cy="3760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3F566BA-7DDC-554C-2797-D1A2910E3DC8}"/>
              </a:ext>
            </a:extLst>
          </p:cNvPr>
          <p:cNvSpPr txBox="1"/>
          <p:nvPr/>
        </p:nvSpPr>
        <p:spPr>
          <a:xfrm>
            <a:off x="836366" y="6497514"/>
            <a:ext cx="10517657" cy="33855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rial"/>
                <a:cs typeface="Arial"/>
              </a:rPr>
              <a:t>Symposium dorpsbesturen – lezing het wel en wee van mens en vee – </a:t>
            </a:r>
            <a:r>
              <a:rPr lang="nl-NL" sz="1600" err="1">
                <a:latin typeface="Arial"/>
                <a:cs typeface="Arial"/>
              </a:rPr>
              <a:t>Luud</a:t>
            </a:r>
            <a:r>
              <a:rPr lang="nl-NL" sz="1600" dirty="0">
                <a:latin typeface="Arial"/>
                <a:cs typeface="Arial"/>
              </a:rPr>
              <a:t> de Brouwer – 8 november 2025</a:t>
            </a:r>
          </a:p>
        </p:txBody>
      </p:sp>
      <p:pic>
        <p:nvPicPr>
          <p:cNvPr id="4" name="Afbeelding 3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A90225B7-7EEC-95F3-1398-E3F0112AF0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980" t="-3114" r="-97980" b="3113"/>
          <a:stretch>
            <a:fillRect/>
          </a:stretch>
        </p:blipFill>
        <p:spPr>
          <a:xfrm>
            <a:off x="11170869" y="370973"/>
            <a:ext cx="1019579" cy="1413714"/>
          </a:xfrm>
          <a:prstGeom prst="rect">
            <a:avLst/>
          </a:prstGeom>
        </p:spPr>
      </p:pic>
      <p:pic>
        <p:nvPicPr>
          <p:cNvPr id="6" name="Afbeelding 5" descr="17th-century Depiction of Plague Doctor">
            <a:extLst>
              <a:ext uri="{FF2B5EF4-FFF2-40B4-BE49-F238E27FC236}">
                <a16:creationId xmlns:a16="http://schemas.microsoft.com/office/drawing/2014/main" id="{F7CA1096-8404-BCA5-99CF-4C27A8164F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" t="-1754" b="2047"/>
          <a:stretch>
            <a:fillRect/>
          </a:stretch>
        </p:blipFill>
        <p:spPr>
          <a:xfrm>
            <a:off x="9323135" y="364980"/>
            <a:ext cx="1006032" cy="1323732"/>
          </a:xfrm>
          <a:prstGeom prst="rect">
            <a:avLst/>
          </a:prstGeom>
        </p:spPr>
      </p:pic>
      <p:pic>
        <p:nvPicPr>
          <p:cNvPr id="8" name="Afbeelding 7" descr="Afbeelding met vee, verven, zoogdier, koe&#10;&#10;Door AI gegenereerde inhoud is mogelijk onjuist.">
            <a:extLst>
              <a:ext uri="{FF2B5EF4-FFF2-40B4-BE49-F238E27FC236}">
                <a16:creationId xmlns:a16="http://schemas.microsoft.com/office/drawing/2014/main" id="{364D5A47-E942-6982-AF58-F5A03215D3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16" t="10437" r="-1887" b="-10437"/>
          <a:stretch>
            <a:fillRect/>
          </a:stretch>
        </p:blipFill>
        <p:spPr>
          <a:xfrm>
            <a:off x="7725095" y="415944"/>
            <a:ext cx="1619527" cy="1406694"/>
          </a:xfrm>
          <a:prstGeom prst="rect">
            <a:avLst/>
          </a:prstGeom>
        </p:spPr>
      </p:pic>
      <p:pic>
        <p:nvPicPr>
          <p:cNvPr id="10" name="Afbeelding 9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235A463D-E66F-03E9-560A-33BE6F5E2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711" y="411078"/>
            <a:ext cx="899263" cy="1253292"/>
          </a:xfrm>
          <a:prstGeom prst="rect">
            <a:avLst/>
          </a:prstGeom>
        </p:spPr>
      </p:pic>
      <p:pic>
        <p:nvPicPr>
          <p:cNvPr id="11" name="Afbeelding 10" descr="Afbeelding met tekst, handschrift, brief, inkt&#10;&#10;Door AI gegenereerde inhoud is mogelijk onjuist.">
            <a:extLst>
              <a:ext uri="{FF2B5EF4-FFF2-40B4-BE49-F238E27FC236}">
                <a16:creationId xmlns:a16="http://schemas.microsoft.com/office/drawing/2014/main" id="{5C4F8F2F-9B18-471D-8B19-2BD9C6DB1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7824" y="1822078"/>
            <a:ext cx="5818155" cy="4541923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A4E9B56C-CCEB-142E-E3F6-0B89FBA08EA8}"/>
              </a:ext>
            </a:extLst>
          </p:cNvPr>
          <p:cNvSpPr txBox="1"/>
          <p:nvPr/>
        </p:nvSpPr>
        <p:spPr>
          <a:xfrm>
            <a:off x="3052335" y="6051558"/>
            <a:ext cx="176495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400" dirty="0"/>
              <a:t>Bron: 3/2849 (1783)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CE6003E-04FA-F9C6-AA9B-245F8182F3F2}"/>
              </a:ext>
            </a:extLst>
          </p:cNvPr>
          <p:cNvSpPr txBox="1"/>
          <p:nvPr/>
        </p:nvSpPr>
        <p:spPr>
          <a:xfrm>
            <a:off x="2077073" y="3424122"/>
            <a:ext cx="2743199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err="1"/>
              <a:t>Judocus</a:t>
            </a:r>
            <a:r>
              <a:rPr lang="nl-NL" sz="1600" dirty="0"/>
              <a:t> </a:t>
            </a:r>
            <a:r>
              <a:rPr lang="nl-NL" sz="1600" err="1"/>
              <a:t>Vincken</a:t>
            </a:r>
            <a:r>
              <a:rPr lang="nl-NL" sz="1600" dirty="0"/>
              <a:t>, geboren in Tilburg, is overleden op 13 december 1783 in Geel en was </a:t>
            </a:r>
            <a:r>
              <a:rPr lang="nl-NL" sz="1600" i="1" err="1"/>
              <a:t>krancksinnigh</a:t>
            </a:r>
            <a:endParaRPr lang="nl-NL" sz="1600" i="1"/>
          </a:p>
        </p:txBody>
      </p:sp>
    </p:spTree>
    <p:extLst>
      <p:ext uri="{BB962C8B-B14F-4D97-AF65-F5344CB8AC3E}">
        <p14:creationId xmlns:p14="http://schemas.microsoft.com/office/powerpoint/2010/main" val="4116281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A4679-8DDE-D33C-4FDB-32F2411F7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B2BBB3-9DAB-EC96-6FA6-D6224691D3FB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nl-NL" dirty="0"/>
              <a:t>Kwakzalverij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0A0546-1ABF-8106-88DA-7872471238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DB71D8C-171D-06BD-2F2D-F8D4967DFE36}"/>
              </a:ext>
            </a:extLst>
          </p:cNvPr>
          <p:cNvSpPr txBox="1"/>
          <p:nvPr/>
        </p:nvSpPr>
        <p:spPr>
          <a:xfrm>
            <a:off x="836864" y="6497300"/>
            <a:ext cx="10517658" cy="3760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0FE32E8-ACAA-6CF1-D3D4-0CACC016A046}"/>
              </a:ext>
            </a:extLst>
          </p:cNvPr>
          <p:cNvSpPr txBox="1"/>
          <p:nvPr/>
        </p:nvSpPr>
        <p:spPr>
          <a:xfrm>
            <a:off x="836366" y="6497514"/>
            <a:ext cx="10517657" cy="33855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rial"/>
                <a:cs typeface="Arial"/>
              </a:rPr>
              <a:t>Symposium dorpsbesturen – lezing het wel en wee van mens en vee – </a:t>
            </a:r>
            <a:r>
              <a:rPr lang="nl-NL" sz="1600" err="1">
                <a:latin typeface="Arial"/>
                <a:cs typeface="Arial"/>
              </a:rPr>
              <a:t>Luud</a:t>
            </a:r>
            <a:r>
              <a:rPr lang="nl-NL" sz="1600" dirty="0">
                <a:latin typeface="Arial"/>
                <a:cs typeface="Arial"/>
              </a:rPr>
              <a:t> de Brouwer – 8 november 2025</a:t>
            </a:r>
          </a:p>
        </p:txBody>
      </p:sp>
      <p:pic>
        <p:nvPicPr>
          <p:cNvPr id="4" name="Afbeelding 3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95A85438-158D-F980-2A82-1CF84845F4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980" t="-3114" r="-97980" b="3113"/>
          <a:stretch>
            <a:fillRect/>
          </a:stretch>
        </p:blipFill>
        <p:spPr>
          <a:xfrm>
            <a:off x="11170869" y="370973"/>
            <a:ext cx="1019579" cy="1413714"/>
          </a:xfrm>
          <a:prstGeom prst="rect">
            <a:avLst/>
          </a:prstGeom>
        </p:spPr>
      </p:pic>
      <p:pic>
        <p:nvPicPr>
          <p:cNvPr id="6" name="Afbeelding 5" descr="17th-century Depiction of Plague Doctor">
            <a:extLst>
              <a:ext uri="{FF2B5EF4-FFF2-40B4-BE49-F238E27FC236}">
                <a16:creationId xmlns:a16="http://schemas.microsoft.com/office/drawing/2014/main" id="{79EDDDB2-8A7B-35B1-7D55-9AEFB51F0F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" t="-1754" b="2047"/>
          <a:stretch>
            <a:fillRect/>
          </a:stretch>
        </p:blipFill>
        <p:spPr>
          <a:xfrm>
            <a:off x="9323135" y="364980"/>
            <a:ext cx="1006032" cy="1323732"/>
          </a:xfrm>
          <a:prstGeom prst="rect">
            <a:avLst/>
          </a:prstGeom>
        </p:spPr>
      </p:pic>
      <p:pic>
        <p:nvPicPr>
          <p:cNvPr id="8" name="Afbeelding 7" descr="Afbeelding met vee, verven, zoogdier, koe&#10;&#10;Door AI gegenereerde inhoud is mogelijk onjuist.">
            <a:extLst>
              <a:ext uri="{FF2B5EF4-FFF2-40B4-BE49-F238E27FC236}">
                <a16:creationId xmlns:a16="http://schemas.microsoft.com/office/drawing/2014/main" id="{E9B0C506-1E0A-AEBC-43B2-6B736A4551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16" t="10437" r="-1887" b="-10437"/>
          <a:stretch>
            <a:fillRect/>
          </a:stretch>
        </p:blipFill>
        <p:spPr>
          <a:xfrm>
            <a:off x="7725095" y="415944"/>
            <a:ext cx="1619527" cy="1406694"/>
          </a:xfrm>
          <a:prstGeom prst="rect">
            <a:avLst/>
          </a:prstGeom>
        </p:spPr>
      </p:pic>
      <p:pic>
        <p:nvPicPr>
          <p:cNvPr id="10" name="Afbeelding 9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4DF1459F-D23C-99D2-F704-D1F94A3E6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711" y="411078"/>
            <a:ext cx="899263" cy="1253292"/>
          </a:xfrm>
          <a:prstGeom prst="rect">
            <a:avLst/>
          </a:prstGeom>
        </p:spPr>
      </p:pic>
      <p:pic>
        <p:nvPicPr>
          <p:cNvPr id="11" name="Afbeelding 10" descr="Afbeelding met tekst, brief, handschrift, papier&#10;&#10;Door AI gegenereerde inhoud is mogelijk onjuist.">
            <a:extLst>
              <a:ext uri="{FF2B5EF4-FFF2-40B4-BE49-F238E27FC236}">
                <a16:creationId xmlns:a16="http://schemas.microsoft.com/office/drawing/2014/main" id="{CA80CC17-F3FB-C911-7992-37B929645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183" y="1785938"/>
            <a:ext cx="5756108" cy="4519363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1236DCD3-2478-F7B2-D671-3BC5B38E9C15}"/>
              </a:ext>
            </a:extLst>
          </p:cNvPr>
          <p:cNvSpPr txBox="1"/>
          <p:nvPr/>
        </p:nvSpPr>
        <p:spPr>
          <a:xfrm>
            <a:off x="3709738" y="5995736"/>
            <a:ext cx="188093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400" dirty="0"/>
              <a:t>Bron: 3/132/54 (1768)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19DA92B-4866-5F83-907D-8373436C7093}"/>
              </a:ext>
            </a:extLst>
          </p:cNvPr>
          <p:cNvSpPr txBox="1"/>
          <p:nvPr/>
        </p:nvSpPr>
        <p:spPr>
          <a:xfrm>
            <a:off x="842210" y="2336131"/>
            <a:ext cx="3715751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/>
              <a:t>winkeliers en </a:t>
            </a:r>
            <a:r>
              <a:rPr lang="nl-NL" sz="1600" dirty="0" err="1"/>
              <a:t>neeringdoende</a:t>
            </a:r>
            <a:r>
              <a:rPr lang="nl-NL" sz="1600" dirty="0"/>
              <a:t> lieden</a:t>
            </a:r>
          </a:p>
          <a:p>
            <a:r>
              <a:rPr lang="nl-NL" sz="1600" dirty="0" err="1"/>
              <a:t>alwien</a:t>
            </a:r>
            <a:r>
              <a:rPr lang="nl-NL" sz="1600" dirty="0"/>
              <a:t>? </a:t>
            </a:r>
            <a:r>
              <a:rPr lang="nl-NL" sz="1600" dirty="0" err="1"/>
              <a:t>zig</a:t>
            </a:r>
            <a:r>
              <a:rPr lang="nl-NL" sz="1600" dirty="0"/>
              <a:t> </a:t>
            </a:r>
            <a:r>
              <a:rPr lang="nl-NL" sz="1600" dirty="0" err="1"/>
              <a:t>geneeren</a:t>
            </a:r>
            <a:r>
              <a:rPr lang="nl-NL" sz="1600" dirty="0"/>
              <a:t> met het </a:t>
            </a:r>
            <a:r>
              <a:rPr lang="nl-NL" sz="1600" dirty="0" err="1"/>
              <a:t>verkoopen</a:t>
            </a:r>
            <a:endParaRPr lang="nl-NL" sz="1600" dirty="0"/>
          </a:p>
          <a:p>
            <a:r>
              <a:rPr lang="nl-NL" sz="1600" dirty="0"/>
              <a:t>en </a:t>
            </a:r>
            <a:r>
              <a:rPr lang="nl-NL" sz="1600" dirty="0" err="1"/>
              <a:t>debiteeren</a:t>
            </a:r>
            <a:r>
              <a:rPr lang="nl-NL" sz="1600" dirty="0"/>
              <a:t> om allerhande soorten</a:t>
            </a:r>
          </a:p>
          <a:p>
            <a:r>
              <a:rPr lang="nl-NL" sz="1600" dirty="0"/>
              <a:t>van </a:t>
            </a:r>
            <a:r>
              <a:rPr lang="nl-NL" sz="1600" dirty="0" err="1"/>
              <a:t>drogens</a:t>
            </a:r>
            <a:r>
              <a:rPr lang="nl-NL" sz="1600" dirty="0"/>
              <a:t> </a:t>
            </a:r>
            <a:r>
              <a:rPr lang="nl-NL" sz="1600" dirty="0" err="1"/>
              <a:t>radicen</a:t>
            </a:r>
            <a:r>
              <a:rPr lang="nl-NL" sz="1600" dirty="0"/>
              <a:t>? en andere</a:t>
            </a:r>
          </a:p>
          <a:p>
            <a:r>
              <a:rPr lang="nl-NL" sz="1600" dirty="0"/>
              <a:t>medicijnen, maar zelfs ook </a:t>
            </a:r>
            <a:r>
              <a:rPr lang="nl-NL" sz="1600" dirty="0" err="1"/>
              <a:t>zig</a:t>
            </a:r>
            <a:r>
              <a:rPr lang="nl-NL" sz="1600" dirty="0"/>
              <a:t> niet</a:t>
            </a:r>
          </a:p>
          <a:p>
            <a:r>
              <a:rPr lang="nl-NL" sz="1600" dirty="0"/>
              <a:t>en ontzien om </a:t>
            </a:r>
            <a:r>
              <a:rPr lang="nl-NL" sz="1600" dirty="0" err="1"/>
              <a:t>composit</a:t>
            </a:r>
            <a:r>
              <a:rPr lang="nl-NL" sz="1600" dirty="0"/>
              <a:t>. Als van</a:t>
            </a:r>
          </a:p>
          <a:p>
            <a:r>
              <a:rPr lang="nl-NL" sz="1600" dirty="0" err="1"/>
              <a:t>mixtuuren</a:t>
            </a:r>
            <a:r>
              <a:rPr lang="nl-NL" sz="1600" dirty="0"/>
              <a:t>, </a:t>
            </a:r>
            <a:r>
              <a:rPr lang="nl-NL" sz="1600" dirty="0" err="1"/>
              <a:t>Tinctuuren</a:t>
            </a:r>
            <a:r>
              <a:rPr lang="nl-NL" sz="1600" dirty="0"/>
              <a:t> </a:t>
            </a:r>
            <a:r>
              <a:rPr lang="nl-NL" sz="1600" dirty="0" err="1"/>
              <a:t>mimtiri</a:t>
            </a:r>
            <a:r>
              <a:rPr lang="nl-NL" sz="1600" dirty="0"/>
              <a:t>?</a:t>
            </a:r>
          </a:p>
          <a:p>
            <a:r>
              <a:rPr lang="nl-NL" sz="1600" dirty="0" err="1"/>
              <a:t>compesitien</a:t>
            </a:r>
            <a:r>
              <a:rPr lang="nl-NL" sz="1600" dirty="0"/>
              <a:t> meer, als ook het verkopen</a:t>
            </a:r>
          </a:p>
          <a:p>
            <a:r>
              <a:rPr lang="nl-NL" sz="1600" dirty="0"/>
              <a:t>in </a:t>
            </a:r>
            <a:r>
              <a:rPr lang="nl-NL" sz="1600" dirty="0" err="1"/>
              <a:t>debitarien</a:t>
            </a:r>
            <a:r>
              <a:rPr lang="nl-NL" sz="1600" dirty="0"/>
              <a:t> van Arsenicum </a:t>
            </a:r>
            <a:r>
              <a:rPr lang="nl-NL" sz="1600" dirty="0" err="1"/>
              <a:t>antipig</a:t>
            </a:r>
            <a:r>
              <a:rPr lang="nl-NL" sz="1600" dirty="0"/>
              <a:t>-</a:t>
            </a:r>
          </a:p>
          <a:p>
            <a:r>
              <a:rPr lang="nl-NL" sz="1600" dirty="0"/>
              <a:t>ment en andere afdrijvende middelen...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0349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42492-3368-415A-39ED-46BB3D4A3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9EFD76-3EC7-654C-B4D9-A4E9D56EEFC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nl-NL" dirty="0"/>
              <a:t>Kwakzalverij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7BA116-476A-82B3-3890-319CA5A12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64D3B01-A164-CF76-6740-53A54BFC7F45}"/>
              </a:ext>
            </a:extLst>
          </p:cNvPr>
          <p:cNvSpPr txBox="1"/>
          <p:nvPr/>
        </p:nvSpPr>
        <p:spPr>
          <a:xfrm>
            <a:off x="836864" y="6497300"/>
            <a:ext cx="10517658" cy="3760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638B6B9-9F08-A931-3B69-8D2C60B16507}"/>
              </a:ext>
            </a:extLst>
          </p:cNvPr>
          <p:cNvSpPr txBox="1"/>
          <p:nvPr/>
        </p:nvSpPr>
        <p:spPr>
          <a:xfrm>
            <a:off x="836366" y="6497514"/>
            <a:ext cx="10517657" cy="33855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rial"/>
                <a:cs typeface="Arial"/>
              </a:rPr>
              <a:t>Symposium dorpsbesturen – lezing het wel en wee van mens en vee – </a:t>
            </a:r>
            <a:r>
              <a:rPr lang="nl-NL" sz="1600" err="1">
                <a:latin typeface="Arial"/>
                <a:cs typeface="Arial"/>
              </a:rPr>
              <a:t>Luud</a:t>
            </a:r>
            <a:r>
              <a:rPr lang="nl-NL" sz="1600" dirty="0">
                <a:latin typeface="Arial"/>
                <a:cs typeface="Arial"/>
              </a:rPr>
              <a:t> de Brouwer – 8 november 2025</a:t>
            </a:r>
          </a:p>
        </p:txBody>
      </p:sp>
      <p:pic>
        <p:nvPicPr>
          <p:cNvPr id="4" name="Afbeelding 3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95B70AE6-05F7-1DC5-D60B-713F911278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980" t="-3114" r="-97980" b="3113"/>
          <a:stretch>
            <a:fillRect/>
          </a:stretch>
        </p:blipFill>
        <p:spPr>
          <a:xfrm>
            <a:off x="11170869" y="370973"/>
            <a:ext cx="1019579" cy="1413714"/>
          </a:xfrm>
          <a:prstGeom prst="rect">
            <a:avLst/>
          </a:prstGeom>
        </p:spPr>
      </p:pic>
      <p:pic>
        <p:nvPicPr>
          <p:cNvPr id="6" name="Afbeelding 5" descr="17th-century Depiction of Plague Doctor">
            <a:extLst>
              <a:ext uri="{FF2B5EF4-FFF2-40B4-BE49-F238E27FC236}">
                <a16:creationId xmlns:a16="http://schemas.microsoft.com/office/drawing/2014/main" id="{C8AD57C5-E887-729D-6BEE-2B1CBEED62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" t="-1754" b="2047"/>
          <a:stretch>
            <a:fillRect/>
          </a:stretch>
        </p:blipFill>
        <p:spPr>
          <a:xfrm>
            <a:off x="9323135" y="364980"/>
            <a:ext cx="1006032" cy="1323732"/>
          </a:xfrm>
          <a:prstGeom prst="rect">
            <a:avLst/>
          </a:prstGeom>
        </p:spPr>
      </p:pic>
      <p:pic>
        <p:nvPicPr>
          <p:cNvPr id="8" name="Afbeelding 7" descr="Afbeelding met vee, verven, zoogdier, koe&#10;&#10;Door AI gegenereerde inhoud is mogelijk onjuist.">
            <a:extLst>
              <a:ext uri="{FF2B5EF4-FFF2-40B4-BE49-F238E27FC236}">
                <a16:creationId xmlns:a16="http://schemas.microsoft.com/office/drawing/2014/main" id="{B6516140-3B58-1786-22C5-B5AA80CADC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16" t="10437" r="-1887" b="-10437"/>
          <a:stretch>
            <a:fillRect/>
          </a:stretch>
        </p:blipFill>
        <p:spPr>
          <a:xfrm>
            <a:off x="7725095" y="415944"/>
            <a:ext cx="1619527" cy="1406694"/>
          </a:xfrm>
          <a:prstGeom prst="rect">
            <a:avLst/>
          </a:prstGeom>
        </p:spPr>
      </p:pic>
      <p:pic>
        <p:nvPicPr>
          <p:cNvPr id="10" name="Afbeelding 9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E4EB90FD-DD3D-E81E-986B-79628A7A9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711" y="411078"/>
            <a:ext cx="899263" cy="1253292"/>
          </a:xfrm>
          <a:prstGeom prst="rect">
            <a:avLst/>
          </a:prstGeom>
        </p:spPr>
      </p:pic>
      <p:pic>
        <p:nvPicPr>
          <p:cNvPr id="11" name="Afbeelding 10" descr="Afbeelding met brief, handschrift, papier, tekst&#10;&#10;Door AI gegenereerde inhoud is mogelijk onjuist.">
            <a:extLst>
              <a:ext uri="{FF2B5EF4-FFF2-40B4-BE49-F238E27FC236}">
                <a16:creationId xmlns:a16="http://schemas.microsoft.com/office/drawing/2014/main" id="{B61431B3-64A2-54AD-EFA0-8850CAC6C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8696" y="1823332"/>
            <a:ext cx="5612110" cy="4353251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1CB9D51-E13A-58F1-D530-50A6D11CB886}"/>
              </a:ext>
            </a:extLst>
          </p:cNvPr>
          <p:cNvSpPr txBox="1"/>
          <p:nvPr/>
        </p:nvSpPr>
        <p:spPr>
          <a:xfrm>
            <a:off x="832184" y="3288631"/>
            <a:ext cx="2743199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B529C34-9959-12E0-BEDB-6923808E6464}"/>
              </a:ext>
            </a:extLst>
          </p:cNvPr>
          <p:cNvSpPr txBox="1"/>
          <p:nvPr/>
        </p:nvSpPr>
        <p:spPr>
          <a:xfrm>
            <a:off x="9527439" y="6133666"/>
            <a:ext cx="182674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400" dirty="0"/>
              <a:t>Bron: 3/6/243 (1736)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84A10E7-186D-2EE7-A65B-D47714095EA8}"/>
              </a:ext>
            </a:extLst>
          </p:cNvPr>
          <p:cNvSpPr txBox="1"/>
          <p:nvPr/>
        </p:nvSpPr>
        <p:spPr>
          <a:xfrm>
            <a:off x="832997" y="2356184"/>
            <a:ext cx="4915927" cy="28315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/>
              <a:t>Vergadering van 10 december 1736:</a:t>
            </a:r>
            <a:endParaRPr lang="nl-NL" dirty="0"/>
          </a:p>
          <a:p>
            <a:r>
              <a:rPr lang="nl-NL" sz="1600" dirty="0"/>
              <a:t>Is in die vergadering </a:t>
            </a:r>
            <a:r>
              <a:rPr lang="nl-NL" sz="1600" dirty="0" err="1"/>
              <a:t>geaccordeert</a:t>
            </a:r>
            <a:r>
              <a:rPr lang="nl-NL" sz="1600" dirty="0"/>
              <a:t> de </a:t>
            </a:r>
            <a:r>
              <a:rPr lang="nl-NL" sz="1600" dirty="0" err="1"/>
              <a:t>vorsters</a:t>
            </a:r>
            <a:r>
              <a:rPr lang="nl-NL" sz="1600" dirty="0"/>
              <a:t>, en</a:t>
            </a:r>
            <a:endParaRPr lang="nl-NL"/>
          </a:p>
          <a:p>
            <a:r>
              <a:rPr lang="nl-NL" sz="1600" dirty="0" err="1"/>
              <a:t>bediendens</a:t>
            </a:r>
            <a:r>
              <a:rPr lang="nl-NL" sz="1600" dirty="0"/>
              <a:t> van de justitie te geven dien </a:t>
            </a:r>
            <a:r>
              <a:rPr lang="nl-NL" sz="1600" dirty="0" err="1"/>
              <a:t>Reijssack</a:t>
            </a:r>
            <a:endParaRPr lang="nl-NL" sz="1600"/>
          </a:p>
          <a:p>
            <a:r>
              <a:rPr lang="nl-NL" sz="1600" dirty="0"/>
              <a:t>vanden </a:t>
            </a:r>
            <a:r>
              <a:rPr lang="nl-NL" sz="1600" dirty="0" err="1"/>
              <a:t>nedergeslagen</a:t>
            </a:r>
            <a:r>
              <a:rPr lang="nl-NL" sz="1600" dirty="0"/>
              <a:t> </a:t>
            </a:r>
            <a:r>
              <a:rPr lang="nl-NL" sz="1600" dirty="0" err="1"/>
              <a:t>quacksalver</a:t>
            </a:r>
            <a:r>
              <a:rPr lang="nl-NL" sz="1600" dirty="0"/>
              <a:t> Johannes Lambert</a:t>
            </a:r>
            <a:endParaRPr lang="nl-NL"/>
          </a:p>
          <a:p>
            <a:r>
              <a:rPr lang="nl-NL" sz="1600" dirty="0"/>
              <a:t>In dato 20e april 1734 alhier </a:t>
            </a:r>
            <a:r>
              <a:rPr lang="nl-NL" sz="1600" err="1"/>
              <a:t>doot</a:t>
            </a:r>
            <a:r>
              <a:rPr lang="nl-NL" sz="1600" dirty="0"/>
              <a:t> </a:t>
            </a:r>
            <a:r>
              <a:rPr lang="nl-NL" sz="1600" err="1"/>
              <a:t>gestooten</a:t>
            </a:r>
            <a:endParaRPr lang="nl-NL" sz="1600"/>
          </a:p>
          <a:p>
            <a:r>
              <a:rPr lang="nl-NL" sz="1600" dirty="0"/>
              <a:t>Met de </a:t>
            </a:r>
            <a:r>
              <a:rPr lang="nl-NL" sz="1600" dirty="0" err="1"/>
              <a:t>potjens</a:t>
            </a:r>
            <a:r>
              <a:rPr lang="nl-NL" sz="1600" dirty="0"/>
              <a:t> </a:t>
            </a:r>
            <a:r>
              <a:rPr lang="nl-NL" sz="1600" dirty="0" err="1"/>
              <a:t>doosjens</a:t>
            </a:r>
            <a:r>
              <a:rPr lang="nl-NL" sz="1600" dirty="0"/>
              <a:t>, en </a:t>
            </a:r>
            <a:r>
              <a:rPr lang="nl-NL" sz="1600" dirty="0" err="1"/>
              <a:t>flessiens</a:t>
            </a:r>
            <a:r>
              <a:rPr lang="nl-NL" sz="1600" dirty="0"/>
              <a:t> </a:t>
            </a:r>
            <a:r>
              <a:rPr lang="nl-NL" sz="1600" dirty="0" err="1"/>
              <a:t>etc</a:t>
            </a:r>
            <a:r>
              <a:rPr lang="nl-NL" sz="1600" dirty="0"/>
              <a:t> daar</a:t>
            </a:r>
          </a:p>
          <a:p>
            <a:r>
              <a:rPr lang="nl-NL" sz="1600" dirty="0"/>
              <a:t>In </a:t>
            </a:r>
            <a:r>
              <a:rPr lang="nl-NL" sz="1600" dirty="0" err="1"/>
              <a:t>sijnde</a:t>
            </a:r>
            <a:r>
              <a:rPr lang="nl-NL" sz="1600" dirty="0"/>
              <a:t> om de </a:t>
            </a:r>
            <a:r>
              <a:rPr lang="nl-NL" sz="1600" dirty="0" err="1"/>
              <a:t>geringheijts</a:t>
            </a:r>
            <a:r>
              <a:rPr lang="nl-NL" sz="1600" dirty="0"/>
              <a:t> halve, en die onder</a:t>
            </a:r>
          </a:p>
          <a:p>
            <a:r>
              <a:rPr lang="nl-NL" sz="1600" dirty="0"/>
              <a:t>Haar te </a:t>
            </a:r>
            <a:r>
              <a:rPr lang="nl-NL" sz="1600" dirty="0" err="1"/>
              <a:t>verdeelen</a:t>
            </a:r>
            <a:r>
              <a:rPr lang="nl-NL" sz="1600" dirty="0"/>
              <a:t>, ende </a:t>
            </a:r>
            <a:r>
              <a:rPr lang="nl-NL" sz="1600" dirty="0" err="1"/>
              <a:t>ist</a:t>
            </a:r>
            <a:r>
              <a:rPr lang="nl-NL" sz="1600" dirty="0"/>
              <a:t> </a:t>
            </a:r>
            <a:r>
              <a:rPr lang="nl-NL" sz="1600" dirty="0" err="1"/>
              <a:t>voorsz</a:t>
            </a:r>
            <a:r>
              <a:rPr lang="nl-NL" sz="1600" dirty="0"/>
              <a:t> </a:t>
            </a:r>
            <a:r>
              <a:rPr lang="nl-NL" sz="1600" dirty="0" err="1"/>
              <a:t>goet</a:t>
            </a:r>
            <a:r>
              <a:rPr lang="nl-NL" sz="1600" dirty="0"/>
              <a:t> een</a:t>
            </a:r>
          </a:p>
          <a:p>
            <a:r>
              <a:rPr lang="nl-NL" sz="1600" dirty="0"/>
              <a:t>Heer over </a:t>
            </a:r>
            <a:r>
              <a:rPr lang="nl-NL" sz="1600" dirty="0" err="1"/>
              <a:t>gegeeven</a:t>
            </a:r>
            <a:r>
              <a:rPr lang="nl-NL" sz="1600" dirty="0"/>
              <a:t> den </a:t>
            </a:r>
            <a:r>
              <a:rPr lang="nl-NL" sz="1600" dirty="0" err="1"/>
              <a:t>elffden</a:t>
            </a:r>
            <a:r>
              <a:rPr lang="nl-NL" sz="1600" dirty="0"/>
              <a:t> dito present</a:t>
            </a:r>
          </a:p>
          <a:p>
            <a:r>
              <a:rPr lang="nl-NL" sz="1600" dirty="0" err="1"/>
              <a:t>Ulaeus</a:t>
            </a:r>
            <a:r>
              <a:rPr lang="nl-NL" sz="1600" dirty="0"/>
              <a:t>, et </a:t>
            </a:r>
            <a:r>
              <a:rPr lang="nl-NL" sz="1600" dirty="0" err="1"/>
              <a:t>Galle</a:t>
            </a:r>
            <a:endParaRPr lang="nl-NL" sz="1600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5618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41DEF-5DE8-BDD2-7277-BDD1B2AB1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E50259-D8B8-59D0-6F28-4C9B372EAAC7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nl-NL" dirty="0"/>
              <a:t>Veeziekte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9C8D9C-9B7A-EBF3-F9C0-C05244AC4E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DC6CF8A-0C31-E16D-F860-EC301A33BCA0}"/>
              </a:ext>
            </a:extLst>
          </p:cNvPr>
          <p:cNvSpPr txBox="1"/>
          <p:nvPr/>
        </p:nvSpPr>
        <p:spPr>
          <a:xfrm>
            <a:off x="836864" y="6497300"/>
            <a:ext cx="10517658" cy="3760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6212CD0-60AD-AC13-1956-DBDDAA95F26F}"/>
              </a:ext>
            </a:extLst>
          </p:cNvPr>
          <p:cNvSpPr txBox="1"/>
          <p:nvPr/>
        </p:nvSpPr>
        <p:spPr>
          <a:xfrm>
            <a:off x="836366" y="6497514"/>
            <a:ext cx="10517657" cy="33855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rial"/>
                <a:cs typeface="Arial"/>
              </a:rPr>
              <a:t>Symposium dorpsbesturen – lezing het wel en wee van mens en vee – </a:t>
            </a:r>
            <a:r>
              <a:rPr lang="nl-NL" sz="1600" err="1">
                <a:latin typeface="Arial"/>
                <a:cs typeface="Arial"/>
              </a:rPr>
              <a:t>Luud</a:t>
            </a:r>
            <a:r>
              <a:rPr lang="nl-NL" sz="1600" dirty="0">
                <a:latin typeface="Arial"/>
                <a:cs typeface="Arial"/>
              </a:rPr>
              <a:t> de Brouwer – 8 november 2025</a:t>
            </a:r>
          </a:p>
        </p:txBody>
      </p:sp>
      <p:pic>
        <p:nvPicPr>
          <p:cNvPr id="4" name="Afbeelding 3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6E475481-2D5D-95F8-79E9-8E977119E5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980" t="-3114" r="-97980" b="3113"/>
          <a:stretch>
            <a:fillRect/>
          </a:stretch>
        </p:blipFill>
        <p:spPr>
          <a:xfrm>
            <a:off x="11170869" y="370973"/>
            <a:ext cx="1019579" cy="1413714"/>
          </a:xfrm>
          <a:prstGeom prst="rect">
            <a:avLst/>
          </a:prstGeom>
        </p:spPr>
      </p:pic>
      <p:pic>
        <p:nvPicPr>
          <p:cNvPr id="6" name="Afbeelding 5" descr="17th-century Depiction of Plague Doctor">
            <a:extLst>
              <a:ext uri="{FF2B5EF4-FFF2-40B4-BE49-F238E27FC236}">
                <a16:creationId xmlns:a16="http://schemas.microsoft.com/office/drawing/2014/main" id="{A3132FDE-4658-5952-7426-676203ECD4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" t="-1754" b="2047"/>
          <a:stretch>
            <a:fillRect/>
          </a:stretch>
        </p:blipFill>
        <p:spPr>
          <a:xfrm>
            <a:off x="9323135" y="364980"/>
            <a:ext cx="1006032" cy="1323732"/>
          </a:xfrm>
          <a:prstGeom prst="rect">
            <a:avLst/>
          </a:prstGeom>
        </p:spPr>
      </p:pic>
      <p:pic>
        <p:nvPicPr>
          <p:cNvPr id="8" name="Afbeelding 7" descr="Afbeelding met vee, verven, zoogdier, koe&#10;&#10;Door AI gegenereerde inhoud is mogelijk onjuist.">
            <a:extLst>
              <a:ext uri="{FF2B5EF4-FFF2-40B4-BE49-F238E27FC236}">
                <a16:creationId xmlns:a16="http://schemas.microsoft.com/office/drawing/2014/main" id="{CBF9CA9D-28EF-7C13-FA76-27E140CAB8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16" t="10437" r="-1887" b="-10437"/>
          <a:stretch>
            <a:fillRect/>
          </a:stretch>
        </p:blipFill>
        <p:spPr>
          <a:xfrm>
            <a:off x="7725095" y="415944"/>
            <a:ext cx="1619527" cy="1406694"/>
          </a:xfrm>
          <a:prstGeom prst="rect">
            <a:avLst/>
          </a:prstGeom>
        </p:spPr>
      </p:pic>
      <p:pic>
        <p:nvPicPr>
          <p:cNvPr id="10" name="Afbeelding 9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69D76F7F-1942-D3C2-1304-6EC0F74C4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711" y="411078"/>
            <a:ext cx="899263" cy="1253292"/>
          </a:xfrm>
          <a:prstGeom prst="rect">
            <a:avLst/>
          </a:prstGeom>
        </p:spPr>
      </p:pic>
      <p:pic>
        <p:nvPicPr>
          <p:cNvPr id="11" name="Afbeelding 10" descr="Afbeelding met vee, verven, gras, zoogdier&#10;&#10;Door AI gegenereerde inhoud is mogelijk onjuist.">
            <a:extLst>
              <a:ext uri="{FF2B5EF4-FFF2-40B4-BE49-F238E27FC236}">
                <a16:creationId xmlns:a16="http://schemas.microsoft.com/office/drawing/2014/main" id="{4E756133-325D-5815-D6D6-A7C09657B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355" y="1894973"/>
            <a:ext cx="5455290" cy="443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320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5B5DB-88FE-43B4-0080-52F03016D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81BE8C-6E59-6F4F-C4D1-F94CA3244FF6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nl-NL" dirty="0"/>
              <a:t>Veeziekte 1719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543E30-E3A4-914A-7EE8-23DEEDB93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B46A188-DDA1-A600-5AED-6A163449DE97}"/>
              </a:ext>
            </a:extLst>
          </p:cNvPr>
          <p:cNvSpPr txBox="1"/>
          <p:nvPr/>
        </p:nvSpPr>
        <p:spPr>
          <a:xfrm>
            <a:off x="836864" y="6497300"/>
            <a:ext cx="10517658" cy="3760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C9674E3-662D-FBDB-8862-700F0CD8F58A}"/>
              </a:ext>
            </a:extLst>
          </p:cNvPr>
          <p:cNvSpPr txBox="1"/>
          <p:nvPr/>
        </p:nvSpPr>
        <p:spPr>
          <a:xfrm>
            <a:off x="836366" y="6497514"/>
            <a:ext cx="10517657" cy="33855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rial"/>
                <a:cs typeface="Arial"/>
              </a:rPr>
              <a:t>Symposium dorpsbesturen – lezing het wel en wee van mens en vee – </a:t>
            </a:r>
            <a:r>
              <a:rPr lang="nl-NL" sz="1600" err="1">
                <a:latin typeface="Arial"/>
                <a:cs typeface="Arial"/>
              </a:rPr>
              <a:t>Luud</a:t>
            </a:r>
            <a:r>
              <a:rPr lang="nl-NL" sz="1600" dirty="0">
                <a:latin typeface="Arial"/>
                <a:cs typeface="Arial"/>
              </a:rPr>
              <a:t> de Brouwer – 8 november 2025</a:t>
            </a:r>
          </a:p>
        </p:txBody>
      </p:sp>
      <p:pic>
        <p:nvPicPr>
          <p:cNvPr id="4" name="Afbeelding 3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A8A3B9F1-B0B0-DE76-79E7-25CB40064F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980" t="-3114" r="-97980" b="3113"/>
          <a:stretch>
            <a:fillRect/>
          </a:stretch>
        </p:blipFill>
        <p:spPr>
          <a:xfrm>
            <a:off x="11170869" y="370973"/>
            <a:ext cx="1019579" cy="1413714"/>
          </a:xfrm>
          <a:prstGeom prst="rect">
            <a:avLst/>
          </a:prstGeom>
        </p:spPr>
      </p:pic>
      <p:pic>
        <p:nvPicPr>
          <p:cNvPr id="6" name="Afbeelding 5" descr="17th-century Depiction of Plague Doctor">
            <a:extLst>
              <a:ext uri="{FF2B5EF4-FFF2-40B4-BE49-F238E27FC236}">
                <a16:creationId xmlns:a16="http://schemas.microsoft.com/office/drawing/2014/main" id="{3457CCF1-8899-6FF2-0635-E86E90D4D4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" t="-1754" b="2047"/>
          <a:stretch>
            <a:fillRect/>
          </a:stretch>
        </p:blipFill>
        <p:spPr>
          <a:xfrm>
            <a:off x="9323135" y="364980"/>
            <a:ext cx="1006032" cy="1323732"/>
          </a:xfrm>
          <a:prstGeom prst="rect">
            <a:avLst/>
          </a:prstGeom>
        </p:spPr>
      </p:pic>
      <p:pic>
        <p:nvPicPr>
          <p:cNvPr id="8" name="Afbeelding 7" descr="Afbeelding met vee, verven, zoogdier, koe&#10;&#10;Door AI gegenereerde inhoud is mogelijk onjuist.">
            <a:extLst>
              <a:ext uri="{FF2B5EF4-FFF2-40B4-BE49-F238E27FC236}">
                <a16:creationId xmlns:a16="http://schemas.microsoft.com/office/drawing/2014/main" id="{6E8438B9-8F54-0C23-9F47-270991B99A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16" t="10437" r="-1887" b="-10437"/>
          <a:stretch>
            <a:fillRect/>
          </a:stretch>
        </p:blipFill>
        <p:spPr>
          <a:xfrm>
            <a:off x="7725095" y="415944"/>
            <a:ext cx="1619527" cy="1406694"/>
          </a:xfrm>
          <a:prstGeom prst="rect">
            <a:avLst/>
          </a:prstGeom>
        </p:spPr>
      </p:pic>
      <p:pic>
        <p:nvPicPr>
          <p:cNvPr id="10" name="Afbeelding 9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BF8E75A6-440A-6327-E994-4A0D054B1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711" y="411078"/>
            <a:ext cx="899263" cy="1253292"/>
          </a:xfrm>
          <a:prstGeom prst="rect">
            <a:avLst/>
          </a:prstGeom>
        </p:spPr>
      </p:pic>
      <p:pic>
        <p:nvPicPr>
          <p:cNvPr id="9" name="Afbeelding 8" descr="Afbeelding met tekst, handschrift, papier, boek&#10;&#10;Door AI gegenereerde inhoud is mogelijk onjuist.">
            <a:extLst>
              <a:ext uri="{FF2B5EF4-FFF2-40B4-BE49-F238E27FC236}">
                <a16:creationId xmlns:a16="http://schemas.microsoft.com/office/drawing/2014/main" id="{9BC1812A-205D-7D4F-D63B-08DAA8837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68" y="1719648"/>
            <a:ext cx="2988137" cy="4674974"/>
          </a:xfrm>
          <a:prstGeom prst="rect">
            <a:avLst/>
          </a:prstGeom>
        </p:spPr>
      </p:pic>
      <p:pic>
        <p:nvPicPr>
          <p:cNvPr id="12" name="Afbeelding 11" descr="Afbeelding met tekst, handschrift, papier, boek&#10;&#10;Door AI gegenereerde inhoud is mogelijk onjuist.">
            <a:extLst>
              <a:ext uri="{FF2B5EF4-FFF2-40B4-BE49-F238E27FC236}">
                <a16:creationId xmlns:a16="http://schemas.microsoft.com/office/drawing/2014/main" id="{22205570-E4F9-974E-8250-1755F6D0C8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6782" y="1729946"/>
            <a:ext cx="2988137" cy="4726459"/>
          </a:xfrm>
          <a:prstGeom prst="rect">
            <a:avLst/>
          </a:prstGeom>
        </p:spPr>
      </p:pic>
      <p:pic>
        <p:nvPicPr>
          <p:cNvPr id="13" name="Afbeelding 12" descr="Afbeelding met tekst, papier, handschrift, boek&#10;&#10;Door AI gegenereerde inhoud is mogelijk onjuist.">
            <a:extLst>
              <a:ext uri="{FF2B5EF4-FFF2-40B4-BE49-F238E27FC236}">
                <a16:creationId xmlns:a16="http://schemas.microsoft.com/office/drawing/2014/main" id="{AAF1800B-03E5-2D47-6844-D083093D1B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9911" y="1729946"/>
            <a:ext cx="2997718" cy="4736757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E3F93A09-FD76-FD72-BFE5-9E1EB6DBD92D}"/>
              </a:ext>
            </a:extLst>
          </p:cNvPr>
          <p:cNvSpPr txBox="1"/>
          <p:nvPr/>
        </p:nvSpPr>
        <p:spPr>
          <a:xfrm>
            <a:off x="4646249" y="6069714"/>
            <a:ext cx="286676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400" dirty="0"/>
              <a:t>Bron: 2000/894 (1719) (Oosterhout</a:t>
            </a:r>
          </a:p>
        </p:txBody>
      </p:sp>
    </p:spTree>
    <p:extLst>
      <p:ext uri="{BB962C8B-B14F-4D97-AF65-F5344CB8AC3E}">
        <p14:creationId xmlns:p14="http://schemas.microsoft.com/office/powerpoint/2010/main" val="1789569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CADDC-1ABA-083F-E933-8E54E6126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136A5F-F141-CF15-854D-1EA6666A9127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nl-NL" dirty="0"/>
              <a:t>Veeziekte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A28C79-D22B-6D4D-E96D-A0CBA482C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B1D262F-F88F-7FDA-7829-D1CE97392B5C}"/>
              </a:ext>
            </a:extLst>
          </p:cNvPr>
          <p:cNvSpPr txBox="1"/>
          <p:nvPr/>
        </p:nvSpPr>
        <p:spPr>
          <a:xfrm>
            <a:off x="836864" y="6497300"/>
            <a:ext cx="10517658" cy="3760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82305A1-89E8-4525-42EA-0939BAB5D167}"/>
              </a:ext>
            </a:extLst>
          </p:cNvPr>
          <p:cNvSpPr txBox="1"/>
          <p:nvPr/>
        </p:nvSpPr>
        <p:spPr>
          <a:xfrm>
            <a:off x="836366" y="6497514"/>
            <a:ext cx="10517657" cy="33855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rial"/>
                <a:cs typeface="Arial"/>
              </a:rPr>
              <a:t>Symposium dorpsbesturen – lezing het wel en wee van mens en vee – </a:t>
            </a:r>
            <a:r>
              <a:rPr lang="nl-NL" sz="1600" err="1">
                <a:latin typeface="Arial"/>
                <a:cs typeface="Arial"/>
              </a:rPr>
              <a:t>Luud</a:t>
            </a:r>
            <a:r>
              <a:rPr lang="nl-NL" sz="1600" dirty="0">
                <a:latin typeface="Arial"/>
                <a:cs typeface="Arial"/>
              </a:rPr>
              <a:t> de Brouwer – 8 november 2025</a:t>
            </a:r>
          </a:p>
        </p:txBody>
      </p:sp>
      <p:pic>
        <p:nvPicPr>
          <p:cNvPr id="4" name="Afbeelding 3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D0F1359D-624E-18B0-9693-69039D07B5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980" t="-3114" r="-97980" b="3113"/>
          <a:stretch>
            <a:fillRect/>
          </a:stretch>
        </p:blipFill>
        <p:spPr>
          <a:xfrm>
            <a:off x="11170869" y="370973"/>
            <a:ext cx="1019579" cy="1413714"/>
          </a:xfrm>
          <a:prstGeom prst="rect">
            <a:avLst/>
          </a:prstGeom>
        </p:spPr>
      </p:pic>
      <p:pic>
        <p:nvPicPr>
          <p:cNvPr id="6" name="Afbeelding 5" descr="17th-century Depiction of Plague Doctor">
            <a:extLst>
              <a:ext uri="{FF2B5EF4-FFF2-40B4-BE49-F238E27FC236}">
                <a16:creationId xmlns:a16="http://schemas.microsoft.com/office/drawing/2014/main" id="{6AC3A333-55B7-54B2-FB46-542047777B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" t="-1754" b="2047"/>
          <a:stretch>
            <a:fillRect/>
          </a:stretch>
        </p:blipFill>
        <p:spPr>
          <a:xfrm>
            <a:off x="9323135" y="364980"/>
            <a:ext cx="1006032" cy="1323732"/>
          </a:xfrm>
          <a:prstGeom prst="rect">
            <a:avLst/>
          </a:prstGeom>
        </p:spPr>
      </p:pic>
      <p:pic>
        <p:nvPicPr>
          <p:cNvPr id="8" name="Afbeelding 7" descr="Afbeelding met vee, verven, zoogdier, koe&#10;&#10;Door AI gegenereerde inhoud is mogelijk onjuist.">
            <a:extLst>
              <a:ext uri="{FF2B5EF4-FFF2-40B4-BE49-F238E27FC236}">
                <a16:creationId xmlns:a16="http://schemas.microsoft.com/office/drawing/2014/main" id="{C662EC0B-A2AC-1E2B-A2DF-BF429AA818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16" t="10437" r="-1887" b="-10437"/>
          <a:stretch>
            <a:fillRect/>
          </a:stretch>
        </p:blipFill>
        <p:spPr>
          <a:xfrm>
            <a:off x="7725095" y="415944"/>
            <a:ext cx="1619527" cy="1406694"/>
          </a:xfrm>
          <a:prstGeom prst="rect">
            <a:avLst/>
          </a:prstGeom>
        </p:spPr>
      </p:pic>
      <p:pic>
        <p:nvPicPr>
          <p:cNvPr id="10" name="Afbeelding 9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DE72A15B-DC6C-7053-1079-85189CB4A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711" y="411078"/>
            <a:ext cx="899263" cy="125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85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C2B43-51BB-D8D8-5D96-F4BC7D21E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2C9B7C-C4E3-A516-67BA-0B0C44BAF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Veeziekte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C9510C-5815-45A4-F6DA-0466EA88F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nl-NL" dirty="0"/>
          </a:p>
          <a:p>
            <a:r>
              <a:rPr lang="nl-NL" dirty="0"/>
              <a:t>in 1745 in Terheijden veel verklaringen afgegeven over de gezondheid van koeien, stieren en kalveren.</a:t>
            </a:r>
          </a:p>
          <a:p>
            <a:r>
              <a:rPr lang="nl-NL" dirty="0"/>
              <a:t>o.a.</a:t>
            </a:r>
          </a:p>
          <a:p>
            <a:r>
              <a:rPr lang="nl-NL" dirty="0"/>
              <a:t>van </a:t>
            </a:r>
            <a:r>
              <a:rPr lang="nl-NL" dirty="0" err="1"/>
              <a:t>Marijnis</a:t>
            </a:r>
            <a:r>
              <a:rPr lang="nl-NL" dirty="0"/>
              <a:t> Cools die zijn verkocht en verplaatst naar Terheijden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nl-NL" dirty="0"/>
          </a:p>
        </p:txBody>
      </p:sp>
      <p:pic>
        <p:nvPicPr>
          <p:cNvPr id="5" name="Afbeelding 4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9219520A-4422-AB22-38BD-8957D8FE0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869" y="370973"/>
            <a:ext cx="1019578" cy="1413713"/>
          </a:xfrm>
          <a:prstGeom prst="rect">
            <a:avLst/>
          </a:prstGeom>
        </p:spPr>
      </p:pic>
      <p:pic>
        <p:nvPicPr>
          <p:cNvPr id="7" name="Afbeelding 6" descr="17th-century Depiction of Plague Doctor">
            <a:extLst>
              <a:ext uri="{FF2B5EF4-FFF2-40B4-BE49-F238E27FC236}">
                <a16:creationId xmlns:a16="http://schemas.microsoft.com/office/drawing/2014/main" id="{6A8291EB-5393-5034-3C2E-03F0BA7F4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367677"/>
            <a:ext cx="1018674" cy="1420302"/>
          </a:xfrm>
          <a:prstGeom prst="rect">
            <a:avLst/>
          </a:prstGeom>
        </p:spPr>
      </p:pic>
      <p:pic>
        <p:nvPicPr>
          <p:cNvPr id="9" name="Afbeelding 8" descr="Afbeelding met vee, verven, zoogdier, koe&#10;&#10;Door AI gegenereerde inhoud is mogelijk onjuist.">
            <a:extLst>
              <a:ext uri="{FF2B5EF4-FFF2-40B4-BE49-F238E27FC236}">
                <a16:creationId xmlns:a16="http://schemas.microsoft.com/office/drawing/2014/main" id="{EE352C22-83DC-4D17-D3DF-3BCE79318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9086" y="364457"/>
            <a:ext cx="1629777" cy="140669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7CB8419-AA85-6C53-E0E0-C2F39C276607}"/>
              </a:ext>
            </a:extLst>
          </p:cNvPr>
          <p:cNvSpPr txBox="1"/>
          <p:nvPr/>
        </p:nvSpPr>
        <p:spPr>
          <a:xfrm>
            <a:off x="836366" y="6497514"/>
            <a:ext cx="1051765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rial"/>
                <a:cs typeface="Arial"/>
              </a:rPr>
              <a:t>Symposium dorpsbesturen – lezing het wel en wee van mens en vee – </a:t>
            </a:r>
            <a:r>
              <a:rPr lang="nl-NL" sz="1600" err="1">
                <a:latin typeface="Arial"/>
                <a:cs typeface="Arial"/>
              </a:rPr>
              <a:t>Luud</a:t>
            </a:r>
            <a:r>
              <a:rPr lang="nl-NL" sz="1600" dirty="0">
                <a:latin typeface="Arial"/>
                <a:cs typeface="Arial"/>
              </a:rPr>
              <a:t> de Brouwer – 8 november 2025</a:t>
            </a:r>
          </a:p>
        </p:txBody>
      </p:sp>
    </p:spTree>
    <p:extLst>
      <p:ext uri="{BB962C8B-B14F-4D97-AF65-F5344CB8AC3E}">
        <p14:creationId xmlns:p14="http://schemas.microsoft.com/office/powerpoint/2010/main" val="1795763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200F6-EFA4-D4CE-A3F1-137DB3931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662DEB-463C-FFF0-80F0-9F8F1F8730FA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nl-NL" dirty="0"/>
              <a:t>Veeziekte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FD9C72-6089-14F1-FDDE-43EF78DB3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F1C69D6-4CC8-225A-40EB-FF6076F11888}"/>
              </a:ext>
            </a:extLst>
          </p:cNvPr>
          <p:cNvSpPr txBox="1"/>
          <p:nvPr/>
        </p:nvSpPr>
        <p:spPr>
          <a:xfrm>
            <a:off x="836864" y="6497300"/>
            <a:ext cx="10517658" cy="3760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36A2158-A567-2A95-2415-2073A906734A}"/>
              </a:ext>
            </a:extLst>
          </p:cNvPr>
          <p:cNvSpPr txBox="1"/>
          <p:nvPr/>
        </p:nvSpPr>
        <p:spPr>
          <a:xfrm>
            <a:off x="836366" y="6497514"/>
            <a:ext cx="10517657" cy="33855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rial"/>
                <a:cs typeface="Arial"/>
              </a:rPr>
              <a:t>Symposium dorpsbesturen – lezing het wel en wee van mens en vee – </a:t>
            </a:r>
            <a:r>
              <a:rPr lang="nl-NL" sz="1600" err="1">
                <a:latin typeface="Arial"/>
                <a:cs typeface="Arial"/>
              </a:rPr>
              <a:t>Luud</a:t>
            </a:r>
            <a:r>
              <a:rPr lang="nl-NL" sz="1600" dirty="0">
                <a:latin typeface="Arial"/>
                <a:cs typeface="Arial"/>
              </a:rPr>
              <a:t> de Brouwer – 8 november 2025</a:t>
            </a:r>
          </a:p>
        </p:txBody>
      </p:sp>
      <p:pic>
        <p:nvPicPr>
          <p:cNvPr id="4" name="Afbeelding 3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B12E4022-5115-F9EA-B768-B587C25832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980" t="-3114" r="-97980" b="3113"/>
          <a:stretch>
            <a:fillRect/>
          </a:stretch>
        </p:blipFill>
        <p:spPr>
          <a:xfrm>
            <a:off x="11170869" y="370973"/>
            <a:ext cx="1019579" cy="1413714"/>
          </a:xfrm>
          <a:prstGeom prst="rect">
            <a:avLst/>
          </a:prstGeom>
        </p:spPr>
      </p:pic>
      <p:pic>
        <p:nvPicPr>
          <p:cNvPr id="6" name="Afbeelding 5" descr="17th-century Depiction of Plague Doctor">
            <a:extLst>
              <a:ext uri="{FF2B5EF4-FFF2-40B4-BE49-F238E27FC236}">
                <a16:creationId xmlns:a16="http://schemas.microsoft.com/office/drawing/2014/main" id="{BC6254FE-55B7-78CA-87BE-2A0E1A8C0C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" t="-1754" b="2047"/>
          <a:stretch>
            <a:fillRect/>
          </a:stretch>
        </p:blipFill>
        <p:spPr>
          <a:xfrm>
            <a:off x="9323135" y="364980"/>
            <a:ext cx="1006032" cy="1323732"/>
          </a:xfrm>
          <a:prstGeom prst="rect">
            <a:avLst/>
          </a:prstGeom>
        </p:spPr>
      </p:pic>
      <p:pic>
        <p:nvPicPr>
          <p:cNvPr id="8" name="Afbeelding 7" descr="Afbeelding met vee, verven, zoogdier, koe&#10;&#10;Door AI gegenereerde inhoud is mogelijk onjuist.">
            <a:extLst>
              <a:ext uri="{FF2B5EF4-FFF2-40B4-BE49-F238E27FC236}">
                <a16:creationId xmlns:a16="http://schemas.microsoft.com/office/drawing/2014/main" id="{A386F9C1-CAAD-BDAB-0943-5F369E21C1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16" t="10437" r="-1887" b="-10437"/>
          <a:stretch>
            <a:fillRect/>
          </a:stretch>
        </p:blipFill>
        <p:spPr>
          <a:xfrm>
            <a:off x="7725095" y="415944"/>
            <a:ext cx="1619527" cy="1406694"/>
          </a:xfrm>
          <a:prstGeom prst="rect">
            <a:avLst/>
          </a:prstGeom>
        </p:spPr>
      </p:pic>
      <p:pic>
        <p:nvPicPr>
          <p:cNvPr id="10" name="Afbeelding 9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07F2C2FA-5E61-5C77-6F91-1402F8F56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711" y="411078"/>
            <a:ext cx="899263" cy="1253292"/>
          </a:xfrm>
          <a:prstGeom prst="rect">
            <a:avLst/>
          </a:prstGeom>
        </p:spPr>
      </p:pic>
      <p:pic>
        <p:nvPicPr>
          <p:cNvPr id="11" name="Tijdelijke aanduiding voor inhoud 3" descr="Afbeelding met handschrift, tekst, brief, kalligrafie&#10;&#10;Door AI gegenereerde inhoud is mogelijk onjuist.">
            <a:extLst>
              <a:ext uri="{FF2B5EF4-FFF2-40B4-BE49-F238E27FC236}">
                <a16:creationId xmlns:a16="http://schemas.microsoft.com/office/drawing/2014/main" id="{BD7B417A-F5FB-551D-283B-CED63A0152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4172" y="2299805"/>
            <a:ext cx="8023655" cy="273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137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0CE01-5795-7D02-0943-A76D277C9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3C6EE3-63B3-C20E-2A8A-D01A59F227DF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nl-NL" dirty="0"/>
              <a:t>Veeziekte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6D84F29-CFE0-F4BF-87AC-B6BB6DE65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8FCBA3C-C5EE-FA5C-90E4-C10AFB2C36F7}"/>
              </a:ext>
            </a:extLst>
          </p:cNvPr>
          <p:cNvSpPr txBox="1"/>
          <p:nvPr/>
        </p:nvSpPr>
        <p:spPr>
          <a:xfrm>
            <a:off x="836864" y="6497300"/>
            <a:ext cx="10517658" cy="3760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6B185A5-9F59-B7C4-5194-93BFE2C170B1}"/>
              </a:ext>
            </a:extLst>
          </p:cNvPr>
          <p:cNvSpPr txBox="1"/>
          <p:nvPr/>
        </p:nvSpPr>
        <p:spPr>
          <a:xfrm>
            <a:off x="836366" y="6497514"/>
            <a:ext cx="10517657" cy="33855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rial"/>
                <a:cs typeface="Arial"/>
              </a:rPr>
              <a:t>Symposium dorpsbesturen – lezing het wel en wee van mens en vee – </a:t>
            </a:r>
            <a:r>
              <a:rPr lang="nl-NL" sz="1600" err="1">
                <a:latin typeface="Arial"/>
                <a:cs typeface="Arial"/>
              </a:rPr>
              <a:t>Luud</a:t>
            </a:r>
            <a:r>
              <a:rPr lang="nl-NL" sz="1600" dirty="0">
                <a:latin typeface="Arial"/>
                <a:cs typeface="Arial"/>
              </a:rPr>
              <a:t> de Brouwer – 8 november 2025</a:t>
            </a:r>
          </a:p>
        </p:txBody>
      </p:sp>
      <p:pic>
        <p:nvPicPr>
          <p:cNvPr id="4" name="Afbeelding 3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641C4FC0-D8E3-9C6F-27F5-C59A11C962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980" t="-3114" r="-97980" b="3113"/>
          <a:stretch>
            <a:fillRect/>
          </a:stretch>
        </p:blipFill>
        <p:spPr>
          <a:xfrm>
            <a:off x="11170869" y="370973"/>
            <a:ext cx="1019579" cy="1413714"/>
          </a:xfrm>
          <a:prstGeom prst="rect">
            <a:avLst/>
          </a:prstGeom>
        </p:spPr>
      </p:pic>
      <p:pic>
        <p:nvPicPr>
          <p:cNvPr id="6" name="Afbeelding 5" descr="17th-century Depiction of Plague Doctor">
            <a:extLst>
              <a:ext uri="{FF2B5EF4-FFF2-40B4-BE49-F238E27FC236}">
                <a16:creationId xmlns:a16="http://schemas.microsoft.com/office/drawing/2014/main" id="{92B8B868-8568-85AF-6415-D51BA734CE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" t="-1754" b="2047"/>
          <a:stretch>
            <a:fillRect/>
          </a:stretch>
        </p:blipFill>
        <p:spPr>
          <a:xfrm>
            <a:off x="9323135" y="364980"/>
            <a:ext cx="1006032" cy="1323732"/>
          </a:xfrm>
          <a:prstGeom prst="rect">
            <a:avLst/>
          </a:prstGeom>
        </p:spPr>
      </p:pic>
      <p:pic>
        <p:nvPicPr>
          <p:cNvPr id="8" name="Afbeelding 7" descr="Afbeelding met vee, verven, zoogdier, koe&#10;&#10;Door AI gegenereerde inhoud is mogelijk onjuist.">
            <a:extLst>
              <a:ext uri="{FF2B5EF4-FFF2-40B4-BE49-F238E27FC236}">
                <a16:creationId xmlns:a16="http://schemas.microsoft.com/office/drawing/2014/main" id="{999B90B7-909A-9116-C4C7-2C26BCB58A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16" t="10437" r="-1887" b="-10437"/>
          <a:stretch>
            <a:fillRect/>
          </a:stretch>
        </p:blipFill>
        <p:spPr>
          <a:xfrm>
            <a:off x="7725095" y="415944"/>
            <a:ext cx="1619527" cy="1406694"/>
          </a:xfrm>
          <a:prstGeom prst="rect">
            <a:avLst/>
          </a:prstGeom>
        </p:spPr>
      </p:pic>
      <p:pic>
        <p:nvPicPr>
          <p:cNvPr id="10" name="Afbeelding 9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232A86BB-ABD3-B22A-C40B-E6980329F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711" y="411078"/>
            <a:ext cx="899263" cy="1253292"/>
          </a:xfrm>
          <a:prstGeom prst="rect">
            <a:avLst/>
          </a:prstGeom>
        </p:spPr>
      </p:pic>
      <p:pic>
        <p:nvPicPr>
          <p:cNvPr id="13" name="Afbeelding 12" descr="Afbeelding met tekst, Lettertype, boek, kalligrafie&#10;&#10;Door AI gegenereerde inhoud is mogelijk onjuist.">
            <a:extLst>
              <a:ext uri="{FF2B5EF4-FFF2-40B4-BE49-F238E27FC236}">
                <a16:creationId xmlns:a16="http://schemas.microsoft.com/office/drawing/2014/main" id="{D01693A7-7819-B8DF-13AF-431C51497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8360" y="1760248"/>
            <a:ext cx="4023412" cy="467832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4ECC8547-72E6-20B4-5EEB-94FAF0560662}"/>
              </a:ext>
            </a:extLst>
          </p:cNvPr>
          <p:cNvSpPr txBox="1"/>
          <p:nvPr/>
        </p:nvSpPr>
        <p:spPr>
          <a:xfrm>
            <a:off x="2247791" y="6027441"/>
            <a:ext cx="190911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400" dirty="0"/>
              <a:t>Bron: 2101/401 (1732)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E057EA01-32C4-DACF-BDF8-27D46ED956BF}"/>
              </a:ext>
            </a:extLst>
          </p:cNvPr>
          <p:cNvSpPr txBox="1"/>
          <p:nvPr/>
        </p:nvSpPr>
        <p:spPr>
          <a:xfrm>
            <a:off x="873644" y="1827499"/>
            <a:ext cx="2743199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/>
              <a:t>In het archief van het dorpsbestuur van Riel bevindt zich deze brochure over het bestrijden van veeziekte</a:t>
            </a:r>
          </a:p>
        </p:txBody>
      </p:sp>
    </p:spTree>
    <p:extLst>
      <p:ext uri="{BB962C8B-B14F-4D97-AF65-F5344CB8AC3E}">
        <p14:creationId xmlns:p14="http://schemas.microsoft.com/office/powerpoint/2010/main" val="2797987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Afbeelding met tekst, handschrift, brief, kalligrafie&#10;&#10;Door AI gegenereerde inhoud is mogelijk onjuist.">
            <a:extLst>
              <a:ext uri="{FF2B5EF4-FFF2-40B4-BE49-F238E27FC236}">
                <a16:creationId xmlns:a16="http://schemas.microsoft.com/office/drawing/2014/main" id="{452B070E-242E-FAB6-9202-615A1FA986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7305" y="1825625"/>
            <a:ext cx="5043021" cy="2145549"/>
          </a:xfrm>
          <a:prstGeom prst="rect">
            <a:avLst/>
          </a:prstGeom>
        </p:spPr>
      </p:pic>
      <p:pic>
        <p:nvPicPr>
          <p:cNvPr id="5" name="Afbeelding 4" descr="Afbeelding met tekst, handschrift, brief, kalligrafie&#10;&#10;Door AI gegenereerde inhoud is mogelijk onjuist.">
            <a:extLst>
              <a:ext uri="{FF2B5EF4-FFF2-40B4-BE49-F238E27FC236}">
                <a16:creationId xmlns:a16="http://schemas.microsoft.com/office/drawing/2014/main" id="{16C0F26C-E878-291B-2112-0A1F37A71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263" y="3974462"/>
            <a:ext cx="5153527" cy="2488471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8516E0A-8244-6682-4616-6F0C6B51C4CC}"/>
              </a:ext>
            </a:extLst>
          </p:cNvPr>
          <p:cNvSpPr txBox="1"/>
          <p:nvPr/>
        </p:nvSpPr>
        <p:spPr>
          <a:xfrm>
            <a:off x="6096000" y="1824789"/>
            <a:ext cx="136959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 dirty="0"/>
              <a:t>3/834/35/1700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EFDF24C-9125-388B-299A-5B3C915E1262}"/>
              </a:ext>
            </a:extLst>
          </p:cNvPr>
          <p:cNvSpPr txBox="1"/>
          <p:nvPr/>
        </p:nvSpPr>
        <p:spPr>
          <a:xfrm>
            <a:off x="6126078" y="3529262"/>
            <a:ext cx="136959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 dirty="0"/>
              <a:t>3/834/37/1700</a:t>
            </a:r>
          </a:p>
        </p:txBody>
      </p:sp>
      <p:pic>
        <p:nvPicPr>
          <p:cNvPr id="7" name="Afbeelding 6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69ADA3B1-ED56-3A1D-2547-A229F9704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9025" y="401051"/>
            <a:ext cx="859158" cy="1273346"/>
          </a:xfrm>
          <a:prstGeom prst="rect">
            <a:avLst/>
          </a:prstGeom>
        </p:spPr>
      </p:pic>
      <p:pic>
        <p:nvPicPr>
          <p:cNvPr id="10" name="Afbeelding 9" descr="17th-century Depiction of Plague Doctor">
            <a:extLst>
              <a:ext uri="{FF2B5EF4-FFF2-40B4-BE49-F238E27FC236}">
                <a16:creationId xmlns:a16="http://schemas.microsoft.com/office/drawing/2014/main" id="{9654E999-EEE1-A11A-38A5-C97BD2A18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6743" y="397755"/>
            <a:ext cx="1018674" cy="1279935"/>
          </a:xfrm>
          <a:prstGeom prst="rect">
            <a:avLst/>
          </a:prstGeom>
        </p:spPr>
      </p:pic>
      <p:pic>
        <p:nvPicPr>
          <p:cNvPr id="12" name="Afbeelding 11" descr="Afbeelding met vee, verven, zoogdier, koe&#10;&#10;Door AI gegenereerde inhoud is mogelijk onjuist.">
            <a:extLst>
              <a:ext uri="{FF2B5EF4-FFF2-40B4-BE49-F238E27FC236}">
                <a16:creationId xmlns:a16="http://schemas.microsoft.com/office/drawing/2014/main" id="{8359AC98-3B9C-7E07-555E-4875E04B9C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2439" t="464" r="320" b="4536"/>
          <a:stretch>
            <a:fillRect/>
          </a:stretch>
        </p:blipFill>
        <p:spPr>
          <a:xfrm>
            <a:off x="7727534" y="340894"/>
            <a:ext cx="1674550" cy="1336361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5CDD1DEB-E921-19BE-8C8D-D5F50ABB7A82}"/>
              </a:ext>
            </a:extLst>
          </p:cNvPr>
          <p:cNvSpPr txBox="1"/>
          <p:nvPr/>
        </p:nvSpPr>
        <p:spPr>
          <a:xfrm>
            <a:off x="836366" y="6497514"/>
            <a:ext cx="1051765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rial"/>
                <a:cs typeface="Arial"/>
              </a:rPr>
              <a:t>Symposium dorpsbesturen – lezing het wel en wee van mens en vee – </a:t>
            </a:r>
            <a:r>
              <a:rPr lang="nl-NL" sz="1600" err="1">
                <a:latin typeface="Arial"/>
                <a:cs typeface="Arial"/>
              </a:rPr>
              <a:t>Luud</a:t>
            </a:r>
            <a:r>
              <a:rPr lang="nl-NL" sz="1600" dirty="0">
                <a:latin typeface="Arial"/>
                <a:cs typeface="Arial"/>
              </a:rPr>
              <a:t> de Brouwer – 8 november 2025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3B622C-9823-4B7E-6A86-53CBD8DA2FC5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nl-NL" dirty="0"/>
              <a:t>Vroedvrouwen </a:t>
            </a:r>
          </a:p>
        </p:txBody>
      </p:sp>
    </p:spTree>
    <p:extLst>
      <p:ext uri="{BB962C8B-B14F-4D97-AF65-F5344CB8AC3E}">
        <p14:creationId xmlns:p14="http://schemas.microsoft.com/office/powerpoint/2010/main" val="36462710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00761-9286-E085-16C5-A2B95EC7E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1F5F17-6410-16F0-DF21-78F845DCB775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nl-NL" dirty="0"/>
              <a:t>Veeziekte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D2A74C-3206-5FC4-712A-5D0591CCB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0119514-C945-79D5-D3D9-35BF244CB48E}"/>
              </a:ext>
            </a:extLst>
          </p:cNvPr>
          <p:cNvSpPr txBox="1"/>
          <p:nvPr/>
        </p:nvSpPr>
        <p:spPr>
          <a:xfrm>
            <a:off x="836864" y="6497300"/>
            <a:ext cx="10517658" cy="3760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6995299-B671-FAF1-8547-488BCC987A35}"/>
              </a:ext>
            </a:extLst>
          </p:cNvPr>
          <p:cNvSpPr txBox="1"/>
          <p:nvPr/>
        </p:nvSpPr>
        <p:spPr>
          <a:xfrm>
            <a:off x="836366" y="6497514"/>
            <a:ext cx="10517657" cy="33855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rial"/>
                <a:cs typeface="Arial"/>
              </a:rPr>
              <a:t>Symposium dorpsbesturen – lezing het wel en wee van mens en vee – </a:t>
            </a:r>
            <a:r>
              <a:rPr lang="nl-NL" sz="1600" err="1">
                <a:latin typeface="Arial"/>
                <a:cs typeface="Arial"/>
              </a:rPr>
              <a:t>Luud</a:t>
            </a:r>
            <a:r>
              <a:rPr lang="nl-NL" sz="1600" dirty="0">
                <a:latin typeface="Arial"/>
                <a:cs typeface="Arial"/>
              </a:rPr>
              <a:t> de Brouwer – 8 november 2025</a:t>
            </a:r>
          </a:p>
        </p:txBody>
      </p:sp>
      <p:pic>
        <p:nvPicPr>
          <p:cNvPr id="4" name="Afbeelding 3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58FD47D8-6DAB-6048-7769-AC7C5FE6AC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980" t="-3114" r="-97980" b="3113"/>
          <a:stretch>
            <a:fillRect/>
          </a:stretch>
        </p:blipFill>
        <p:spPr>
          <a:xfrm>
            <a:off x="11170869" y="370973"/>
            <a:ext cx="1019579" cy="1413714"/>
          </a:xfrm>
          <a:prstGeom prst="rect">
            <a:avLst/>
          </a:prstGeom>
        </p:spPr>
      </p:pic>
      <p:pic>
        <p:nvPicPr>
          <p:cNvPr id="6" name="Afbeelding 5" descr="17th-century Depiction of Plague Doctor">
            <a:extLst>
              <a:ext uri="{FF2B5EF4-FFF2-40B4-BE49-F238E27FC236}">
                <a16:creationId xmlns:a16="http://schemas.microsoft.com/office/drawing/2014/main" id="{893DA3DA-369A-B7D1-A727-505A699FC3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" t="-1754" b="2047"/>
          <a:stretch>
            <a:fillRect/>
          </a:stretch>
        </p:blipFill>
        <p:spPr>
          <a:xfrm>
            <a:off x="9323135" y="364980"/>
            <a:ext cx="1006032" cy="1323732"/>
          </a:xfrm>
          <a:prstGeom prst="rect">
            <a:avLst/>
          </a:prstGeom>
        </p:spPr>
      </p:pic>
      <p:pic>
        <p:nvPicPr>
          <p:cNvPr id="8" name="Afbeelding 7" descr="Afbeelding met vee, verven, zoogdier, koe&#10;&#10;Door AI gegenereerde inhoud is mogelijk onjuist.">
            <a:extLst>
              <a:ext uri="{FF2B5EF4-FFF2-40B4-BE49-F238E27FC236}">
                <a16:creationId xmlns:a16="http://schemas.microsoft.com/office/drawing/2014/main" id="{9974DA66-24CF-E210-0FB2-8BDBCA5A01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16" t="10437" r="-1887" b="-10437"/>
          <a:stretch>
            <a:fillRect/>
          </a:stretch>
        </p:blipFill>
        <p:spPr>
          <a:xfrm>
            <a:off x="7725095" y="415944"/>
            <a:ext cx="1619527" cy="1406694"/>
          </a:xfrm>
          <a:prstGeom prst="rect">
            <a:avLst/>
          </a:prstGeom>
        </p:spPr>
      </p:pic>
      <p:pic>
        <p:nvPicPr>
          <p:cNvPr id="10" name="Afbeelding 9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3DB5CBE4-0FA3-14C9-9A68-5459B6A8D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711" y="411078"/>
            <a:ext cx="899263" cy="1253292"/>
          </a:xfrm>
          <a:prstGeom prst="rect">
            <a:avLst/>
          </a:prstGeom>
        </p:spPr>
      </p:pic>
      <p:pic>
        <p:nvPicPr>
          <p:cNvPr id="11" name="Afbeelding 10" descr="Afbeelding met tekst, boek, papier, handschrift&#10;&#10;Door AI gegenereerde inhoud is mogelijk onjuist.">
            <a:extLst>
              <a:ext uri="{FF2B5EF4-FFF2-40B4-BE49-F238E27FC236}">
                <a16:creationId xmlns:a16="http://schemas.microsoft.com/office/drawing/2014/main" id="{C479590A-2AFA-E8E4-5B16-5BFEDB1B54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6266" y="1740242"/>
            <a:ext cx="7799468" cy="471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078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00F51-289D-EF12-AE2F-26797F9CD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862BD4-75F3-9379-8EBB-AFEC07F8A7E9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nl-NL" dirty="0"/>
              <a:t>Veeziekte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F5D249-BD1A-CB19-C029-D472E000F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8E04956-9E4C-756C-D978-B82CFD2E7FC6}"/>
              </a:ext>
            </a:extLst>
          </p:cNvPr>
          <p:cNvSpPr txBox="1"/>
          <p:nvPr/>
        </p:nvSpPr>
        <p:spPr>
          <a:xfrm>
            <a:off x="836864" y="6497300"/>
            <a:ext cx="10517658" cy="3760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D57CB4E-30D6-E9E2-BBF3-8798FA0271D9}"/>
              </a:ext>
            </a:extLst>
          </p:cNvPr>
          <p:cNvSpPr txBox="1"/>
          <p:nvPr/>
        </p:nvSpPr>
        <p:spPr>
          <a:xfrm>
            <a:off x="836366" y="6497514"/>
            <a:ext cx="10517657" cy="33855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rial"/>
                <a:cs typeface="Arial"/>
              </a:rPr>
              <a:t>Symposium dorpsbesturen – lezing het wel en wee van mens en vee – </a:t>
            </a:r>
            <a:r>
              <a:rPr lang="nl-NL" sz="1600" err="1">
                <a:latin typeface="Arial"/>
                <a:cs typeface="Arial"/>
              </a:rPr>
              <a:t>Luud</a:t>
            </a:r>
            <a:r>
              <a:rPr lang="nl-NL" sz="1600" dirty="0">
                <a:latin typeface="Arial"/>
                <a:cs typeface="Arial"/>
              </a:rPr>
              <a:t> de Brouwer – 8 november 2025</a:t>
            </a:r>
          </a:p>
        </p:txBody>
      </p:sp>
      <p:pic>
        <p:nvPicPr>
          <p:cNvPr id="4" name="Afbeelding 3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C853889E-1F0C-4DF5-6A5B-AED9E02D8B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980" t="-3114" r="-97980" b="3113"/>
          <a:stretch>
            <a:fillRect/>
          </a:stretch>
        </p:blipFill>
        <p:spPr>
          <a:xfrm>
            <a:off x="11170869" y="370973"/>
            <a:ext cx="1019579" cy="1413714"/>
          </a:xfrm>
          <a:prstGeom prst="rect">
            <a:avLst/>
          </a:prstGeom>
        </p:spPr>
      </p:pic>
      <p:pic>
        <p:nvPicPr>
          <p:cNvPr id="6" name="Afbeelding 5" descr="17th-century Depiction of Plague Doctor">
            <a:extLst>
              <a:ext uri="{FF2B5EF4-FFF2-40B4-BE49-F238E27FC236}">
                <a16:creationId xmlns:a16="http://schemas.microsoft.com/office/drawing/2014/main" id="{2AE99478-0193-6373-1D71-6460964AF7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" t="-1754" b="2047"/>
          <a:stretch>
            <a:fillRect/>
          </a:stretch>
        </p:blipFill>
        <p:spPr>
          <a:xfrm>
            <a:off x="9323135" y="364980"/>
            <a:ext cx="1006032" cy="1323732"/>
          </a:xfrm>
          <a:prstGeom prst="rect">
            <a:avLst/>
          </a:prstGeom>
        </p:spPr>
      </p:pic>
      <p:pic>
        <p:nvPicPr>
          <p:cNvPr id="8" name="Afbeelding 7" descr="Afbeelding met vee, verven, zoogdier, koe&#10;&#10;Door AI gegenereerde inhoud is mogelijk onjuist.">
            <a:extLst>
              <a:ext uri="{FF2B5EF4-FFF2-40B4-BE49-F238E27FC236}">
                <a16:creationId xmlns:a16="http://schemas.microsoft.com/office/drawing/2014/main" id="{C3768E27-F7A9-AFEE-A110-8F92A9E9EA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16" t="10437" r="-1887" b="-10437"/>
          <a:stretch>
            <a:fillRect/>
          </a:stretch>
        </p:blipFill>
        <p:spPr>
          <a:xfrm>
            <a:off x="7725095" y="415944"/>
            <a:ext cx="1619527" cy="1406694"/>
          </a:xfrm>
          <a:prstGeom prst="rect">
            <a:avLst/>
          </a:prstGeom>
        </p:spPr>
      </p:pic>
      <p:pic>
        <p:nvPicPr>
          <p:cNvPr id="10" name="Afbeelding 9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71F1AC53-F0BC-6FA5-BB97-BE4663557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711" y="411078"/>
            <a:ext cx="899263" cy="1253292"/>
          </a:xfrm>
          <a:prstGeom prst="rect">
            <a:avLst/>
          </a:prstGeom>
        </p:spPr>
      </p:pic>
      <p:pic>
        <p:nvPicPr>
          <p:cNvPr id="13" name="Afbeelding 12" descr="Afbeelding met tekst, handschrift, brief, papier&#10;&#10;Door AI gegenereerde inhoud is mogelijk onjuist.">
            <a:extLst>
              <a:ext uri="{FF2B5EF4-FFF2-40B4-BE49-F238E27FC236}">
                <a16:creationId xmlns:a16="http://schemas.microsoft.com/office/drawing/2014/main" id="{738DBDBF-61F2-CE89-3604-CF56637FD9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8344" y="1756678"/>
            <a:ext cx="4664622" cy="3061468"/>
          </a:xfrm>
          <a:prstGeom prst="rect">
            <a:avLst/>
          </a:prstGeom>
        </p:spPr>
      </p:pic>
      <p:pic>
        <p:nvPicPr>
          <p:cNvPr id="15" name="Afbeelding 14" descr="Afbeelding met tekst, brief, handschrift, papier&#10;&#10;Door AI gegenereerde inhoud is mogelijk onjuist.">
            <a:extLst>
              <a:ext uri="{FF2B5EF4-FFF2-40B4-BE49-F238E27FC236}">
                <a16:creationId xmlns:a16="http://schemas.microsoft.com/office/drawing/2014/main" id="{E94BFA7A-9BB2-1A96-37DA-C923E1D8B4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0306" y="1752167"/>
            <a:ext cx="4738469" cy="4693942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3B844CFE-71B1-15CC-4A8F-124BFC677815}"/>
              </a:ext>
            </a:extLst>
          </p:cNvPr>
          <p:cNvSpPr txBox="1"/>
          <p:nvPr/>
        </p:nvSpPr>
        <p:spPr>
          <a:xfrm>
            <a:off x="838687" y="4812901"/>
            <a:ext cx="5652999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/>
              <a:t>De boerderijen waar de besmetting van het rundvee heerst of kort geleden heeft geheerst mogen hun dieren niet uit de stal leiden en mogen geen mest vervoeren</a:t>
            </a:r>
          </a:p>
          <a:p>
            <a:r>
              <a:rPr lang="nl-NL" sz="1600" dirty="0"/>
              <a:t>Op straffe van het doodschieten of slaan van de betreffende beesten en een boete van 6 gulden 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979292AD-191F-4A9F-C6E7-26F6E448F484}"/>
              </a:ext>
            </a:extLst>
          </p:cNvPr>
          <p:cNvSpPr txBox="1"/>
          <p:nvPr/>
        </p:nvSpPr>
        <p:spPr>
          <a:xfrm>
            <a:off x="4734317" y="6142067"/>
            <a:ext cx="1981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400" dirty="0"/>
              <a:t>Bron: 3/5/89-90 (1719)</a:t>
            </a:r>
          </a:p>
        </p:txBody>
      </p:sp>
    </p:spTree>
    <p:extLst>
      <p:ext uri="{BB962C8B-B14F-4D97-AF65-F5344CB8AC3E}">
        <p14:creationId xmlns:p14="http://schemas.microsoft.com/office/powerpoint/2010/main" val="4160576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2CB32-FD86-13C8-2D24-2229B0D9F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6359C8-B927-71BA-F4A3-2F52BC2383C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nl-NL" dirty="0"/>
              <a:t>Veeziekte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79AC69-1AAC-962A-23F5-A54D47EFA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2605861-0951-5555-4988-B3BCA8F2A44A}"/>
              </a:ext>
            </a:extLst>
          </p:cNvPr>
          <p:cNvSpPr txBox="1"/>
          <p:nvPr/>
        </p:nvSpPr>
        <p:spPr>
          <a:xfrm>
            <a:off x="836864" y="6497300"/>
            <a:ext cx="10517658" cy="3760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01E8298-7DC6-57DA-3F45-FBB6EC5EF403}"/>
              </a:ext>
            </a:extLst>
          </p:cNvPr>
          <p:cNvSpPr txBox="1"/>
          <p:nvPr/>
        </p:nvSpPr>
        <p:spPr>
          <a:xfrm>
            <a:off x="836366" y="6497514"/>
            <a:ext cx="10517657" cy="33855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rial"/>
                <a:cs typeface="Arial"/>
              </a:rPr>
              <a:t>Symposium dorpsbesturen – lezing het wel en wee van mens en vee – </a:t>
            </a:r>
            <a:r>
              <a:rPr lang="nl-NL" sz="1600" err="1">
                <a:latin typeface="Arial"/>
                <a:cs typeface="Arial"/>
              </a:rPr>
              <a:t>Luud</a:t>
            </a:r>
            <a:r>
              <a:rPr lang="nl-NL" sz="1600" dirty="0">
                <a:latin typeface="Arial"/>
                <a:cs typeface="Arial"/>
              </a:rPr>
              <a:t> de Brouwer – 8 november 2025</a:t>
            </a:r>
          </a:p>
        </p:txBody>
      </p:sp>
      <p:pic>
        <p:nvPicPr>
          <p:cNvPr id="4" name="Afbeelding 3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F20015E0-5E97-C9A8-01C6-968BDB315B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980" t="-3114" r="-97980" b="3113"/>
          <a:stretch>
            <a:fillRect/>
          </a:stretch>
        </p:blipFill>
        <p:spPr>
          <a:xfrm>
            <a:off x="11170869" y="370973"/>
            <a:ext cx="1019579" cy="1413714"/>
          </a:xfrm>
          <a:prstGeom prst="rect">
            <a:avLst/>
          </a:prstGeom>
        </p:spPr>
      </p:pic>
      <p:pic>
        <p:nvPicPr>
          <p:cNvPr id="6" name="Afbeelding 5" descr="17th-century Depiction of Plague Doctor">
            <a:extLst>
              <a:ext uri="{FF2B5EF4-FFF2-40B4-BE49-F238E27FC236}">
                <a16:creationId xmlns:a16="http://schemas.microsoft.com/office/drawing/2014/main" id="{83AD18F9-8A75-78A8-5A48-5C3D291AC7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" t="-1754" b="2047"/>
          <a:stretch>
            <a:fillRect/>
          </a:stretch>
        </p:blipFill>
        <p:spPr>
          <a:xfrm>
            <a:off x="9323135" y="364980"/>
            <a:ext cx="1006032" cy="1323732"/>
          </a:xfrm>
          <a:prstGeom prst="rect">
            <a:avLst/>
          </a:prstGeom>
        </p:spPr>
      </p:pic>
      <p:pic>
        <p:nvPicPr>
          <p:cNvPr id="8" name="Afbeelding 7" descr="Afbeelding met vee, verven, zoogdier, koe&#10;&#10;Door AI gegenereerde inhoud is mogelijk onjuist.">
            <a:extLst>
              <a:ext uri="{FF2B5EF4-FFF2-40B4-BE49-F238E27FC236}">
                <a16:creationId xmlns:a16="http://schemas.microsoft.com/office/drawing/2014/main" id="{6BAEE3B2-DD29-EFAF-399B-CC7D0670F5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16" t="10437" r="-1887" b="-10437"/>
          <a:stretch>
            <a:fillRect/>
          </a:stretch>
        </p:blipFill>
        <p:spPr>
          <a:xfrm>
            <a:off x="7725095" y="415944"/>
            <a:ext cx="1619527" cy="1406694"/>
          </a:xfrm>
          <a:prstGeom prst="rect">
            <a:avLst/>
          </a:prstGeom>
        </p:spPr>
      </p:pic>
      <p:pic>
        <p:nvPicPr>
          <p:cNvPr id="10" name="Afbeelding 9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B8C611E3-C382-6ACA-1F59-A4C726661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711" y="411078"/>
            <a:ext cx="899263" cy="1253292"/>
          </a:xfrm>
          <a:prstGeom prst="rect">
            <a:avLst/>
          </a:prstGeom>
        </p:spPr>
      </p:pic>
      <p:pic>
        <p:nvPicPr>
          <p:cNvPr id="11" name="Afbeelding 10" descr="Afbeelding met tekst, handschrift, brief, papier&#10;&#10;Door AI gegenereerde inhoud is mogelijk onjuist.">
            <a:extLst>
              <a:ext uri="{FF2B5EF4-FFF2-40B4-BE49-F238E27FC236}">
                <a16:creationId xmlns:a16="http://schemas.microsoft.com/office/drawing/2014/main" id="{8E764AE8-9EBC-D683-E30E-EE09429C5C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8592" y="2109536"/>
            <a:ext cx="6356184" cy="4132849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7153906D-06DA-4CEE-9485-FF66E5A42868}"/>
              </a:ext>
            </a:extLst>
          </p:cNvPr>
          <p:cNvSpPr txBox="1"/>
          <p:nvPr/>
        </p:nvSpPr>
        <p:spPr>
          <a:xfrm>
            <a:off x="1082842" y="4782552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400" dirty="0"/>
              <a:t>Bron: 2403/1528 (1745)</a:t>
            </a:r>
          </a:p>
        </p:txBody>
      </p:sp>
    </p:spTree>
    <p:extLst>
      <p:ext uri="{BB962C8B-B14F-4D97-AF65-F5344CB8AC3E}">
        <p14:creationId xmlns:p14="http://schemas.microsoft.com/office/powerpoint/2010/main" val="25256091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96E4D-E7E7-A68D-8829-155DA7F02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0C64C8-FDC8-F60E-8A3E-84007953C0D1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nl-NL" dirty="0"/>
              <a:t>Veeziekte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DA59802-8A42-C543-4183-CD66A67AC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CBD2C6B-F4B6-372D-BA92-3450522A6B6B}"/>
              </a:ext>
            </a:extLst>
          </p:cNvPr>
          <p:cNvSpPr txBox="1"/>
          <p:nvPr/>
        </p:nvSpPr>
        <p:spPr>
          <a:xfrm>
            <a:off x="836864" y="6497300"/>
            <a:ext cx="10517658" cy="3760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9F3CF56-BB5E-32EF-DCD4-BE8A114BC200}"/>
              </a:ext>
            </a:extLst>
          </p:cNvPr>
          <p:cNvSpPr txBox="1"/>
          <p:nvPr/>
        </p:nvSpPr>
        <p:spPr>
          <a:xfrm>
            <a:off x="836366" y="6497514"/>
            <a:ext cx="10517657" cy="33855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rial"/>
                <a:cs typeface="Arial"/>
              </a:rPr>
              <a:t>Symposium dorpsbesturen – lezing het wel en wee van mens en vee – </a:t>
            </a:r>
            <a:r>
              <a:rPr lang="nl-NL" sz="1600" err="1">
                <a:latin typeface="Arial"/>
                <a:cs typeface="Arial"/>
              </a:rPr>
              <a:t>Luud</a:t>
            </a:r>
            <a:r>
              <a:rPr lang="nl-NL" sz="1600" dirty="0">
                <a:latin typeface="Arial"/>
                <a:cs typeface="Arial"/>
              </a:rPr>
              <a:t> de Brouwer – 8 november 2025</a:t>
            </a:r>
          </a:p>
        </p:txBody>
      </p:sp>
      <p:pic>
        <p:nvPicPr>
          <p:cNvPr id="4" name="Afbeelding 3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9BEDF9A0-486B-5128-D68D-B0026DBC5F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980" t="-3114" r="-97980" b="3113"/>
          <a:stretch>
            <a:fillRect/>
          </a:stretch>
        </p:blipFill>
        <p:spPr>
          <a:xfrm>
            <a:off x="11170869" y="370973"/>
            <a:ext cx="1019579" cy="1413714"/>
          </a:xfrm>
          <a:prstGeom prst="rect">
            <a:avLst/>
          </a:prstGeom>
        </p:spPr>
      </p:pic>
      <p:pic>
        <p:nvPicPr>
          <p:cNvPr id="6" name="Afbeelding 5" descr="17th-century Depiction of Plague Doctor">
            <a:extLst>
              <a:ext uri="{FF2B5EF4-FFF2-40B4-BE49-F238E27FC236}">
                <a16:creationId xmlns:a16="http://schemas.microsoft.com/office/drawing/2014/main" id="{CAE70CA7-750A-A06D-4057-29FE64127F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" t="-1754" b="2047"/>
          <a:stretch>
            <a:fillRect/>
          </a:stretch>
        </p:blipFill>
        <p:spPr>
          <a:xfrm>
            <a:off x="9323135" y="364980"/>
            <a:ext cx="1006032" cy="1323732"/>
          </a:xfrm>
          <a:prstGeom prst="rect">
            <a:avLst/>
          </a:prstGeom>
        </p:spPr>
      </p:pic>
      <p:pic>
        <p:nvPicPr>
          <p:cNvPr id="8" name="Afbeelding 7" descr="Afbeelding met vee, verven, zoogdier, koe&#10;&#10;Door AI gegenereerde inhoud is mogelijk onjuist.">
            <a:extLst>
              <a:ext uri="{FF2B5EF4-FFF2-40B4-BE49-F238E27FC236}">
                <a16:creationId xmlns:a16="http://schemas.microsoft.com/office/drawing/2014/main" id="{893AF9AD-4782-5A94-529B-B45535F24C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16" t="10437" r="-1887" b="-10437"/>
          <a:stretch>
            <a:fillRect/>
          </a:stretch>
        </p:blipFill>
        <p:spPr>
          <a:xfrm>
            <a:off x="7725095" y="415944"/>
            <a:ext cx="1619527" cy="1406694"/>
          </a:xfrm>
          <a:prstGeom prst="rect">
            <a:avLst/>
          </a:prstGeom>
        </p:spPr>
      </p:pic>
      <p:pic>
        <p:nvPicPr>
          <p:cNvPr id="10" name="Afbeelding 9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E00E0127-8854-B99B-0A1D-297E605BA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711" y="411078"/>
            <a:ext cx="899263" cy="1253292"/>
          </a:xfrm>
          <a:prstGeom prst="rect">
            <a:avLst/>
          </a:prstGeom>
        </p:spPr>
      </p:pic>
      <p:pic>
        <p:nvPicPr>
          <p:cNvPr id="11" name="Afbeelding 10" descr="Afbeelding met tekst, handschrift, brief, papier&#10;&#10;Door AI gegenereerde inhoud is mogelijk onjuist.">
            <a:extLst>
              <a:ext uri="{FF2B5EF4-FFF2-40B4-BE49-F238E27FC236}">
                <a16:creationId xmlns:a16="http://schemas.microsoft.com/office/drawing/2014/main" id="{7ADA90AF-8D43-389B-D19B-052A6E0A5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8894" y="1800401"/>
            <a:ext cx="6333774" cy="4170407"/>
          </a:xfrm>
          <a:prstGeom prst="rect">
            <a:avLst/>
          </a:prstGeom>
        </p:spPr>
      </p:pic>
      <p:pic>
        <p:nvPicPr>
          <p:cNvPr id="13" name="Afbeelding 12" descr="Afbeelding met handschrift, brief, kalligrafie, Handtekening&#10;&#10;Door AI gegenereerde inhoud is mogelijk onjuist.">
            <a:extLst>
              <a:ext uri="{FF2B5EF4-FFF2-40B4-BE49-F238E27FC236}">
                <a16:creationId xmlns:a16="http://schemas.microsoft.com/office/drawing/2014/main" id="{7A276B75-F0C8-DEB4-E814-B5B3B6AA2C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358" y="1780836"/>
            <a:ext cx="2790311" cy="2984157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8732C51F-2A57-1871-EB71-D3EE556A8F95}"/>
              </a:ext>
            </a:extLst>
          </p:cNvPr>
          <p:cNvSpPr txBox="1"/>
          <p:nvPr/>
        </p:nvSpPr>
        <p:spPr>
          <a:xfrm>
            <a:off x="5195799" y="5875150"/>
            <a:ext cx="1970902" cy="3180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400" dirty="0"/>
              <a:t>Bron: 2800/952 (1719)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E75EC215-3148-C68B-11CC-16DE385832B3}"/>
              </a:ext>
            </a:extLst>
          </p:cNvPr>
          <p:cNvSpPr txBox="1"/>
          <p:nvPr/>
        </p:nvSpPr>
        <p:spPr>
          <a:xfrm>
            <a:off x="853049" y="4988498"/>
            <a:ext cx="298003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/>
              <a:t>Lijsten met schade aan het vee in Gilze en Rijen in 1719 </a:t>
            </a:r>
          </a:p>
        </p:txBody>
      </p:sp>
    </p:spTree>
    <p:extLst>
      <p:ext uri="{BB962C8B-B14F-4D97-AF65-F5344CB8AC3E}">
        <p14:creationId xmlns:p14="http://schemas.microsoft.com/office/powerpoint/2010/main" val="17654802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01AB0-2199-71E4-D26B-99BC52F22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308E4C-639B-7481-C6A3-265519346E90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nl-NL" dirty="0"/>
              <a:t>Veeziekte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94F029-AF3D-5A8F-9BA4-8995C431A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C8EA208-F4E2-2E4B-703F-7E014296D237}"/>
              </a:ext>
            </a:extLst>
          </p:cNvPr>
          <p:cNvSpPr txBox="1"/>
          <p:nvPr/>
        </p:nvSpPr>
        <p:spPr>
          <a:xfrm>
            <a:off x="836864" y="6497300"/>
            <a:ext cx="10517658" cy="3760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F3D02A2-C9C1-B806-A77B-28DF9CFC242C}"/>
              </a:ext>
            </a:extLst>
          </p:cNvPr>
          <p:cNvSpPr txBox="1"/>
          <p:nvPr/>
        </p:nvSpPr>
        <p:spPr>
          <a:xfrm>
            <a:off x="836366" y="6497514"/>
            <a:ext cx="10517657" cy="33855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rial"/>
                <a:cs typeface="Arial"/>
              </a:rPr>
              <a:t>Symposium dorpsbesturen – lezing het wel en wee van mens en vee – </a:t>
            </a:r>
            <a:r>
              <a:rPr lang="nl-NL" sz="1600" err="1">
                <a:latin typeface="Arial"/>
                <a:cs typeface="Arial"/>
              </a:rPr>
              <a:t>Luud</a:t>
            </a:r>
            <a:r>
              <a:rPr lang="nl-NL" sz="1600" dirty="0">
                <a:latin typeface="Arial"/>
                <a:cs typeface="Arial"/>
              </a:rPr>
              <a:t> de Brouwer – 8 november 2025</a:t>
            </a:r>
          </a:p>
        </p:txBody>
      </p:sp>
      <p:pic>
        <p:nvPicPr>
          <p:cNvPr id="4" name="Afbeelding 3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AC27BE24-2DEE-D7F5-8170-876E91C3D5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980" t="-3114" r="-97980" b="3113"/>
          <a:stretch>
            <a:fillRect/>
          </a:stretch>
        </p:blipFill>
        <p:spPr>
          <a:xfrm>
            <a:off x="11170869" y="370973"/>
            <a:ext cx="1019579" cy="1413714"/>
          </a:xfrm>
          <a:prstGeom prst="rect">
            <a:avLst/>
          </a:prstGeom>
        </p:spPr>
      </p:pic>
      <p:pic>
        <p:nvPicPr>
          <p:cNvPr id="6" name="Afbeelding 5" descr="17th-century Depiction of Plague Doctor">
            <a:extLst>
              <a:ext uri="{FF2B5EF4-FFF2-40B4-BE49-F238E27FC236}">
                <a16:creationId xmlns:a16="http://schemas.microsoft.com/office/drawing/2014/main" id="{87A0F89E-67BC-7F42-9B2C-0F35C9AFD0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" t="-1754" b="2047"/>
          <a:stretch>
            <a:fillRect/>
          </a:stretch>
        </p:blipFill>
        <p:spPr>
          <a:xfrm>
            <a:off x="9323135" y="364980"/>
            <a:ext cx="1006032" cy="1323732"/>
          </a:xfrm>
          <a:prstGeom prst="rect">
            <a:avLst/>
          </a:prstGeom>
        </p:spPr>
      </p:pic>
      <p:pic>
        <p:nvPicPr>
          <p:cNvPr id="8" name="Afbeelding 7" descr="Afbeelding met vee, verven, zoogdier, koe&#10;&#10;Door AI gegenereerde inhoud is mogelijk onjuist.">
            <a:extLst>
              <a:ext uri="{FF2B5EF4-FFF2-40B4-BE49-F238E27FC236}">
                <a16:creationId xmlns:a16="http://schemas.microsoft.com/office/drawing/2014/main" id="{E0FEC2D3-8D67-9A96-29E2-7C4DDBEFFE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16" t="10437" r="-1887" b="-10437"/>
          <a:stretch>
            <a:fillRect/>
          </a:stretch>
        </p:blipFill>
        <p:spPr>
          <a:xfrm>
            <a:off x="7725095" y="415944"/>
            <a:ext cx="1619527" cy="1406694"/>
          </a:xfrm>
          <a:prstGeom prst="rect">
            <a:avLst/>
          </a:prstGeom>
        </p:spPr>
      </p:pic>
      <p:pic>
        <p:nvPicPr>
          <p:cNvPr id="10" name="Afbeelding 9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C9293E05-5297-35C4-071D-B600AF8F6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711" y="411078"/>
            <a:ext cx="899263" cy="1253292"/>
          </a:xfrm>
          <a:prstGeom prst="rect">
            <a:avLst/>
          </a:prstGeom>
        </p:spPr>
      </p:pic>
      <p:pic>
        <p:nvPicPr>
          <p:cNvPr id="12" name="Afbeelding 11" descr="Afbeelding met tekst, handschrift, brief, papier&#10;&#10;Door AI gegenereerde inhoud is mogelijk onjuist.">
            <a:extLst>
              <a:ext uri="{FF2B5EF4-FFF2-40B4-BE49-F238E27FC236}">
                <a16:creationId xmlns:a16="http://schemas.microsoft.com/office/drawing/2014/main" id="{0347362E-DF75-83D3-1030-5C64332526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2736" y="1735203"/>
            <a:ext cx="5036720" cy="4728411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E42BA41E-1FAA-C51F-DD9B-02C0BEC86231}"/>
              </a:ext>
            </a:extLst>
          </p:cNvPr>
          <p:cNvSpPr txBox="1"/>
          <p:nvPr/>
        </p:nvSpPr>
        <p:spPr>
          <a:xfrm>
            <a:off x="837605" y="1985481"/>
            <a:ext cx="357728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/>
              <a:t>Lijst met schadeposten aan het vee in Gilze en Rijen 1744-1745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24735E24-8B5A-1624-C014-1F4F50EE2957}"/>
              </a:ext>
            </a:extLst>
          </p:cNvPr>
          <p:cNvSpPr txBox="1"/>
          <p:nvPr/>
        </p:nvSpPr>
        <p:spPr>
          <a:xfrm>
            <a:off x="2925786" y="6150738"/>
            <a:ext cx="239227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400" dirty="0"/>
              <a:t>Bron: 2800/953 (1744-1746)</a:t>
            </a:r>
          </a:p>
        </p:txBody>
      </p:sp>
    </p:spTree>
    <p:extLst>
      <p:ext uri="{BB962C8B-B14F-4D97-AF65-F5344CB8AC3E}">
        <p14:creationId xmlns:p14="http://schemas.microsoft.com/office/powerpoint/2010/main" val="4702672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CDB8D-4589-CF09-6BC6-A5AA21322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CBD90A-0DE7-E281-A686-A02F4692C386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nl-NL" dirty="0" err="1"/>
              <a:t>Rasende</a:t>
            </a:r>
            <a:r>
              <a:rPr lang="nl-NL" dirty="0"/>
              <a:t> honden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4A32F20-D8E3-766B-E06E-03E991D51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891D472-72D1-2DB4-4476-17276F4057CE}"/>
              </a:ext>
            </a:extLst>
          </p:cNvPr>
          <p:cNvSpPr txBox="1"/>
          <p:nvPr/>
        </p:nvSpPr>
        <p:spPr>
          <a:xfrm>
            <a:off x="836864" y="6497300"/>
            <a:ext cx="10517658" cy="3760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616810B-3EDD-2C0F-2280-BFBCA69764D0}"/>
              </a:ext>
            </a:extLst>
          </p:cNvPr>
          <p:cNvSpPr txBox="1"/>
          <p:nvPr/>
        </p:nvSpPr>
        <p:spPr>
          <a:xfrm>
            <a:off x="836366" y="6497514"/>
            <a:ext cx="10517657" cy="33855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rial"/>
                <a:cs typeface="Arial"/>
              </a:rPr>
              <a:t>Symposium dorpsbesturen – lezing het wel en wee van mens en vee – </a:t>
            </a:r>
            <a:r>
              <a:rPr lang="nl-NL" sz="1600" err="1">
                <a:latin typeface="Arial"/>
                <a:cs typeface="Arial"/>
              </a:rPr>
              <a:t>Luud</a:t>
            </a:r>
            <a:r>
              <a:rPr lang="nl-NL" sz="1600" dirty="0">
                <a:latin typeface="Arial"/>
                <a:cs typeface="Arial"/>
              </a:rPr>
              <a:t> de Brouwer – 8 november 2025</a:t>
            </a:r>
          </a:p>
        </p:txBody>
      </p:sp>
      <p:pic>
        <p:nvPicPr>
          <p:cNvPr id="4" name="Afbeelding 3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2F502FFF-FF8C-78D4-3E6E-F2BBEB9C6F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980" t="-3114" r="-97980" b="3113"/>
          <a:stretch>
            <a:fillRect/>
          </a:stretch>
        </p:blipFill>
        <p:spPr>
          <a:xfrm>
            <a:off x="11170869" y="370973"/>
            <a:ext cx="1019579" cy="1413714"/>
          </a:xfrm>
          <a:prstGeom prst="rect">
            <a:avLst/>
          </a:prstGeom>
        </p:spPr>
      </p:pic>
      <p:pic>
        <p:nvPicPr>
          <p:cNvPr id="6" name="Afbeelding 5" descr="17th-century Depiction of Plague Doctor">
            <a:extLst>
              <a:ext uri="{FF2B5EF4-FFF2-40B4-BE49-F238E27FC236}">
                <a16:creationId xmlns:a16="http://schemas.microsoft.com/office/drawing/2014/main" id="{FFB0D838-176B-554A-B1E8-C16A172713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" t="-1754" b="2047"/>
          <a:stretch>
            <a:fillRect/>
          </a:stretch>
        </p:blipFill>
        <p:spPr>
          <a:xfrm>
            <a:off x="9323135" y="364980"/>
            <a:ext cx="1006032" cy="1323732"/>
          </a:xfrm>
          <a:prstGeom prst="rect">
            <a:avLst/>
          </a:prstGeom>
        </p:spPr>
      </p:pic>
      <p:pic>
        <p:nvPicPr>
          <p:cNvPr id="8" name="Afbeelding 7" descr="Afbeelding met vee, verven, zoogdier, koe&#10;&#10;Door AI gegenereerde inhoud is mogelijk onjuist.">
            <a:extLst>
              <a:ext uri="{FF2B5EF4-FFF2-40B4-BE49-F238E27FC236}">
                <a16:creationId xmlns:a16="http://schemas.microsoft.com/office/drawing/2014/main" id="{885758CD-9078-1597-27FA-CD617D3C7D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16" t="10437" r="-1887" b="-10437"/>
          <a:stretch>
            <a:fillRect/>
          </a:stretch>
        </p:blipFill>
        <p:spPr>
          <a:xfrm>
            <a:off x="7725095" y="415944"/>
            <a:ext cx="1619527" cy="1406694"/>
          </a:xfrm>
          <a:prstGeom prst="rect">
            <a:avLst/>
          </a:prstGeom>
        </p:spPr>
      </p:pic>
      <p:pic>
        <p:nvPicPr>
          <p:cNvPr id="10" name="Afbeelding 9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38D7BADD-4B9A-8C1B-AFCC-985492E80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711" y="411078"/>
            <a:ext cx="899263" cy="1253292"/>
          </a:xfrm>
          <a:prstGeom prst="rect">
            <a:avLst/>
          </a:prstGeom>
        </p:spPr>
      </p:pic>
      <p:pic>
        <p:nvPicPr>
          <p:cNvPr id="11" name="Afbeelding 10" descr="Afbeelding met schets, tekening, zoogdier, illustratie&#10;&#10;Door AI gegenereerde inhoud is mogelijk onjuist.">
            <a:extLst>
              <a:ext uri="{FF2B5EF4-FFF2-40B4-BE49-F238E27FC236}">
                <a16:creationId xmlns:a16="http://schemas.microsoft.com/office/drawing/2014/main" id="{D611944D-95D9-4A7F-9564-F00AB5ACBC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9539" y="2027199"/>
            <a:ext cx="52578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029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381F2-27B5-1BF8-DA35-64D9026DC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E913E3-FAD0-3310-EC6A-EAFF261DE008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nl-NL" dirty="0" err="1"/>
              <a:t>Rasende</a:t>
            </a:r>
            <a:r>
              <a:rPr lang="nl-NL" dirty="0"/>
              <a:t> honden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84D936-DFD8-F180-56DE-25D9B1E45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56CBC50-9D0F-BAE1-7F0F-8EC9DE4B435B}"/>
              </a:ext>
            </a:extLst>
          </p:cNvPr>
          <p:cNvSpPr txBox="1"/>
          <p:nvPr/>
        </p:nvSpPr>
        <p:spPr>
          <a:xfrm>
            <a:off x="836864" y="6497300"/>
            <a:ext cx="10517658" cy="3760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2F91E19-A01F-D583-D7AA-6C4A5F65A983}"/>
              </a:ext>
            </a:extLst>
          </p:cNvPr>
          <p:cNvSpPr txBox="1"/>
          <p:nvPr/>
        </p:nvSpPr>
        <p:spPr>
          <a:xfrm>
            <a:off x="836366" y="6497514"/>
            <a:ext cx="10517657" cy="33855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rial"/>
                <a:cs typeface="Arial"/>
              </a:rPr>
              <a:t>Symposium dorpsbesturen – lezing het wel en wee van mens en vee – </a:t>
            </a:r>
            <a:r>
              <a:rPr lang="nl-NL" sz="1600" err="1">
                <a:latin typeface="Arial"/>
                <a:cs typeface="Arial"/>
              </a:rPr>
              <a:t>Luud</a:t>
            </a:r>
            <a:r>
              <a:rPr lang="nl-NL" sz="1600" dirty="0">
                <a:latin typeface="Arial"/>
                <a:cs typeface="Arial"/>
              </a:rPr>
              <a:t> de Brouwer – 8 november 2025</a:t>
            </a:r>
          </a:p>
        </p:txBody>
      </p:sp>
      <p:pic>
        <p:nvPicPr>
          <p:cNvPr id="4" name="Afbeelding 3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93FD73E5-9FA6-0ADE-C620-6E02092166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980" t="-3114" r="-97980" b="3113"/>
          <a:stretch>
            <a:fillRect/>
          </a:stretch>
        </p:blipFill>
        <p:spPr>
          <a:xfrm>
            <a:off x="11170869" y="370973"/>
            <a:ext cx="1019579" cy="1413714"/>
          </a:xfrm>
          <a:prstGeom prst="rect">
            <a:avLst/>
          </a:prstGeom>
        </p:spPr>
      </p:pic>
      <p:pic>
        <p:nvPicPr>
          <p:cNvPr id="6" name="Afbeelding 5" descr="17th-century Depiction of Plague Doctor">
            <a:extLst>
              <a:ext uri="{FF2B5EF4-FFF2-40B4-BE49-F238E27FC236}">
                <a16:creationId xmlns:a16="http://schemas.microsoft.com/office/drawing/2014/main" id="{062DE42F-91FD-3AE0-321E-2DEAE05454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" t="-1754" b="2047"/>
          <a:stretch>
            <a:fillRect/>
          </a:stretch>
        </p:blipFill>
        <p:spPr>
          <a:xfrm>
            <a:off x="9323135" y="364980"/>
            <a:ext cx="1006032" cy="1323732"/>
          </a:xfrm>
          <a:prstGeom prst="rect">
            <a:avLst/>
          </a:prstGeom>
        </p:spPr>
      </p:pic>
      <p:pic>
        <p:nvPicPr>
          <p:cNvPr id="8" name="Afbeelding 7" descr="Afbeelding met vee, verven, zoogdier, koe&#10;&#10;Door AI gegenereerde inhoud is mogelijk onjuist.">
            <a:extLst>
              <a:ext uri="{FF2B5EF4-FFF2-40B4-BE49-F238E27FC236}">
                <a16:creationId xmlns:a16="http://schemas.microsoft.com/office/drawing/2014/main" id="{ED404DCA-0A3F-FB36-FB26-42DDC59821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16" t="10437" r="-1887" b="-10437"/>
          <a:stretch>
            <a:fillRect/>
          </a:stretch>
        </p:blipFill>
        <p:spPr>
          <a:xfrm>
            <a:off x="7725095" y="415944"/>
            <a:ext cx="1619527" cy="1406694"/>
          </a:xfrm>
          <a:prstGeom prst="rect">
            <a:avLst/>
          </a:prstGeom>
        </p:spPr>
      </p:pic>
      <p:pic>
        <p:nvPicPr>
          <p:cNvPr id="10" name="Afbeelding 9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AC8C60A2-FEAD-1E7E-8678-D83148D89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711" y="411078"/>
            <a:ext cx="899263" cy="1253292"/>
          </a:xfrm>
          <a:prstGeom prst="rect">
            <a:avLst/>
          </a:prstGeom>
        </p:spPr>
      </p:pic>
      <p:pic>
        <p:nvPicPr>
          <p:cNvPr id="12" name="Tijdelijke aanduiding voor inhoud 5" descr="Afbeelding met handschrift, tekst, document, kalligrafie&#10;&#10;Door AI gegenereerde inhoud is mogelijk onjuist.">
            <a:extLst>
              <a:ext uri="{FF2B5EF4-FFF2-40B4-BE49-F238E27FC236}">
                <a16:creationId xmlns:a16="http://schemas.microsoft.com/office/drawing/2014/main" id="{E9005752-5859-021C-85B2-05A81AC78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5878" y="2383188"/>
            <a:ext cx="7315200" cy="3400425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7FDBB8FE-3AA1-F376-5C47-75C16AC69071}"/>
              </a:ext>
            </a:extLst>
          </p:cNvPr>
          <p:cNvSpPr txBox="1"/>
          <p:nvPr/>
        </p:nvSpPr>
        <p:spPr>
          <a:xfrm>
            <a:off x="198358" y="2386804"/>
            <a:ext cx="3639063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/>
              <a:t>Bron: ??</a:t>
            </a:r>
          </a:p>
          <a:p>
            <a:r>
              <a:rPr lang="nl-NL" sz="1600" dirty="0" err="1"/>
              <a:t>Contagieuse</a:t>
            </a:r>
            <a:r>
              <a:rPr lang="nl-NL" sz="1600" dirty="0"/>
              <a:t> </a:t>
            </a:r>
            <a:r>
              <a:rPr lang="nl-NL" sz="1600" dirty="0" err="1"/>
              <a:t>sieckte</a:t>
            </a:r>
            <a:r>
              <a:rPr lang="nl-NL" sz="1600" dirty="0"/>
              <a:t> </a:t>
            </a:r>
            <a:r>
              <a:rPr lang="nl-NL" sz="1600" dirty="0" err="1"/>
              <a:t>Godt</a:t>
            </a:r>
            <a:r>
              <a:rPr lang="nl-NL" sz="1600" dirty="0"/>
              <a:t> betert, alhier</a:t>
            </a:r>
          </a:p>
          <a:p>
            <a:r>
              <a:rPr lang="nl-NL" sz="1600" err="1"/>
              <a:t>Ontsteecken</a:t>
            </a:r>
            <a:r>
              <a:rPr lang="nl-NL" sz="1600" dirty="0"/>
              <a:t> </a:t>
            </a:r>
            <a:r>
              <a:rPr lang="nl-NL" sz="1600" err="1"/>
              <a:t>sijnde</a:t>
            </a:r>
            <a:r>
              <a:rPr lang="nl-NL" sz="1600" dirty="0"/>
              <a:t>, een </a:t>
            </a:r>
            <a:r>
              <a:rPr lang="nl-NL" sz="1600" err="1"/>
              <a:t>ijder</a:t>
            </a:r>
            <a:r>
              <a:rPr lang="nl-NL" sz="1600" dirty="0"/>
              <a:t> </a:t>
            </a:r>
            <a:r>
              <a:rPr lang="nl-NL" sz="1600" err="1"/>
              <a:t>sijn</a:t>
            </a:r>
            <a:r>
              <a:rPr lang="nl-NL" sz="1600" dirty="0"/>
              <a:t> </a:t>
            </a:r>
            <a:endParaRPr lang="nl-NL" sz="1600"/>
          </a:p>
          <a:p>
            <a:r>
              <a:rPr lang="nl-NL" sz="1600" dirty="0" err="1"/>
              <a:t>hont</a:t>
            </a:r>
            <a:r>
              <a:rPr lang="nl-NL" sz="1600" dirty="0"/>
              <a:t> ofte honden, van nu </a:t>
            </a:r>
            <a:r>
              <a:rPr lang="nl-NL" sz="1600" dirty="0" err="1"/>
              <a:t>voorthaen</a:t>
            </a:r>
            <a:endParaRPr lang="nl-NL" sz="1600" dirty="0"/>
          </a:p>
          <a:p>
            <a:r>
              <a:rPr lang="nl-NL" sz="1600" err="1"/>
              <a:t>sal</a:t>
            </a:r>
            <a:r>
              <a:rPr lang="nl-NL" sz="1600" dirty="0"/>
              <a:t> hebben vast te leggen ende</a:t>
            </a:r>
          </a:p>
          <a:p>
            <a:r>
              <a:rPr lang="nl-NL" sz="1600" err="1"/>
              <a:t>opten</a:t>
            </a:r>
            <a:r>
              <a:rPr lang="nl-NL" sz="1600" dirty="0"/>
              <a:t> bant te houden, </a:t>
            </a:r>
            <a:r>
              <a:rPr lang="nl-NL" sz="1600" err="1"/>
              <a:t>oock</a:t>
            </a:r>
            <a:r>
              <a:rPr lang="nl-NL" sz="1600" dirty="0"/>
              <a:t> dat </a:t>
            </a:r>
            <a:r>
              <a:rPr lang="nl-NL" sz="1600" err="1"/>
              <a:t>huijsen</a:t>
            </a:r>
            <a:endParaRPr lang="nl-NL" sz="1600"/>
          </a:p>
          <a:p>
            <a:r>
              <a:rPr lang="nl-NL" sz="1600" dirty="0"/>
              <a:t>die met </a:t>
            </a:r>
            <a:r>
              <a:rPr lang="nl-NL" sz="1600" err="1"/>
              <a:t>alsulcke</a:t>
            </a:r>
            <a:r>
              <a:rPr lang="nl-NL" sz="1600" dirty="0"/>
              <a:t> </a:t>
            </a:r>
            <a:r>
              <a:rPr lang="nl-NL" sz="1600" err="1"/>
              <a:t>contagieuse</a:t>
            </a:r>
            <a:r>
              <a:rPr lang="nl-NL" sz="1600" dirty="0"/>
              <a:t> </a:t>
            </a:r>
            <a:r>
              <a:rPr lang="nl-NL" sz="1600" err="1"/>
              <a:t>sieckten</a:t>
            </a:r>
            <a:endParaRPr lang="nl-NL" sz="1600"/>
          </a:p>
          <a:p>
            <a:r>
              <a:rPr lang="nl-NL" sz="1600" dirty="0"/>
              <a:t>besmet </a:t>
            </a:r>
            <a:r>
              <a:rPr lang="nl-NL" sz="1600" err="1"/>
              <a:t>sijn</a:t>
            </a:r>
            <a:r>
              <a:rPr lang="nl-NL" sz="1600" dirty="0"/>
              <a:t> de </a:t>
            </a:r>
            <a:r>
              <a:rPr lang="nl-NL" sz="1600" err="1"/>
              <a:t>huijsgenooten</a:t>
            </a:r>
            <a:r>
              <a:rPr lang="nl-NL" sz="1600" dirty="0"/>
              <a:t> </a:t>
            </a:r>
            <a:r>
              <a:rPr lang="nl-NL" sz="1600" err="1"/>
              <a:t>vandien</a:t>
            </a:r>
            <a:r>
              <a:rPr lang="nl-NL" sz="1600" dirty="0"/>
              <a:t> sullen</a:t>
            </a:r>
          </a:p>
          <a:p>
            <a:r>
              <a:rPr lang="nl-NL" sz="1600" dirty="0"/>
              <a:t>blijven in </a:t>
            </a:r>
            <a:r>
              <a:rPr lang="nl-NL" sz="1600" err="1"/>
              <a:t>haere</a:t>
            </a:r>
            <a:r>
              <a:rPr lang="nl-NL" sz="1600" dirty="0"/>
              <a:t> </a:t>
            </a:r>
            <a:r>
              <a:rPr lang="nl-NL" sz="1600" err="1"/>
              <a:t>huijsen</a:t>
            </a:r>
            <a:r>
              <a:rPr lang="nl-NL" sz="1600" dirty="0"/>
              <a:t> ofte ten minsten</a:t>
            </a:r>
          </a:p>
          <a:p>
            <a:r>
              <a:rPr lang="nl-NL" sz="1600" dirty="0"/>
              <a:t>op </a:t>
            </a:r>
            <a:r>
              <a:rPr lang="nl-NL" sz="1600" dirty="0" err="1"/>
              <a:t>haere</a:t>
            </a:r>
            <a:r>
              <a:rPr lang="nl-NL" sz="1600" dirty="0"/>
              <a:t> erve...</a:t>
            </a:r>
          </a:p>
        </p:txBody>
      </p:sp>
    </p:spTree>
    <p:extLst>
      <p:ext uri="{BB962C8B-B14F-4D97-AF65-F5344CB8AC3E}">
        <p14:creationId xmlns:p14="http://schemas.microsoft.com/office/powerpoint/2010/main" val="41310953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843B4-22EB-80D2-B0D6-8AB46F496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F8529A-803F-0817-20A6-33FA4482408F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nl-NL" dirty="0" err="1"/>
              <a:t>Rasende</a:t>
            </a:r>
            <a:r>
              <a:rPr lang="nl-NL" dirty="0"/>
              <a:t> honden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D2F737A-30B7-3589-A893-1F0A2D106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0113414-F6FC-1A27-5563-87F0CD04120F}"/>
              </a:ext>
            </a:extLst>
          </p:cNvPr>
          <p:cNvSpPr txBox="1"/>
          <p:nvPr/>
        </p:nvSpPr>
        <p:spPr>
          <a:xfrm>
            <a:off x="836864" y="6497300"/>
            <a:ext cx="10517658" cy="3760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180916A-912E-98F4-9822-ACC8DC27626E}"/>
              </a:ext>
            </a:extLst>
          </p:cNvPr>
          <p:cNvSpPr txBox="1"/>
          <p:nvPr/>
        </p:nvSpPr>
        <p:spPr>
          <a:xfrm>
            <a:off x="836366" y="6497514"/>
            <a:ext cx="10517657" cy="33855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rial"/>
                <a:cs typeface="Arial"/>
              </a:rPr>
              <a:t>Symposium dorpsbesturen – lezing het wel en wee van mens en vee – </a:t>
            </a:r>
            <a:r>
              <a:rPr lang="nl-NL" sz="1600" err="1">
                <a:latin typeface="Arial"/>
                <a:cs typeface="Arial"/>
              </a:rPr>
              <a:t>Luud</a:t>
            </a:r>
            <a:r>
              <a:rPr lang="nl-NL" sz="1600" dirty="0">
                <a:latin typeface="Arial"/>
                <a:cs typeface="Arial"/>
              </a:rPr>
              <a:t> de Brouwer – 8 november 2025</a:t>
            </a:r>
          </a:p>
        </p:txBody>
      </p:sp>
      <p:pic>
        <p:nvPicPr>
          <p:cNvPr id="4" name="Afbeelding 3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A6C9F911-3D44-A84D-85B6-767D54E668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980" t="-3114" r="-97980" b="3113"/>
          <a:stretch>
            <a:fillRect/>
          </a:stretch>
        </p:blipFill>
        <p:spPr>
          <a:xfrm>
            <a:off x="11170869" y="370973"/>
            <a:ext cx="1019579" cy="1413714"/>
          </a:xfrm>
          <a:prstGeom prst="rect">
            <a:avLst/>
          </a:prstGeom>
        </p:spPr>
      </p:pic>
      <p:pic>
        <p:nvPicPr>
          <p:cNvPr id="6" name="Afbeelding 5" descr="17th-century Depiction of Plague Doctor">
            <a:extLst>
              <a:ext uri="{FF2B5EF4-FFF2-40B4-BE49-F238E27FC236}">
                <a16:creationId xmlns:a16="http://schemas.microsoft.com/office/drawing/2014/main" id="{1E030BF0-1203-B902-0962-DE9A6606A0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" t="-1754" b="2047"/>
          <a:stretch>
            <a:fillRect/>
          </a:stretch>
        </p:blipFill>
        <p:spPr>
          <a:xfrm>
            <a:off x="9323135" y="364980"/>
            <a:ext cx="1006032" cy="1323732"/>
          </a:xfrm>
          <a:prstGeom prst="rect">
            <a:avLst/>
          </a:prstGeom>
        </p:spPr>
      </p:pic>
      <p:pic>
        <p:nvPicPr>
          <p:cNvPr id="8" name="Afbeelding 7" descr="Afbeelding met vee, verven, zoogdier, koe&#10;&#10;Door AI gegenereerde inhoud is mogelijk onjuist.">
            <a:extLst>
              <a:ext uri="{FF2B5EF4-FFF2-40B4-BE49-F238E27FC236}">
                <a16:creationId xmlns:a16="http://schemas.microsoft.com/office/drawing/2014/main" id="{86CA28DD-8713-E235-04DD-CE51D642D6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16" t="10437" r="-1887" b="-10437"/>
          <a:stretch>
            <a:fillRect/>
          </a:stretch>
        </p:blipFill>
        <p:spPr>
          <a:xfrm>
            <a:off x="7725095" y="415944"/>
            <a:ext cx="1619527" cy="1406694"/>
          </a:xfrm>
          <a:prstGeom prst="rect">
            <a:avLst/>
          </a:prstGeom>
        </p:spPr>
      </p:pic>
      <p:pic>
        <p:nvPicPr>
          <p:cNvPr id="10" name="Afbeelding 9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4B136A10-1763-CE4E-60CA-7AAAB6185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711" y="411078"/>
            <a:ext cx="899263" cy="1253292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70D19683-426B-C93E-492E-014254A56B4D}"/>
              </a:ext>
            </a:extLst>
          </p:cNvPr>
          <p:cNvSpPr txBox="1"/>
          <p:nvPr/>
        </p:nvSpPr>
        <p:spPr>
          <a:xfrm>
            <a:off x="9326100" y="5833419"/>
            <a:ext cx="200179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400" dirty="0"/>
              <a:t>Bron: 2900/518 (1790)</a:t>
            </a:r>
          </a:p>
        </p:txBody>
      </p:sp>
      <p:pic>
        <p:nvPicPr>
          <p:cNvPr id="13" name="Tijdelijke aanduiding voor inhoud 10" descr="Afbeelding met tekst, handschrift, brief, papier&#10;&#10;Door AI gegenereerde inhoud is mogelijk onjuist.">
            <a:extLst>
              <a:ext uri="{FF2B5EF4-FFF2-40B4-BE49-F238E27FC236}">
                <a16:creationId xmlns:a16="http://schemas.microsoft.com/office/drawing/2014/main" id="{CCEDCF73-C889-B06C-D46D-CC32B8BE3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7235" y="1959490"/>
            <a:ext cx="7008907" cy="3867366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391F6638-065B-AA6A-E3BD-A76494621027}"/>
              </a:ext>
            </a:extLst>
          </p:cNvPr>
          <p:cNvSpPr txBox="1"/>
          <p:nvPr/>
        </p:nvSpPr>
        <p:spPr>
          <a:xfrm>
            <a:off x="840313" y="1954318"/>
            <a:ext cx="3505199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/>
              <a:t>In Chaam besluit het dorpsbestuur:</a:t>
            </a:r>
          </a:p>
          <a:p>
            <a:r>
              <a:rPr lang="nl-NL" sz="1600" dirty="0"/>
              <a:t>Alle en een </a:t>
            </a:r>
            <a:r>
              <a:rPr lang="nl-NL" sz="1600" err="1"/>
              <a:t>Igelijk</a:t>
            </a:r>
            <a:r>
              <a:rPr lang="nl-NL" sz="1600" dirty="0"/>
              <a:t> te </a:t>
            </a:r>
            <a:r>
              <a:rPr lang="nl-NL" sz="1600" err="1"/>
              <a:t>ordonneeren</a:t>
            </a:r>
            <a:r>
              <a:rPr lang="nl-NL" sz="1600" dirty="0"/>
              <a:t> zoo als hun Edele </a:t>
            </a:r>
            <a:r>
              <a:rPr lang="nl-NL" sz="1600" err="1"/>
              <a:t>achtbaere</a:t>
            </a:r>
            <a:r>
              <a:rPr lang="nl-NL" sz="1600" dirty="0"/>
              <a:t> </a:t>
            </a:r>
            <a:r>
              <a:rPr lang="nl-NL" sz="1600" err="1"/>
              <a:t>ordonneeren</a:t>
            </a:r>
            <a:r>
              <a:rPr lang="nl-NL" sz="1600" dirty="0"/>
              <a:t> bij </a:t>
            </a:r>
            <a:r>
              <a:rPr lang="nl-NL" sz="1600" err="1"/>
              <a:t>dese</a:t>
            </a:r>
            <a:r>
              <a:rPr lang="nl-NL" sz="1600" dirty="0"/>
              <a:t> hunne honden </a:t>
            </a:r>
            <a:r>
              <a:rPr lang="nl-NL" sz="1600" err="1"/>
              <a:t>tzij</a:t>
            </a:r>
            <a:r>
              <a:rPr lang="nl-NL" sz="1600" dirty="0"/>
              <a:t> groot of </a:t>
            </a:r>
            <a:r>
              <a:rPr lang="nl-NL" sz="1600" err="1"/>
              <a:t>klijn</a:t>
            </a:r>
            <a:r>
              <a:rPr lang="nl-NL" sz="1600" dirty="0"/>
              <a:t> de facto </a:t>
            </a:r>
            <a:r>
              <a:rPr lang="nl-NL" sz="1600" err="1"/>
              <a:t>nae</a:t>
            </a:r>
            <a:r>
              <a:rPr lang="nl-NL" sz="1600" dirty="0"/>
              <a:t> publicatie deses aan den bant vast te houden En </a:t>
            </a:r>
            <a:r>
              <a:rPr lang="nl-NL" sz="1600" err="1"/>
              <a:t>deselve</a:t>
            </a:r>
            <a:r>
              <a:rPr lang="nl-NL" sz="1600" dirty="0"/>
              <a:t> Nimmer als bij nader Resolutie los te </a:t>
            </a:r>
            <a:r>
              <a:rPr lang="nl-NL" sz="1600" err="1"/>
              <a:t>laeten</a:t>
            </a:r>
            <a:r>
              <a:rPr lang="nl-NL" sz="1600" dirty="0"/>
              <a:t>, zullende de </a:t>
            </a:r>
            <a:r>
              <a:rPr lang="nl-NL" sz="1600" err="1"/>
              <a:t>schaapwagters</a:t>
            </a:r>
            <a:r>
              <a:rPr lang="nl-NL" sz="1600" dirty="0"/>
              <a:t>, hunnen honden </a:t>
            </a:r>
            <a:r>
              <a:rPr lang="nl-NL" sz="1600" err="1"/>
              <a:t>geduurende</a:t>
            </a:r>
            <a:r>
              <a:rPr lang="nl-NL" sz="1600" dirty="0"/>
              <a:t> zij met hunne Schaepen te velde zijn, aan de hand met een Lijn Vast te moete houden op </a:t>
            </a:r>
            <a:r>
              <a:rPr lang="nl-NL" sz="1600" err="1"/>
              <a:t>pene</a:t>
            </a:r>
            <a:r>
              <a:rPr lang="nl-NL" sz="1600" dirty="0"/>
              <a:t> dat indien een of meer honden los bevonden zullen worden </a:t>
            </a:r>
            <a:r>
              <a:rPr lang="nl-NL" sz="1600" err="1"/>
              <a:t>deselve</a:t>
            </a:r>
            <a:r>
              <a:rPr lang="nl-NL" sz="1600" dirty="0"/>
              <a:t> </a:t>
            </a:r>
            <a:r>
              <a:rPr lang="nl-NL" sz="1600" err="1"/>
              <a:t>inmediaet</a:t>
            </a:r>
            <a:r>
              <a:rPr lang="nl-NL" sz="1600" dirty="0"/>
              <a:t> </a:t>
            </a:r>
            <a:r>
              <a:rPr lang="nl-NL" sz="1600" err="1"/>
              <a:t>doot</a:t>
            </a:r>
            <a:r>
              <a:rPr lang="nl-NL" sz="1600" dirty="0"/>
              <a:t> </a:t>
            </a:r>
            <a:r>
              <a:rPr lang="nl-NL" sz="1600" err="1"/>
              <a:t>geschooten</a:t>
            </a:r>
            <a:r>
              <a:rPr lang="nl-NL" sz="1600" dirty="0"/>
              <a:t> werden...</a:t>
            </a:r>
          </a:p>
          <a:p>
            <a:r>
              <a:rPr lang="nl-NL" sz="1600" dirty="0"/>
              <a:t>Daarnaast krijgen de eigenaren nog een boete van 3 gulden voor elke hond die in overtreding is.</a:t>
            </a:r>
          </a:p>
        </p:txBody>
      </p:sp>
    </p:spTree>
    <p:extLst>
      <p:ext uri="{BB962C8B-B14F-4D97-AF65-F5344CB8AC3E}">
        <p14:creationId xmlns:p14="http://schemas.microsoft.com/office/powerpoint/2010/main" val="10353047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20B29-0209-7BC6-F1E9-EF3B6BE99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7FB315-5C7F-071E-7EB8-9FBD543B2DA3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nl-NL" dirty="0" err="1"/>
              <a:t>Rasende</a:t>
            </a:r>
            <a:r>
              <a:rPr lang="nl-NL" dirty="0"/>
              <a:t> honden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4B3150-3D14-EEF7-7166-A2FFD6E97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19C2508-450A-4D82-8F13-2E74ED1099F7}"/>
              </a:ext>
            </a:extLst>
          </p:cNvPr>
          <p:cNvSpPr txBox="1"/>
          <p:nvPr/>
        </p:nvSpPr>
        <p:spPr>
          <a:xfrm>
            <a:off x="836864" y="6497300"/>
            <a:ext cx="10517658" cy="3760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16D4665-BAFD-A493-2CC0-D814545F664C}"/>
              </a:ext>
            </a:extLst>
          </p:cNvPr>
          <p:cNvSpPr txBox="1"/>
          <p:nvPr/>
        </p:nvSpPr>
        <p:spPr>
          <a:xfrm>
            <a:off x="836366" y="6497514"/>
            <a:ext cx="10517657" cy="33855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rial"/>
                <a:cs typeface="Arial"/>
              </a:rPr>
              <a:t>Symposium dorpsbesturen – lezing het wel en wee van mens en vee – </a:t>
            </a:r>
            <a:r>
              <a:rPr lang="nl-NL" sz="1600" err="1">
                <a:latin typeface="Arial"/>
                <a:cs typeface="Arial"/>
              </a:rPr>
              <a:t>Luud</a:t>
            </a:r>
            <a:r>
              <a:rPr lang="nl-NL" sz="1600" dirty="0">
                <a:latin typeface="Arial"/>
                <a:cs typeface="Arial"/>
              </a:rPr>
              <a:t> de Brouwer – 8 november 2025</a:t>
            </a:r>
          </a:p>
        </p:txBody>
      </p:sp>
      <p:pic>
        <p:nvPicPr>
          <p:cNvPr id="4" name="Afbeelding 3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D9B0239D-CD54-1384-D001-73AF1CD6F5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980" t="-3114" r="-97980" b="3113"/>
          <a:stretch>
            <a:fillRect/>
          </a:stretch>
        </p:blipFill>
        <p:spPr>
          <a:xfrm>
            <a:off x="11170869" y="370973"/>
            <a:ext cx="1019579" cy="1413714"/>
          </a:xfrm>
          <a:prstGeom prst="rect">
            <a:avLst/>
          </a:prstGeom>
        </p:spPr>
      </p:pic>
      <p:pic>
        <p:nvPicPr>
          <p:cNvPr id="6" name="Afbeelding 5" descr="17th-century Depiction of Plague Doctor">
            <a:extLst>
              <a:ext uri="{FF2B5EF4-FFF2-40B4-BE49-F238E27FC236}">
                <a16:creationId xmlns:a16="http://schemas.microsoft.com/office/drawing/2014/main" id="{10BD8F0F-C71A-D01D-2D03-91BF14991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" t="-1754" b="2047"/>
          <a:stretch>
            <a:fillRect/>
          </a:stretch>
        </p:blipFill>
        <p:spPr>
          <a:xfrm>
            <a:off x="9323135" y="364980"/>
            <a:ext cx="1006032" cy="1323732"/>
          </a:xfrm>
          <a:prstGeom prst="rect">
            <a:avLst/>
          </a:prstGeom>
        </p:spPr>
      </p:pic>
      <p:pic>
        <p:nvPicPr>
          <p:cNvPr id="8" name="Afbeelding 7" descr="Afbeelding met vee, verven, zoogdier, koe&#10;&#10;Door AI gegenereerde inhoud is mogelijk onjuist.">
            <a:extLst>
              <a:ext uri="{FF2B5EF4-FFF2-40B4-BE49-F238E27FC236}">
                <a16:creationId xmlns:a16="http://schemas.microsoft.com/office/drawing/2014/main" id="{59E6EC0F-0CE8-6A0F-5EF7-D0ED48759C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16" t="10437" r="-1887" b="-10437"/>
          <a:stretch>
            <a:fillRect/>
          </a:stretch>
        </p:blipFill>
        <p:spPr>
          <a:xfrm>
            <a:off x="7725095" y="415944"/>
            <a:ext cx="1619527" cy="1406694"/>
          </a:xfrm>
          <a:prstGeom prst="rect">
            <a:avLst/>
          </a:prstGeom>
        </p:spPr>
      </p:pic>
      <p:pic>
        <p:nvPicPr>
          <p:cNvPr id="10" name="Afbeelding 9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BC24FE4C-B89A-CA46-24D5-2B8AA0673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711" y="411078"/>
            <a:ext cx="899263" cy="1253292"/>
          </a:xfrm>
          <a:prstGeom prst="rect">
            <a:avLst/>
          </a:prstGeom>
        </p:spPr>
      </p:pic>
      <p:pic>
        <p:nvPicPr>
          <p:cNvPr id="15" name="Afbeelding 14" descr="Afbeelding met brief, tekst, handschrift, papier&#10;&#10;Door AI gegenereerde inhoud is mogelijk onjuist.">
            <a:extLst>
              <a:ext uri="{FF2B5EF4-FFF2-40B4-BE49-F238E27FC236}">
                <a16:creationId xmlns:a16="http://schemas.microsoft.com/office/drawing/2014/main" id="{8B539FE4-51FE-3AB1-4CB6-A45171F66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161" y="1781433"/>
            <a:ext cx="4334840" cy="4664675"/>
          </a:xfrm>
          <a:prstGeom prst="rect">
            <a:avLst/>
          </a:prstGeom>
        </p:spPr>
      </p:pic>
      <p:sp>
        <p:nvSpPr>
          <p:cNvPr id="17" name="Tijdelijke aanduiding voor inhoud 4">
            <a:extLst>
              <a:ext uri="{FF2B5EF4-FFF2-40B4-BE49-F238E27FC236}">
                <a16:creationId xmlns:a16="http://schemas.microsoft.com/office/drawing/2014/main" id="{D5ACCF97-2548-9AD2-9C19-F6AAFA842E4B}"/>
              </a:ext>
            </a:extLst>
          </p:cNvPr>
          <p:cNvSpPr txBox="1">
            <a:spLocks/>
          </p:cNvSpPr>
          <p:nvPr/>
        </p:nvSpPr>
        <p:spPr>
          <a:xfrm>
            <a:off x="838200" y="1785520"/>
            <a:ext cx="4552652" cy="4391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600" dirty="0">
                <a:latin typeface="Aptos"/>
                <a:cs typeface="Arial"/>
              </a:rPr>
              <a:t>In Tilburg zijn de maatregelen nog iets rigoureuzer: </a:t>
            </a:r>
          </a:p>
          <a:p>
            <a:pPr marL="0" indent="0">
              <a:buNone/>
            </a:pPr>
            <a:r>
              <a:rPr lang="nl-NL" sz="1600" dirty="0">
                <a:latin typeface="Aptos"/>
                <a:cs typeface="Arial"/>
              </a:rPr>
              <a:t>In verschillende </a:t>
            </a:r>
            <a:r>
              <a:rPr lang="nl-NL" sz="1600" err="1">
                <a:latin typeface="Aptos"/>
                <a:cs typeface="Arial"/>
              </a:rPr>
              <a:t>herdgangen</a:t>
            </a:r>
            <a:r>
              <a:rPr lang="nl-NL" sz="1600" dirty="0">
                <a:latin typeface="Aptos"/>
                <a:cs typeface="Arial"/>
              </a:rPr>
              <a:t>, Groeseind, Veldhoven, Kasteelhoeven, </a:t>
            </a:r>
            <a:r>
              <a:rPr lang="nl-NL" sz="1600" err="1">
                <a:latin typeface="Aptos"/>
                <a:cs typeface="Arial"/>
              </a:rPr>
              <a:t>Haringseind</a:t>
            </a:r>
            <a:r>
              <a:rPr lang="nl-NL" sz="1600" dirty="0">
                <a:latin typeface="Aptos"/>
                <a:cs typeface="Arial"/>
              </a:rPr>
              <a:t> zijn honden gebeten door een </a:t>
            </a:r>
            <a:r>
              <a:rPr lang="nl-NL" sz="1600" err="1">
                <a:latin typeface="Aptos"/>
                <a:cs typeface="Arial"/>
              </a:rPr>
              <a:t>rasende</a:t>
            </a:r>
            <a:r>
              <a:rPr lang="nl-NL" sz="1600" dirty="0">
                <a:latin typeface="Aptos"/>
                <a:cs typeface="Arial"/>
              </a:rPr>
              <a:t> </a:t>
            </a:r>
            <a:r>
              <a:rPr lang="nl-NL" sz="1600" err="1">
                <a:latin typeface="Aptos"/>
                <a:cs typeface="Arial"/>
              </a:rPr>
              <a:t>hont</a:t>
            </a:r>
            <a:r>
              <a:rPr lang="nl-NL" sz="1600" dirty="0">
                <a:latin typeface="Aptos"/>
                <a:cs typeface="Arial"/>
              </a:rPr>
              <a:t>.</a:t>
            </a:r>
          </a:p>
          <a:p>
            <a:pPr marL="0" indent="0">
              <a:buNone/>
            </a:pPr>
            <a:r>
              <a:rPr lang="nl-NL" sz="1600" dirty="0">
                <a:latin typeface="Aptos"/>
                <a:cs typeface="Arial"/>
              </a:rPr>
              <a:t>Dat levert gevaar op voor de gezondheid van mens en dier. Daarom moeten de eigenaren die weten dat hun hond is gebeten </a:t>
            </a:r>
            <a:r>
              <a:rPr lang="nl-NL" sz="1600" i="1" dirty="0">
                <a:latin typeface="Aptos"/>
                <a:cs typeface="Arial"/>
              </a:rPr>
              <a:t>ten spoedigste sullen hebben </a:t>
            </a:r>
            <a:r>
              <a:rPr lang="nl-NL" sz="1600" i="1" err="1">
                <a:latin typeface="Aptos"/>
                <a:cs typeface="Arial"/>
              </a:rPr>
              <a:t>doot</a:t>
            </a:r>
            <a:r>
              <a:rPr lang="nl-NL" sz="1600" i="1" dirty="0">
                <a:latin typeface="Aptos"/>
                <a:cs typeface="Arial"/>
              </a:rPr>
              <a:t> te schieten of </a:t>
            </a:r>
            <a:r>
              <a:rPr lang="nl-NL" sz="1600" i="1" err="1">
                <a:latin typeface="Aptos"/>
                <a:cs typeface="Arial"/>
              </a:rPr>
              <a:t>doot</a:t>
            </a:r>
            <a:r>
              <a:rPr lang="nl-NL" sz="1600" i="1" dirty="0">
                <a:latin typeface="Aptos"/>
                <a:cs typeface="Arial"/>
              </a:rPr>
              <a:t> laten slaan, op </a:t>
            </a:r>
            <a:r>
              <a:rPr lang="nl-NL" sz="1600" i="1" err="1">
                <a:latin typeface="Aptos"/>
                <a:cs typeface="Arial"/>
              </a:rPr>
              <a:t>pene</a:t>
            </a:r>
            <a:r>
              <a:rPr lang="nl-NL" sz="1600" i="1" dirty="0">
                <a:latin typeface="Aptos"/>
                <a:cs typeface="Arial"/>
              </a:rPr>
              <a:t> dat de </a:t>
            </a:r>
            <a:r>
              <a:rPr lang="nl-NL" sz="1600" i="1" err="1">
                <a:latin typeface="Aptos"/>
                <a:cs typeface="Arial"/>
              </a:rPr>
              <a:t>ongelucken</a:t>
            </a:r>
            <a:r>
              <a:rPr lang="nl-NL" sz="1600" i="1" dirty="0">
                <a:latin typeface="Aptos"/>
                <a:cs typeface="Arial"/>
              </a:rPr>
              <a:t> en schade aan </a:t>
            </a:r>
            <a:r>
              <a:rPr lang="nl-NL" sz="1600" i="1" err="1">
                <a:latin typeface="Aptos"/>
                <a:cs typeface="Arial"/>
              </a:rPr>
              <a:t>menschen</a:t>
            </a:r>
            <a:r>
              <a:rPr lang="nl-NL" sz="1600" i="1" dirty="0">
                <a:latin typeface="Aptos"/>
                <a:cs typeface="Arial"/>
              </a:rPr>
              <a:t> off vee daar </a:t>
            </a:r>
            <a:r>
              <a:rPr lang="nl-NL" sz="1600" i="1" err="1">
                <a:latin typeface="Aptos"/>
                <a:cs typeface="Arial"/>
              </a:rPr>
              <a:t>uijt</a:t>
            </a:r>
            <a:r>
              <a:rPr lang="nl-NL" sz="1600" i="1" dirty="0">
                <a:latin typeface="Aptos"/>
                <a:cs typeface="Arial"/>
              </a:rPr>
              <a:t> voort komende </a:t>
            </a:r>
            <a:r>
              <a:rPr lang="nl-NL" sz="1600" i="1" err="1">
                <a:latin typeface="Aptos"/>
                <a:cs typeface="Arial"/>
              </a:rPr>
              <a:t>aande</a:t>
            </a:r>
            <a:r>
              <a:rPr lang="nl-NL" sz="1600" i="1" dirty="0">
                <a:latin typeface="Aptos"/>
                <a:cs typeface="Arial"/>
              </a:rPr>
              <a:t> </a:t>
            </a:r>
            <a:r>
              <a:rPr lang="nl-NL" sz="1600" i="1" err="1">
                <a:latin typeface="Aptos"/>
                <a:cs typeface="Arial"/>
              </a:rPr>
              <a:t>gebreeeckige</a:t>
            </a:r>
            <a:r>
              <a:rPr lang="nl-NL" sz="1600" i="1" dirty="0">
                <a:latin typeface="Aptos"/>
                <a:cs typeface="Arial"/>
              </a:rPr>
              <a:t> van dien </a:t>
            </a:r>
            <a:r>
              <a:rPr lang="nl-NL" sz="1600" i="1" err="1">
                <a:latin typeface="Aptos"/>
                <a:cs typeface="Arial"/>
              </a:rPr>
              <a:t>sal</a:t>
            </a:r>
            <a:r>
              <a:rPr lang="nl-NL" sz="1600" i="1" dirty="0">
                <a:latin typeface="Aptos"/>
                <a:cs typeface="Arial"/>
              </a:rPr>
              <a:t> worden verhaalt,</a:t>
            </a:r>
            <a:endParaRPr lang="nl-NL" sz="1600" dirty="0">
              <a:latin typeface="Aptos"/>
              <a:cs typeface="Arial"/>
            </a:endParaRPr>
          </a:p>
          <a:p>
            <a:pPr marL="0" indent="0">
              <a:buNone/>
            </a:pPr>
            <a:r>
              <a:rPr lang="nl-NL" sz="1600" dirty="0">
                <a:latin typeface="Aptos"/>
                <a:cs typeface="Arial"/>
              </a:rPr>
              <a:t>Dus als ze dat niet doen en er volgens meer besmettingen door hun hond of honden, dan </a:t>
            </a:r>
            <a:r>
              <a:rPr lang="nl-NL" sz="1600" err="1">
                <a:latin typeface="Aptos"/>
                <a:cs typeface="Arial"/>
              </a:rPr>
              <a:t>worddt</a:t>
            </a:r>
            <a:r>
              <a:rPr lang="nl-NL" sz="1600" dirty="0">
                <a:latin typeface="Aptos"/>
                <a:cs typeface="Arial"/>
              </a:rPr>
              <a:t> de schade op hun verhaald.</a:t>
            </a:r>
          </a:p>
          <a:p>
            <a:pPr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1320097F-42A8-6D54-5FB7-72B0E5387920}"/>
              </a:ext>
            </a:extLst>
          </p:cNvPr>
          <p:cNvSpPr txBox="1"/>
          <p:nvPr/>
        </p:nvSpPr>
        <p:spPr>
          <a:xfrm>
            <a:off x="4008629" y="6184340"/>
            <a:ext cx="2084172" cy="3180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400" dirty="0"/>
              <a:t>Bron: 3/7/scan 15 (1738)</a:t>
            </a:r>
          </a:p>
        </p:txBody>
      </p:sp>
    </p:spTree>
    <p:extLst>
      <p:ext uri="{BB962C8B-B14F-4D97-AF65-F5344CB8AC3E}">
        <p14:creationId xmlns:p14="http://schemas.microsoft.com/office/powerpoint/2010/main" val="21878165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245440-5A7C-1E1C-008A-1EAF885A7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Luud</a:t>
            </a:r>
            <a:r>
              <a:rPr lang="nl-NL" dirty="0"/>
              <a:t> de Brouwer</a:t>
            </a:r>
            <a:br>
              <a:rPr lang="nl-NL" dirty="0"/>
            </a:br>
            <a:r>
              <a:rPr lang="nl-NL" dirty="0"/>
              <a:t>onderzoekt het verleden als Archieftijger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EBACF0-33CD-8881-AF80-5F3E74259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095" y="1695283"/>
            <a:ext cx="6615363" cy="437139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nl-NL"/>
          </a:p>
          <a:p>
            <a:endParaRPr lang="nl-NL" dirty="0"/>
          </a:p>
          <a:p>
            <a:r>
              <a:rPr lang="nl-NL" sz="2000" dirty="0"/>
              <a:t>Je kunt me online vinden op Facebook: </a:t>
            </a:r>
            <a:r>
              <a:rPr lang="nl-NL" sz="2000" dirty="0">
                <a:ea typeface="+mn-lt"/>
                <a:cs typeface="+mn-lt"/>
              </a:rPr>
              <a:t>https://www.facebook.com/luud.de.brouwer</a:t>
            </a:r>
            <a:endParaRPr lang="nl-NL" sz="2000" dirty="0"/>
          </a:p>
          <a:p>
            <a:r>
              <a:rPr lang="nl-NL" sz="2000" dirty="0"/>
              <a:t>Online: </a:t>
            </a:r>
            <a:br>
              <a:rPr lang="nl-NL" sz="2000" dirty="0">
                <a:ea typeface="+mn-lt"/>
                <a:cs typeface="+mn-lt"/>
              </a:rPr>
            </a:br>
            <a:r>
              <a:rPr lang="nl-NL" sz="2000">
                <a:ea typeface="+mn-lt"/>
                <a:cs typeface="+mn-lt"/>
              </a:rPr>
              <a:t>https://duul58.blogspot.com/</a:t>
            </a:r>
            <a:endParaRPr lang="nl-NL"/>
          </a:p>
          <a:p>
            <a:r>
              <a:rPr lang="nl-NL" sz="2000" dirty="0"/>
              <a:t>Op Instagram: </a:t>
            </a:r>
            <a:r>
              <a:rPr lang="nl-NL" sz="2000" dirty="0">
                <a:ea typeface="+mn-lt"/>
                <a:cs typeface="+mn-lt"/>
              </a:rPr>
              <a:t>https://www.instagram.com/dearchieftijger/</a:t>
            </a:r>
          </a:p>
          <a:p>
            <a:endParaRPr lang="nl-NL" dirty="0"/>
          </a:p>
        </p:txBody>
      </p:sp>
      <p:pic>
        <p:nvPicPr>
          <p:cNvPr id="4" name="Afbeelding 3" descr="Afbeelding met tijger, Katachtigen, overdekt, zoogdier&#10;&#10;Door AI gegenereerde inhoud is mogelijk onjuist.">
            <a:extLst>
              <a:ext uri="{FF2B5EF4-FFF2-40B4-BE49-F238E27FC236}">
                <a16:creationId xmlns:a16="http://schemas.microsoft.com/office/drawing/2014/main" id="{7D4E81B7-4AA7-D0A8-F9B4-2FF9A5408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210" y="1694447"/>
            <a:ext cx="4431634" cy="437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2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1E88C-2BF1-6985-FE18-CAB3EEB8A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18AE21-DFB4-541F-80FF-2612EA0F1BCD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nl-NL" dirty="0"/>
              <a:t>Vroedvrouw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A1E784E-1B03-9725-14A4-8CBBB6DEE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79E0502-D719-E247-1A04-1DE77DAD9789}"/>
              </a:ext>
            </a:extLst>
          </p:cNvPr>
          <p:cNvSpPr txBox="1"/>
          <p:nvPr/>
        </p:nvSpPr>
        <p:spPr>
          <a:xfrm>
            <a:off x="836864" y="6497300"/>
            <a:ext cx="10517658" cy="3760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3FAC9F8-6B38-F750-0C13-23195F32C1B4}"/>
              </a:ext>
            </a:extLst>
          </p:cNvPr>
          <p:cNvSpPr txBox="1"/>
          <p:nvPr/>
        </p:nvSpPr>
        <p:spPr>
          <a:xfrm>
            <a:off x="836366" y="6497514"/>
            <a:ext cx="10517657" cy="33855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rial"/>
                <a:cs typeface="Arial"/>
              </a:rPr>
              <a:t>Symposium dorpsbesturen – lezing het wel en wee van mens en vee – </a:t>
            </a:r>
            <a:r>
              <a:rPr lang="nl-NL" sz="1600" err="1">
                <a:latin typeface="Arial"/>
                <a:cs typeface="Arial"/>
              </a:rPr>
              <a:t>Luud</a:t>
            </a:r>
            <a:r>
              <a:rPr lang="nl-NL" sz="1600" dirty="0">
                <a:latin typeface="Arial"/>
                <a:cs typeface="Arial"/>
              </a:rPr>
              <a:t> de Brouwer – 8 november 2025</a:t>
            </a:r>
          </a:p>
        </p:txBody>
      </p:sp>
      <p:pic>
        <p:nvPicPr>
          <p:cNvPr id="4" name="Afbeelding 3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F5B07A68-6980-E2E9-8BC9-FB6D461ECF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980" t="-3114" r="-97980" b="3113"/>
          <a:stretch>
            <a:fillRect/>
          </a:stretch>
        </p:blipFill>
        <p:spPr>
          <a:xfrm>
            <a:off x="11170869" y="370973"/>
            <a:ext cx="1019579" cy="1413714"/>
          </a:xfrm>
          <a:prstGeom prst="rect">
            <a:avLst/>
          </a:prstGeom>
        </p:spPr>
      </p:pic>
      <p:pic>
        <p:nvPicPr>
          <p:cNvPr id="6" name="Afbeelding 5" descr="17th-century Depiction of Plague Doctor">
            <a:extLst>
              <a:ext uri="{FF2B5EF4-FFF2-40B4-BE49-F238E27FC236}">
                <a16:creationId xmlns:a16="http://schemas.microsoft.com/office/drawing/2014/main" id="{B0FB91E3-D491-6DAF-7245-C76F24DE5E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" t="-1754" b="2047"/>
          <a:stretch>
            <a:fillRect/>
          </a:stretch>
        </p:blipFill>
        <p:spPr>
          <a:xfrm>
            <a:off x="9323135" y="364980"/>
            <a:ext cx="1006032" cy="1323732"/>
          </a:xfrm>
          <a:prstGeom prst="rect">
            <a:avLst/>
          </a:prstGeom>
        </p:spPr>
      </p:pic>
      <p:pic>
        <p:nvPicPr>
          <p:cNvPr id="8" name="Afbeelding 7" descr="Afbeelding met vee, verven, zoogdier, koe&#10;&#10;Door AI gegenereerde inhoud is mogelijk onjuist.">
            <a:extLst>
              <a:ext uri="{FF2B5EF4-FFF2-40B4-BE49-F238E27FC236}">
                <a16:creationId xmlns:a16="http://schemas.microsoft.com/office/drawing/2014/main" id="{5583C938-1329-5215-705F-24F050EC57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16" t="10437" r="-1887" b="-10437"/>
          <a:stretch>
            <a:fillRect/>
          </a:stretch>
        </p:blipFill>
        <p:spPr>
          <a:xfrm>
            <a:off x="7725095" y="415944"/>
            <a:ext cx="1619527" cy="1406694"/>
          </a:xfrm>
          <a:prstGeom prst="rect">
            <a:avLst/>
          </a:prstGeom>
        </p:spPr>
      </p:pic>
      <p:pic>
        <p:nvPicPr>
          <p:cNvPr id="10" name="Afbeelding 9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0039ED62-0980-03C1-1B63-DAA644A51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711" y="411078"/>
            <a:ext cx="899263" cy="1253292"/>
          </a:xfrm>
          <a:prstGeom prst="rect">
            <a:avLst/>
          </a:prstGeom>
        </p:spPr>
      </p:pic>
      <p:pic>
        <p:nvPicPr>
          <p:cNvPr id="14" name="Afbeelding 13" descr="Afbeelding met handschrift, brief, tekst, papier&#10;&#10;Door AI gegenereerde inhoud is mogelijk onjuist.">
            <a:extLst>
              <a:ext uri="{FF2B5EF4-FFF2-40B4-BE49-F238E27FC236}">
                <a16:creationId xmlns:a16="http://schemas.microsoft.com/office/drawing/2014/main" id="{11342406-45FF-A53A-CD18-B7EE4707A6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751" y="1826545"/>
            <a:ext cx="8591550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09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848E4-BB7C-9702-0C47-801714D52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D8B1E7-0B6E-8F2F-4D4D-67B5D32E6C3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nl-NL" dirty="0"/>
              <a:t>Chirurgijn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F4E50A-8A57-8E5D-DAFA-7F83E10D3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FC28613-0ED4-48E5-A3F5-054FD1A6E32E}"/>
              </a:ext>
            </a:extLst>
          </p:cNvPr>
          <p:cNvSpPr txBox="1"/>
          <p:nvPr/>
        </p:nvSpPr>
        <p:spPr>
          <a:xfrm>
            <a:off x="836864" y="6497300"/>
            <a:ext cx="10517658" cy="3760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99B0FB4-8E3F-86E1-F99C-90084AA1AC05}"/>
              </a:ext>
            </a:extLst>
          </p:cNvPr>
          <p:cNvSpPr txBox="1"/>
          <p:nvPr/>
        </p:nvSpPr>
        <p:spPr>
          <a:xfrm>
            <a:off x="836366" y="6497514"/>
            <a:ext cx="10517657" cy="33855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rial"/>
                <a:cs typeface="Arial"/>
              </a:rPr>
              <a:t>Symposium dorpsbesturen – lezing het wel en wee van mens en vee – </a:t>
            </a:r>
            <a:r>
              <a:rPr lang="nl-NL" sz="1600" err="1">
                <a:latin typeface="Arial"/>
                <a:cs typeface="Arial"/>
              </a:rPr>
              <a:t>Luud</a:t>
            </a:r>
            <a:r>
              <a:rPr lang="nl-NL" sz="1600" dirty="0">
                <a:latin typeface="Arial"/>
                <a:cs typeface="Arial"/>
              </a:rPr>
              <a:t> de Brouwer – 8 november 2025</a:t>
            </a:r>
          </a:p>
        </p:txBody>
      </p:sp>
      <p:pic>
        <p:nvPicPr>
          <p:cNvPr id="4" name="Afbeelding 3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DF05E253-6838-F1AC-C928-138E3F6B9C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980" t="-3114" r="-97980" b="3113"/>
          <a:stretch>
            <a:fillRect/>
          </a:stretch>
        </p:blipFill>
        <p:spPr>
          <a:xfrm>
            <a:off x="11170869" y="370973"/>
            <a:ext cx="1019579" cy="1413714"/>
          </a:xfrm>
          <a:prstGeom prst="rect">
            <a:avLst/>
          </a:prstGeom>
        </p:spPr>
      </p:pic>
      <p:pic>
        <p:nvPicPr>
          <p:cNvPr id="6" name="Afbeelding 5" descr="17th-century Depiction of Plague Doctor">
            <a:extLst>
              <a:ext uri="{FF2B5EF4-FFF2-40B4-BE49-F238E27FC236}">
                <a16:creationId xmlns:a16="http://schemas.microsoft.com/office/drawing/2014/main" id="{927EBA37-0BD5-40E5-545A-D66EB60653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" t="-1754" b="2047"/>
          <a:stretch>
            <a:fillRect/>
          </a:stretch>
        </p:blipFill>
        <p:spPr>
          <a:xfrm>
            <a:off x="9323135" y="364980"/>
            <a:ext cx="1006032" cy="1323732"/>
          </a:xfrm>
          <a:prstGeom prst="rect">
            <a:avLst/>
          </a:prstGeom>
        </p:spPr>
      </p:pic>
      <p:pic>
        <p:nvPicPr>
          <p:cNvPr id="8" name="Afbeelding 7" descr="Afbeelding met vee, verven, zoogdier, koe&#10;&#10;Door AI gegenereerde inhoud is mogelijk onjuist.">
            <a:extLst>
              <a:ext uri="{FF2B5EF4-FFF2-40B4-BE49-F238E27FC236}">
                <a16:creationId xmlns:a16="http://schemas.microsoft.com/office/drawing/2014/main" id="{760803F7-6997-548B-9C1D-0E32012B08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16" t="10437" r="-1887" b="-10437"/>
          <a:stretch>
            <a:fillRect/>
          </a:stretch>
        </p:blipFill>
        <p:spPr>
          <a:xfrm>
            <a:off x="7725095" y="415944"/>
            <a:ext cx="1619527" cy="1406694"/>
          </a:xfrm>
          <a:prstGeom prst="rect">
            <a:avLst/>
          </a:prstGeom>
        </p:spPr>
      </p:pic>
      <p:pic>
        <p:nvPicPr>
          <p:cNvPr id="10" name="Afbeelding 9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A82EBE00-623A-E516-BF47-99655DC2D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711" y="411078"/>
            <a:ext cx="899263" cy="1253292"/>
          </a:xfrm>
          <a:prstGeom prst="rect">
            <a:avLst/>
          </a:prstGeom>
        </p:spPr>
      </p:pic>
      <p:pic>
        <p:nvPicPr>
          <p:cNvPr id="11" name="Tijdelijke aanduiding voor inhoud 6" descr="Afbeelding met tekst, handschrift, brief, kalligrafie&#10;&#10;Door AI gegenereerde inhoud is mogelijk onjuist.">
            <a:extLst>
              <a:ext uri="{FF2B5EF4-FFF2-40B4-BE49-F238E27FC236}">
                <a16:creationId xmlns:a16="http://schemas.microsoft.com/office/drawing/2014/main" id="{774889F2-BBE4-5BD0-C70D-A0578A73E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954799"/>
            <a:ext cx="5788600" cy="233025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CBFB3B27-7A5C-8136-8A1B-E99D19E31D99}"/>
              </a:ext>
            </a:extLst>
          </p:cNvPr>
          <p:cNvSpPr txBox="1"/>
          <p:nvPr/>
        </p:nvSpPr>
        <p:spPr>
          <a:xfrm>
            <a:off x="840042" y="4283134"/>
            <a:ext cx="188093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400" dirty="0">
                <a:latin typeface="Aptos Display"/>
              </a:rPr>
              <a:t>Bron: 3/823/40 (1689)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8184C52C-DC0A-B745-46EC-CE07CA93CCDF}"/>
              </a:ext>
            </a:extLst>
          </p:cNvPr>
          <p:cNvSpPr txBox="1"/>
          <p:nvPr/>
        </p:nvSpPr>
        <p:spPr>
          <a:xfrm>
            <a:off x="6736057" y="2195492"/>
            <a:ext cx="3866147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/>
              <a:t>Jochem de Bie </a:t>
            </a:r>
            <a:r>
              <a:rPr lang="nl-NL"/>
              <a:t>Chriurgijn</a:t>
            </a:r>
            <a:r>
              <a:rPr lang="nl-NL" dirty="0"/>
              <a:t> alhier</a:t>
            </a:r>
          </a:p>
          <a:p>
            <a:r>
              <a:rPr lang="nl-NL" dirty="0" err="1"/>
              <a:t>betaelt</a:t>
            </a:r>
            <a:r>
              <a:rPr lang="nl-NL" dirty="0"/>
              <a:t>, de </a:t>
            </a:r>
            <a:r>
              <a:rPr lang="nl-NL" dirty="0" err="1"/>
              <a:t>somme</a:t>
            </a:r>
            <a:r>
              <a:rPr lang="nl-NL" dirty="0"/>
              <a:t> van </a:t>
            </a:r>
            <a:r>
              <a:rPr lang="nl-NL" dirty="0" err="1"/>
              <a:t>twaelff</a:t>
            </a:r>
            <a:endParaRPr lang="nl-NL" dirty="0"/>
          </a:p>
          <a:p>
            <a:r>
              <a:rPr lang="nl-NL" dirty="0"/>
              <a:t>gulden, over het </a:t>
            </a:r>
            <a:r>
              <a:rPr lang="nl-NL" dirty="0" err="1"/>
              <a:t>kureren</a:t>
            </a:r>
            <a:r>
              <a:rPr lang="nl-NL" dirty="0"/>
              <a:t> van</a:t>
            </a:r>
          </a:p>
          <a:p>
            <a:r>
              <a:rPr lang="nl-NL" dirty="0" err="1"/>
              <a:t>verscheijde</a:t>
            </a:r>
            <a:r>
              <a:rPr lang="nl-NL" dirty="0"/>
              <a:t> arme </a:t>
            </a:r>
            <a:r>
              <a:rPr lang="nl-NL" dirty="0" err="1"/>
              <a:t>persoonen</a:t>
            </a:r>
            <a:r>
              <a:rPr lang="nl-NL" dirty="0"/>
              <a:t>, volgens</a:t>
            </a:r>
          </a:p>
          <a:p>
            <a:r>
              <a:rPr lang="nl-NL" dirty="0"/>
              <a:t>specificatie, ordonnantie, ende de</a:t>
            </a:r>
          </a:p>
          <a:p>
            <a:r>
              <a:rPr lang="nl-NL" dirty="0" err="1"/>
              <a:t>quitantie</a:t>
            </a:r>
            <a:r>
              <a:rPr lang="nl-NL" dirty="0"/>
              <a:t>, dus – 12:0:0</a:t>
            </a:r>
          </a:p>
        </p:txBody>
      </p:sp>
    </p:spTree>
    <p:extLst>
      <p:ext uri="{BB962C8B-B14F-4D97-AF65-F5344CB8AC3E}">
        <p14:creationId xmlns:p14="http://schemas.microsoft.com/office/powerpoint/2010/main" val="3586448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72627-CDF3-FDC8-6935-19443B68B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9CC1E2-6BF4-19C6-959A-7724FF484F31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nl-NL" dirty="0" err="1"/>
              <a:t>Medicine</a:t>
            </a:r>
            <a:r>
              <a:rPr lang="nl-NL" dirty="0"/>
              <a:t> doctor </a:t>
            </a:r>
          </a:p>
        </p:txBody>
      </p:sp>
      <p:pic>
        <p:nvPicPr>
          <p:cNvPr id="3" name="Afbeelding 2" descr="Afbeelding met tekst, handschrift, brief, papier&#10;&#10;Door AI gegenereerde inhoud is mogelijk onjuist.">
            <a:extLst>
              <a:ext uri="{FF2B5EF4-FFF2-40B4-BE49-F238E27FC236}">
                <a16:creationId xmlns:a16="http://schemas.microsoft.com/office/drawing/2014/main" id="{05B5B9EF-6817-EE23-5C0A-421C6711C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447" y="2150354"/>
            <a:ext cx="6267450" cy="3819525"/>
          </a:xfrm>
          <a:prstGeom prst="rect">
            <a:avLst/>
          </a:prstGeom>
        </p:spPr>
      </p:pic>
      <p:pic>
        <p:nvPicPr>
          <p:cNvPr id="6" name="Afbeelding 5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70EEC14F-87D5-F69F-E62E-634BDDFC6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8606" y="411079"/>
            <a:ext cx="1019578" cy="1243266"/>
          </a:xfrm>
          <a:prstGeom prst="rect">
            <a:avLst/>
          </a:prstGeom>
        </p:spPr>
      </p:pic>
      <p:pic>
        <p:nvPicPr>
          <p:cNvPr id="8" name="Afbeelding 7" descr="17th-century Depiction of Plague Doctor">
            <a:extLst>
              <a:ext uri="{FF2B5EF4-FFF2-40B4-BE49-F238E27FC236}">
                <a16:creationId xmlns:a16="http://schemas.microsoft.com/office/drawing/2014/main" id="{C7223CAE-7CB3-AA16-D7DC-30C741318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6818" y="407781"/>
            <a:ext cx="858255" cy="1249856"/>
          </a:xfrm>
          <a:prstGeom prst="rect">
            <a:avLst/>
          </a:prstGeom>
        </p:spPr>
      </p:pic>
      <p:pic>
        <p:nvPicPr>
          <p:cNvPr id="10" name="Afbeelding 9" descr="Afbeelding met vee, verven, zoogdier, koe&#10;&#10;Door AI gegenereerde inhoud is mogelijk onjuist.">
            <a:extLst>
              <a:ext uri="{FF2B5EF4-FFF2-40B4-BE49-F238E27FC236}">
                <a16:creationId xmlns:a16="http://schemas.microsoft.com/office/drawing/2014/main" id="{CD21914E-7B8A-2341-B756-5179245DB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8191" y="414590"/>
            <a:ext cx="1469357" cy="124627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14984640-2536-FC7C-B675-EAC669F4220D}"/>
              </a:ext>
            </a:extLst>
          </p:cNvPr>
          <p:cNvSpPr txBox="1"/>
          <p:nvPr/>
        </p:nvSpPr>
        <p:spPr>
          <a:xfrm>
            <a:off x="836366" y="6497514"/>
            <a:ext cx="1051765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rial"/>
                <a:cs typeface="Arial"/>
              </a:rPr>
              <a:t>Symposium dorpsbesturen – lezing het wel en wee van mens en vee – </a:t>
            </a:r>
            <a:r>
              <a:rPr lang="nl-NL" sz="1600" err="1">
                <a:latin typeface="Arial"/>
                <a:cs typeface="Arial"/>
              </a:rPr>
              <a:t>Luud</a:t>
            </a:r>
            <a:r>
              <a:rPr lang="nl-NL" sz="1600" dirty="0">
                <a:latin typeface="Arial"/>
                <a:cs typeface="Arial"/>
              </a:rPr>
              <a:t> de Brouwer – 8 november 2025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7066198-677F-804F-2F71-F79889CD475E}"/>
              </a:ext>
            </a:extLst>
          </p:cNvPr>
          <p:cNvSpPr txBox="1"/>
          <p:nvPr/>
        </p:nvSpPr>
        <p:spPr>
          <a:xfrm>
            <a:off x="8783052" y="5965657"/>
            <a:ext cx="188093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400" dirty="0">
                <a:latin typeface="Aptos Display"/>
              </a:rPr>
              <a:t>Bron: 3/823/40 (1738)</a:t>
            </a:r>
          </a:p>
          <a:p>
            <a:pPr algn="l"/>
            <a:endParaRPr lang="nl-NL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0EEBBE11-DD9E-A2AC-2ECD-F01028B95EF7}"/>
              </a:ext>
            </a:extLst>
          </p:cNvPr>
          <p:cNvSpPr txBox="1"/>
          <p:nvPr/>
        </p:nvSpPr>
        <p:spPr>
          <a:xfrm>
            <a:off x="862263" y="2807368"/>
            <a:ext cx="4197016" cy="29546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400" err="1"/>
              <a:t>Alsoo</a:t>
            </a:r>
            <a:r>
              <a:rPr lang="nl-NL" sz="1400" dirty="0"/>
              <a:t> </a:t>
            </a:r>
            <a:r>
              <a:rPr lang="nl-NL" sz="1400" err="1"/>
              <a:t>D'Heer</a:t>
            </a:r>
            <a:r>
              <a:rPr lang="nl-NL" sz="1400" dirty="0"/>
              <a:t> Walterus</a:t>
            </a:r>
          </a:p>
          <a:p>
            <a:r>
              <a:rPr lang="nl-NL" sz="1400" err="1"/>
              <a:t>Muzaerts</a:t>
            </a:r>
            <a:r>
              <a:rPr lang="nl-NL" sz="1400" dirty="0"/>
              <a:t>, Doctor inde Medicijnen ende </a:t>
            </a:r>
            <a:r>
              <a:rPr lang="nl-NL" sz="1400" err="1"/>
              <a:t>inwoonder</a:t>
            </a:r>
            <a:endParaRPr lang="nl-NL" sz="1400"/>
          </a:p>
          <a:p>
            <a:r>
              <a:rPr lang="nl-NL" sz="1400" dirty="0"/>
              <a:t>Alhier, aan ons Drossaard ende Schepenen der</a:t>
            </a:r>
          </a:p>
          <a:p>
            <a:r>
              <a:rPr lang="nl-NL" sz="1400" err="1"/>
              <a:t>Heerlijckheeden</a:t>
            </a:r>
            <a:r>
              <a:rPr lang="nl-NL" sz="1400" dirty="0"/>
              <a:t> van </a:t>
            </a:r>
            <a:r>
              <a:rPr lang="nl-NL" sz="1400" err="1"/>
              <a:t>Tilborg</a:t>
            </a:r>
            <a:r>
              <a:rPr lang="nl-NL" sz="1400" dirty="0"/>
              <a:t> ende Goirle bij </a:t>
            </a:r>
            <a:r>
              <a:rPr lang="nl-NL" sz="1400" err="1"/>
              <a:t>request</a:t>
            </a:r>
            <a:endParaRPr lang="nl-NL" sz="1400"/>
          </a:p>
          <a:p>
            <a:r>
              <a:rPr lang="nl-NL" sz="1400" dirty="0"/>
              <a:t>Heeft vertoont, hoe dat door de </a:t>
            </a:r>
            <a:r>
              <a:rPr lang="nl-NL" sz="1400" err="1"/>
              <a:t>doot</a:t>
            </a:r>
            <a:r>
              <a:rPr lang="nl-NL" sz="1400" dirty="0"/>
              <a:t> van wijlen de</a:t>
            </a:r>
          </a:p>
          <a:p>
            <a:r>
              <a:rPr lang="nl-NL" sz="1400" err="1"/>
              <a:t>Hr</a:t>
            </a:r>
            <a:r>
              <a:rPr lang="nl-NL" sz="1400" dirty="0"/>
              <a:t> Nicolaas </a:t>
            </a:r>
            <a:r>
              <a:rPr lang="nl-NL" sz="1400" err="1"/>
              <a:t>Eijmberts</a:t>
            </a:r>
            <a:r>
              <a:rPr lang="nl-NL" sz="1400" dirty="0"/>
              <a:t>, </a:t>
            </a:r>
            <a:r>
              <a:rPr lang="nl-NL" sz="1400" err="1"/>
              <a:t>oock</a:t>
            </a:r>
            <a:r>
              <a:rPr lang="nl-NL" sz="1400" dirty="0"/>
              <a:t> in </a:t>
            </a:r>
            <a:r>
              <a:rPr lang="nl-NL" sz="1400" err="1"/>
              <a:t>sijn</a:t>
            </a:r>
            <a:r>
              <a:rPr lang="nl-NL" sz="1400" dirty="0"/>
              <a:t> leven Doctor</a:t>
            </a:r>
          </a:p>
          <a:p>
            <a:r>
              <a:rPr lang="nl-NL" sz="1400" dirty="0"/>
              <a:t>Inde Medicijnen alhier, is </a:t>
            </a:r>
            <a:r>
              <a:rPr lang="nl-NL" sz="1400" err="1"/>
              <a:t>koomen</a:t>
            </a:r>
            <a:r>
              <a:rPr lang="nl-NL" sz="1400" dirty="0"/>
              <a:t> te vervallen</a:t>
            </a:r>
          </a:p>
          <a:p>
            <a:r>
              <a:rPr lang="nl-NL" sz="1400" dirty="0"/>
              <a:t>Het </a:t>
            </a:r>
            <a:r>
              <a:rPr lang="nl-NL" sz="1400" err="1"/>
              <a:t>jaarlijcx</a:t>
            </a:r>
            <a:r>
              <a:rPr lang="nl-NL" sz="1400" dirty="0"/>
              <a:t> </a:t>
            </a:r>
            <a:r>
              <a:rPr lang="nl-NL" sz="1400" err="1"/>
              <a:t>Tractement</a:t>
            </a:r>
            <a:r>
              <a:rPr lang="nl-NL" sz="1400" dirty="0"/>
              <a:t> van </a:t>
            </a:r>
            <a:r>
              <a:rPr lang="nl-NL" sz="1400" err="1"/>
              <a:t>hondert</a:t>
            </a:r>
            <a:r>
              <a:rPr lang="nl-NL" sz="1400" dirty="0"/>
              <a:t> guldens</a:t>
            </a:r>
          </a:p>
          <a:p>
            <a:r>
              <a:rPr lang="nl-NL" sz="1400" dirty="0"/>
              <a:t>T </a:t>
            </a:r>
            <a:r>
              <a:rPr lang="nl-NL" sz="1400" err="1"/>
              <a:t>geene</a:t>
            </a:r>
            <a:r>
              <a:rPr lang="nl-NL" sz="1400" dirty="0"/>
              <a:t> den </a:t>
            </a:r>
            <a:r>
              <a:rPr lang="nl-NL" sz="1400" err="1"/>
              <a:t>selven</a:t>
            </a:r>
            <a:r>
              <a:rPr lang="nl-NL" sz="1400" dirty="0"/>
              <a:t> </a:t>
            </a:r>
            <a:r>
              <a:rPr lang="nl-NL" sz="1400" err="1"/>
              <a:t>uijt</a:t>
            </a:r>
            <a:r>
              <a:rPr lang="nl-NL" sz="1400" dirty="0"/>
              <a:t> de </a:t>
            </a:r>
            <a:r>
              <a:rPr lang="nl-NL" sz="1400" err="1"/>
              <a:t>gemeentensmiddelen</a:t>
            </a:r>
            <a:endParaRPr lang="nl-NL" sz="1400"/>
          </a:p>
          <a:p>
            <a:r>
              <a:rPr lang="nl-NL" sz="1400" dirty="0"/>
              <a:t>Voor het bedienen </a:t>
            </a:r>
            <a:r>
              <a:rPr lang="nl-NL" sz="1400" err="1"/>
              <a:t>vande</a:t>
            </a:r>
            <a:r>
              <a:rPr lang="nl-NL" sz="1400" dirty="0"/>
              <a:t> arme </a:t>
            </a:r>
            <a:r>
              <a:rPr lang="nl-NL" sz="1400" err="1"/>
              <a:t>innegesetenen</a:t>
            </a:r>
            <a:r>
              <a:rPr lang="nl-NL" sz="1400" dirty="0"/>
              <a:t>, en</a:t>
            </a:r>
          </a:p>
          <a:p>
            <a:r>
              <a:rPr lang="nl-NL" sz="1400" err="1"/>
              <a:t>Leeveren</a:t>
            </a:r>
            <a:r>
              <a:rPr lang="nl-NL" sz="1400" dirty="0"/>
              <a:t> der </a:t>
            </a:r>
            <a:r>
              <a:rPr lang="nl-NL" sz="1400" err="1"/>
              <a:t>noodige</a:t>
            </a:r>
            <a:r>
              <a:rPr lang="nl-NL" sz="1400" dirty="0"/>
              <a:t> medicamenten, heeft </a:t>
            </a:r>
            <a:r>
              <a:rPr lang="nl-NL" sz="1400" err="1"/>
              <a:t>getrocken</a:t>
            </a:r>
            <a:endParaRPr lang="nl-NL" sz="140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50281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98DCD-3CC6-7655-7255-B0DF1BE6E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C9F852-726A-2048-8773-F19FA342501B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nl-NL" dirty="0"/>
              <a:t>Pestmeester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CE0BA6E-E26D-5B5A-271C-AFA994145D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887245F-6F34-3B82-AE18-33965585B01E}"/>
              </a:ext>
            </a:extLst>
          </p:cNvPr>
          <p:cNvSpPr txBox="1"/>
          <p:nvPr/>
        </p:nvSpPr>
        <p:spPr>
          <a:xfrm>
            <a:off x="836864" y="6497300"/>
            <a:ext cx="10517658" cy="3760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BAE27A0-5F31-C7ED-5B26-72F1C60A218F}"/>
              </a:ext>
            </a:extLst>
          </p:cNvPr>
          <p:cNvSpPr txBox="1"/>
          <p:nvPr/>
        </p:nvSpPr>
        <p:spPr>
          <a:xfrm>
            <a:off x="836366" y="6497514"/>
            <a:ext cx="10517657" cy="33855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rial"/>
                <a:cs typeface="Arial"/>
              </a:rPr>
              <a:t>Symposium dorpsbesturen – lezing het wel en wee van mens en vee – </a:t>
            </a:r>
            <a:r>
              <a:rPr lang="nl-NL" sz="1600" err="1">
                <a:latin typeface="Arial"/>
                <a:cs typeface="Arial"/>
              </a:rPr>
              <a:t>Luud</a:t>
            </a:r>
            <a:r>
              <a:rPr lang="nl-NL" sz="1600" dirty="0">
                <a:latin typeface="Arial"/>
                <a:cs typeface="Arial"/>
              </a:rPr>
              <a:t> de Brouwer – 8 november 2025</a:t>
            </a:r>
          </a:p>
        </p:txBody>
      </p:sp>
      <p:pic>
        <p:nvPicPr>
          <p:cNvPr id="4" name="Afbeelding 3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0FC42E85-8A84-4326-8949-1BC1C50C96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980" t="-3114" r="-97980" b="3113"/>
          <a:stretch>
            <a:fillRect/>
          </a:stretch>
        </p:blipFill>
        <p:spPr>
          <a:xfrm>
            <a:off x="11170869" y="370973"/>
            <a:ext cx="1019579" cy="1413714"/>
          </a:xfrm>
          <a:prstGeom prst="rect">
            <a:avLst/>
          </a:prstGeom>
        </p:spPr>
      </p:pic>
      <p:pic>
        <p:nvPicPr>
          <p:cNvPr id="6" name="Afbeelding 5" descr="17th-century Depiction of Plague Doctor">
            <a:extLst>
              <a:ext uri="{FF2B5EF4-FFF2-40B4-BE49-F238E27FC236}">
                <a16:creationId xmlns:a16="http://schemas.microsoft.com/office/drawing/2014/main" id="{C728299C-9257-ABCF-3C8A-2944FEA80A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" t="-1754" b="2047"/>
          <a:stretch>
            <a:fillRect/>
          </a:stretch>
        </p:blipFill>
        <p:spPr>
          <a:xfrm>
            <a:off x="9323135" y="364980"/>
            <a:ext cx="1006032" cy="1323732"/>
          </a:xfrm>
          <a:prstGeom prst="rect">
            <a:avLst/>
          </a:prstGeom>
        </p:spPr>
      </p:pic>
      <p:pic>
        <p:nvPicPr>
          <p:cNvPr id="8" name="Afbeelding 7" descr="Afbeelding met vee, verven, zoogdier, koe&#10;&#10;Door AI gegenereerde inhoud is mogelijk onjuist.">
            <a:extLst>
              <a:ext uri="{FF2B5EF4-FFF2-40B4-BE49-F238E27FC236}">
                <a16:creationId xmlns:a16="http://schemas.microsoft.com/office/drawing/2014/main" id="{011B4C88-6D29-04BF-244B-EED2E82636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16" t="10437" r="-1887" b="-10437"/>
          <a:stretch>
            <a:fillRect/>
          </a:stretch>
        </p:blipFill>
        <p:spPr>
          <a:xfrm>
            <a:off x="7725095" y="415944"/>
            <a:ext cx="1619527" cy="1406694"/>
          </a:xfrm>
          <a:prstGeom prst="rect">
            <a:avLst/>
          </a:prstGeom>
        </p:spPr>
      </p:pic>
      <p:pic>
        <p:nvPicPr>
          <p:cNvPr id="10" name="Afbeelding 9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8E38D2F1-F367-6F32-4D4D-66CC9ED79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711" y="411078"/>
            <a:ext cx="899263" cy="1253292"/>
          </a:xfrm>
          <a:prstGeom prst="rect">
            <a:avLst/>
          </a:prstGeom>
        </p:spPr>
      </p:pic>
      <p:pic>
        <p:nvPicPr>
          <p:cNvPr id="11" name="Afbeelding 10" descr="Afbeelding met handschrift, tekst, brief, papier&#10;&#10;Door AI gegenereerde inhoud is mogelijk onjuist.">
            <a:extLst>
              <a:ext uri="{FF2B5EF4-FFF2-40B4-BE49-F238E27FC236}">
                <a16:creationId xmlns:a16="http://schemas.microsoft.com/office/drawing/2014/main" id="{4B1988CD-FE27-B49A-4C6F-EEEBF6A18B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5506" y="1793823"/>
            <a:ext cx="6483762" cy="4702493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D080553D-7E16-7AA1-375F-508B6BE53C05}"/>
              </a:ext>
            </a:extLst>
          </p:cNvPr>
          <p:cNvSpPr txBox="1"/>
          <p:nvPr/>
        </p:nvSpPr>
        <p:spPr>
          <a:xfrm>
            <a:off x="2898145" y="6181090"/>
            <a:ext cx="196846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400" dirty="0"/>
              <a:t>Bron: 3/2118/1668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15D6270F-698D-058C-C93D-607FD85D9A66}"/>
              </a:ext>
            </a:extLst>
          </p:cNvPr>
          <p:cNvSpPr txBox="1"/>
          <p:nvPr/>
        </p:nvSpPr>
        <p:spPr>
          <a:xfrm>
            <a:off x="1834815" y="2636921"/>
            <a:ext cx="2743199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CE26510-4BD0-D5F0-B291-713D63DD6C13}"/>
              </a:ext>
            </a:extLst>
          </p:cNvPr>
          <p:cNvSpPr txBox="1"/>
          <p:nvPr/>
        </p:nvSpPr>
        <p:spPr>
          <a:xfrm>
            <a:off x="833539" y="2269740"/>
            <a:ext cx="3752333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/>
              <a:t>Joris </a:t>
            </a:r>
            <a:r>
              <a:rPr lang="nl-NL" err="1"/>
              <a:t>Emmervelt</a:t>
            </a:r>
            <a:r>
              <a:rPr lang="nl-NL" dirty="0"/>
              <a:t>, gewezen pestmeester </a:t>
            </a:r>
            <a:r>
              <a:rPr lang="nl-NL" i="1" dirty="0"/>
              <a:t>tot </a:t>
            </a:r>
            <a:r>
              <a:rPr lang="nl-NL" i="1" err="1"/>
              <a:t>Goijlere</a:t>
            </a:r>
            <a:endParaRPr lang="nl-NL" i="1" dirty="0"/>
          </a:p>
          <a:p>
            <a:r>
              <a:rPr lang="nl-NL" dirty="0"/>
              <a:t>wil een goede referentie voor zijn werk met de</a:t>
            </a:r>
            <a:r>
              <a:rPr lang="nl-NL" i="1" dirty="0"/>
              <a:t> </a:t>
            </a:r>
            <a:r>
              <a:rPr lang="nl-NL" i="1" dirty="0" err="1"/>
              <a:t>contagieuse</a:t>
            </a:r>
            <a:r>
              <a:rPr lang="nl-NL" i="1" dirty="0"/>
              <a:t> </a:t>
            </a:r>
            <a:r>
              <a:rPr lang="nl-NL" i="1" dirty="0" err="1"/>
              <a:t>sieckten</a:t>
            </a:r>
            <a:r>
              <a:rPr lang="nl-NL" i="1" dirty="0"/>
              <a:t> </a:t>
            </a:r>
            <a:r>
              <a:rPr lang="nl-NL" dirty="0"/>
              <a:t>en vraagt om een lijst met de mensen die hij  </a:t>
            </a:r>
            <a:r>
              <a:rPr lang="nl-NL" dirty="0" err="1"/>
              <a:t>gedient</a:t>
            </a:r>
            <a:r>
              <a:rPr lang="nl-NL" dirty="0"/>
              <a:t> heeft en verzoekt die mensen om hun handtekening of – merk te zetten</a:t>
            </a:r>
          </a:p>
        </p:txBody>
      </p:sp>
    </p:spTree>
    <p:extLst>
      <p:ext uri="{BB962C8B-B14F-4D97-AF65-F5344CB8AC3E}">
        <p14:creationId xmlns:p14="http://schemas.microsoft.com/office/powerpoint/2010/main" val="804667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13AB6-6A3E-45F1-EF00-7BEA56B4D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65A1B9-6FBE-70C4-A7BD-2667C38C95F2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nl-NL" dirty="0"/>
              <a:t>Doodgraver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0248BA-62DD-A989-9CA3-E8A3F18E0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EE5D0D5-2EC0-70B2-EE8D-CE97DD05D0E9}"/>
              </a:ext>
            </a:extLst>
          </p:cNvPr>
          <p:cNvSpPr txBox="1"/>
          <p:nvPr/>
        </p:nvSpPr>
        <p:spPr>
          <a:xfrm>
            <a:off x="836864" y="6497300"/>
            <a:ext cx="10517658" cy="3760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E39424A-7BB8-80DE-91F4-7D1D663827A5}"/>
              </a:ext>
            </a:extLst>
          </p:cNvPr>
          <p:cNvSpPr txBox="1"/>
          <p:nvPr/>
        </p:nvSpPr>
        <p:spPr>
          <a:xfrm>
            <a:off x="836366" y="6497514"/>
            <a:ext cx="10517657" cy="33855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rial"/>
                <a:cs typeface="Arial"/>
              </a:rPr>
              <a:t>Symposium dorpsbesturen – lezing het wel en wee van mens en vee – </a:t>
            </a:r>
            <a:r>
              <a:rPr lang="nl-NL" sz="1600" err="1">
                <a:latin typeface="Arial"/>
                <a:cs typeface="Arial"/>
              </a:rPr>
              <a:t>Luud</a:t>
            </a:r>
            <a:r>
              <a:rPr lang="nl-NL" sz="1600" dirty="0">
                <a:latin typeface="Arial"/>
                <a:cs typeface="Arial"/>
              </a:rPr>
              <a:t> de Brouwer – 8 november 2025</a:t>
            </a:r>
          </a:p>
        </p:txBody>
      </p:sp>
      <p:pic>
        <p:nvPicPr>
          <p:cNvPr id="4" name="Afbeelding 3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762C7B78-054E-F1C9-3B3A-7B3870F6E0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980" t="-3114" r="-97980" b="3113"/>
          <a:stretch>
            <a:fillRect/>
          </a:stretch>
        </p:blipFill>
        <p:spPr>
          <a:xfrm>
            <a:off x="11170869" y="370973"/>
            <a:ext cx="1019579" cy="1413714"/>
          </a:xfrm>
          <a:prstGeom prst="rect">
            <a:avLst/>
          </a:prstGeom>
        </p:spPr>
      </p:pic>
      <p:pic>
        <p:nvPicPr>
          <p:cNvPr id="6" name="Afbeelding 5" descr="17th-century Depiction of Plague Doctor">
            <a:extLst>
              <a:ext uri="{FF2B5EF4-FFF2-40B4-BE49-F238E27FC236}">
                <a16:creationId xmlns:a16="http://schemas.microsoft.com/office/drawing/2014/main" id="{E9B874F2-1EF0-76DC-93D5-D6F0769814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" t="-1754" b="2047"/>
          <a:stretch>
            <a:fillRect/>
          </a:stretch>
        </p:blipFill>
        <p:spPr>
          <a:xfrm>
            <a:off x="9323135" y="364980"/>
            <a:ext cx="1006032" cy="1323732"/>
          </a:xfrm>
          <a:prstGeom prst="rect">
            <a:avLst/>
          </a:prstGeom>
        </p:spPr>
      </p:pic>
      <p:pic>
        <p:nvPicPr>
          <p:cNvPr id="8" name="Afbeelding 7" descr="Afbeelding met vee, verven, zoogdier, koe&#10;&#10;Door AI gegenereerde inhoud is mogelijk onjuist.">
            <a:extLst>
              <a:ext uri="{FF2B5EF4-FFF2-40B4-BE49-F238E27FC236}">
                <a16:creationId xmlns:a16="http://schemas.microsoft.com/office/drawing/2014/main" id="{10797CDD-F0BA-01E6-0340-00317B9419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16" t="10437" r="-1887" b="-10437"/>
          <a:stretch>
            <a:fillRect/>
          </a:stretch>
        </p:blipFill>
        <p:spPr>
          <a:xfrm>
            <a:off x="7725095" y="415944"/>
            <a:ext cx="1619527" cy="1406694"/>
          </a:xfrm>
          <a:prstGeom prst="rect">
            <a:avLst/>
          </a:prstGeom>
        </p:spPr>
      </p:pic>
      <p:pic>
        <p:nvPicPr>
          <p:cNvPr id="10" name="Afbeelding 9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C831E1D6-BD41-950B-AA3D-91004E825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711" y="411078"/>
            <a:ext cx="899263" cy="1253292"/>
          </a:xfrm>
          <a:prstGeom prst="rect">
            <a:avLst/>
          </a:prstGeom>
        </p:spPr>
      </p:pic>
      <p:pic>
        <p:nvPicPr>
          <p:cNvPr id="13" name="Tijdelijke aanduiding voor inhoud 5" descr="Afbeelding met tekst, handschrift, brief, kalligrafie&#10;&#10;Door AI gegenereerde inhoud is mogelijk onjuist.">
            <a:extLst>
              <a:ext uri="{FF2B5EF4-FFF2-40B4-BE49-F238E27FC236}">
                <a16:creationId xmlns:a16="http://schemas.microsoft.com/office/drawing/2014/main" id="{8C7657AA-6EBC-C8BF-79AD-AE0BA8C4D2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8242" y="2066257"/>
            <a:ext cx="8047015" cy="3489075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8272AB6E-0AD1-4B2A-88EA-FDD10124A317}"/>
              </a:ext>
            </a:extLst>
          </p:cNvPr>
          <p:cNvSpPr txBox="1"/>
          <p:nvPr/>
        </p:nvSpPr>
        <p:spPr>
          <a:xfrm>
            <a:off x="2356184" y="5684920"/>
            <a:ext cx="180072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400" dirty="0">
                <a:latin typeface="Aptos Display"/>
              </a:rPr>
              <a:t>Bron: 3/828/32 (1694)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3211763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E0538-1F7B-C7B0-A313-6531CD107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02FC53-7775-16A7-E6E9-81376C31E3D9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nl-NL" dirty="0"/>
              <a:t>Stadsapotheker / pestmeester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52343E-859A-4151-7023-3E2703423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0D47AA5-99BF-38DB-F35D-56C25B461A4F}"/>
              </a:ext>
            </a:extLst>
          </p:cNvPr>
          <p:cNvSpPr txBox="1"/>
          <p:nvPr/>
        </p:nvSpPr>
        <p:spPr>
          <a:xfrm>
            <a:off x="836864" y="6497300"/>
            <a:ext cx="10517658" cy="3760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47995D3-748A-0024-0F2D-99DDA29BA8AA}"/>
              </a:ext>
            </a:extLst>
          </p:cNvPr>
          <p:cNvSpPr txBox="1"/>
          <p:nvPr/>
        </p:nvSpPr>
        <p:spPr>
          <a:xfrm>
            <a:off x="836366" y="6497514"/>
            <a:ext cx="10517657" cy="33855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rial"/>
                <a:cs typeface="Arial"/>
              </a:rPr>
              <a:t>Symposium dorpsbesturen – lezing het wel en wee van mens en vee – </a:t>
            </a:r>
            <a:r>
              <a:rPr lang="nl-NL" sz="1600" err="1">
                <a:latin typeface="Arial"/>
                <a:cs typeface="Arial"/>
              </a:rPr>
              <a:t>Luud</a:t>
            </a:r>
            <a:r>
              <a:rPr lang="nl-NL" sz="1600" dirty="0">
                <a:latin typeface="Arial"/>
                <a:cs typeface="Arial"/>
              </a:rPr>
              <a:t> de Brouwer – 8 november 2025</a:t>
            </a:r>
          </a:p>
        </p:txBody>
      </p:sp>
      <p:pic>
        <p:nvPicPr>
          <p:cNvPr id="4" name="Afbeelding 3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C7671419-3875-31CD-4553-F23122B611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980" t="-3114" r="-97980" b="3113"/>
          <a:stretch>
            <a:fillRect/>
          </a:stretch>
        </p:blipFill>
        <p:spPr>
          <a:xfrm>
            <a:off x="11170869" y="370973"/>
            <a:ext cx="1019579" cy="1413714"/>
          </a:xfrm>
          <a:prstGeom prst="rect">
            <a:avLst/>
          </a:prstGeom>
        </p:spPr>
      </p:pic>
      <p:pic>
        <p:nvPicPr>
          <p:cNvPr id="6" name="Afbeelding 5" descr="17th-century Depiction of Plague Doctor">
            <a:extLst>
              <a:ext uri="{FF2B5EF4-FFF2-40B4-BE49-F238E27FC236}">
                <a16:creationId xmlns:a16="http://schemas.microsoft.com/office/drawing/2014/main" id="{908785FD-3325-DF26-D904-6F6C3488CF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" t="-1754" b="2047"/>
          <a:stretch>
            <a:fillRect/>
          </a:stretch>
        </p:blipFill>
        <p:spPr>
          <a:xfrm>
            <a:off x="9323135" y="364980"/>
            <a:ext cx="1006032" cy="1323732"/>
          </a:xfrm>
          <a:prstGeom prst="rect">
            <a:avLst/>
          </a:prstGeom>
        </p:spPr>
      </p:pic>
      <p:pic>
        <p:nvPicPr>
          <p:cNvPr id="8" name="Afbeelding 7" descr="Afbeelding met vee, verven, zoogdier, koe&#10;&#10;Door AI gegenereerde inhoud is mogelijk onjuist.">
            <a:extLst>
              <a:ext uri="{FF2B5EF4-FFF2-40B4-BE49-F238E27FC236}">
                <a16:creationId xmlns:a16="http://schemas.microsoft.com/office/drawing/2014/main" id="{152A6100-D607-19A4-BDB8-78BD7FAC35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16" t="10437" r="-1887" b="-10437"/>
          <a:stretch>
            <a:fillRect/>
          </a:stretch>
        </p:blipFill>
        <p:spPr>
          <a:xfrm>
            <a:off x="7725095" y="415944"/>
            <a:ext cx="1619527" cy="1406694"/>
          </a:xfrm>
          <a:prstGeom prst="rect">
            <a:avLst/>
          </a:prstGeom>
        </p:spPr>
      </p:pic>
      <p:pic>
        <p:nvPicPr>
          <p:cNvPr id="10" name="Afbeelding 9" descr="Afbeelding met tekening, kunst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4CECF6BB-581F-8656-EB2C-344DBFCDF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711" y="411078"/>
            <a:ext cx="899263" cy="1253292"/>
          </a:xfrm>
          <a:prstGeom prst="rect">
            <a:avLst/>
          </a:prstGeom>
        </p:spPr>
      </p:pic>
      <p:pic>
        <p:nvPicPr>
          <p:cNvPr id="11" name="Tijdelijke aanduiding voor inhoud 4" descr="Afbeelding met tekst, handschrift, brief, papier&#10;&#10;Door AI gegenereerde inhoud is mogelijk onjuist.">
            <a:extLst>
              <a:ext uri="{FF2B5EF4-FFF2-40B4-BE49-F238E27FC236}">
                <a16:creationId xmlns:a16="http://schemas.microsoft.com/office/drawing/2014/main" id="{E4DDF5F6-E16B-5AE4-7871-E2961F0422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259" y="1695283"/>
            <a:ext cx="4080588" cy="4351338"/>
          </a:xfrm>
          <a:prstGeom prst="rect">
            <a:avLst/>
          </a:prstGeom>
        </p:spPr>
      </p:pic>
      <p:pic>
        <p:nvPicPr>
          <p:cNvPr id="13" name="Afbeelding 12" descr="Afbeelding met tekst, handschrift, brief, papier&#10;&#10;Door AI gegenereerde inhoud is mogelijk onjuist.">
            <a:extLst>
              <a:ext uri="{FF2B5EF4-FFF2-40B4-BE49-F238E27FC236}">
                <a16:creationId xmlns:a16="http://schemas.microsoft.com/office/drawing/2014/main" id="{7E3B6C54-260E-5DE9-1CAD-D388F0A7C3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5119" y="1694447"/>
            <a:ext cx="3666051" cy="4351422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DE943AC5-2C2A-B586-A9C1-D0365488DE37}"/>
              </a:ext>
            </a:extLst>
          </p:cNvPr>
          <p:cNvSpPr txBox="1"/>
          <p:nvPr/>
        </p:nvSpPr>
        <p:spPr>
          <a:xfrm>
            <a:off x="5223711" y="5524499"/>
            <a:ext cx="137962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400" dirty="0">
                <a:latin typeface="Aptos Display"/>
              </a:rPr>
              <a:t>1625 f.53-54  Geertruidenberg</a:t>
            </a:r>
          </a:p>
        </p:txBody>
      </p:sp>
    </p:spTree>
    <p:extLst>
      <p:ext uri="{BB962C8B-B14F-4D97-AF65-F5344CB8AC3E}">
        <p14:creationId xmlns:p14="http://schemas.microsoft.com/office/powerpoint/2010/main" val="363179946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toor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C6B9D31B2B334F900753AD6903C239" ma:contentTypeVersion="10" ma:contentTypeDescription="Een nieuw document maken." ma:contentTypeScope="" ma:versionID="df9ae501085ffd237b7b5a9e0abc30d6">
  <xsd:schema xmlns:xsd="http://www.w3.org/2001/XMLSchema" xmlns:xs="http://www.w3.org/2001/XMLSchema" xmlns:p="http://schemas.microsoft.com/office/2006/metadata/properties" xmlns:ns2="277be77f-176b-43d6-8061-9b57cc3ff62b" xmlns:ns3="90635d55-4e87-40ee-b41b-3cf42117728b" targetNamespace="http://schemas.microsoft.com/office/2006/metadata/properties" ma:root="true" ma:fieldsID="d99d89b5374cb08cf043de5fe8896f07" ns2:_="" ns3:_="">
    <xsd:import namespace="277be77f-176b-43d6-8061-9b57cc3ff62b"/>
    <xsd:import namespace="90635d55-4e87-40ee-b41b-3cf4211772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7be77f-176b-43d6-8061-9b57cc3ff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452472e4-6015-444a-ad6d-404d0ae9d6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635d55-4e87-40ee-b41b-3cf42117728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f8832d0-2a84-4dd1-98d4-04b9403cbecf}" ma:internalName="TaxCatchAll" ma:showField="CatchAllData" ma:web="90635d55-4e87-40ee-b41b-3cf4211772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0635d55-4e87-40ee-b41b-3cf42117728b" xsi:nil="true"/>
    <lcf76f155ced4ddcb4097134ff3c332f xmlns="277be77f-176b-43d6-8061-9b57cc3ff62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0C2EC18-7D1B-4233-9E65-70B4E3013D01}"/>
</file>

<file path=customXml/itemProps2.xml><?xml version="1.0" encoding="utf-8"?>
<ds:datastoreItem xmlns:ds="http://schemas.openxmlformats.org/officeDocument/2006/customXml" ds:itemID="{DB31F39F-12BE-4A61-BD14-D8A2AE97E9CA}"/>
</file>

<file path=customXml/itemProps3.xml><?xml version="1.0" encoding="utf-8"?>
<ds:datastoreItem xmlns:ds="http://schemas.openxmlformats.org/officeDocument/2006/customXml" ds:itemID="{B8D5835E-D089-40E9-846D-C06AF8C71721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Breedbeeld</PresentationFormat>
  <Paragraphs>0</Paragraphs>
  <Slides>39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39</vt:i4>
      </vt:variant>
    </vt:vector>
  </HeadingPairs>
  <TitlesOfParts>
    <vt:vector size="40" baseType="lpstr">
      <vt:lpstr>Kantoorthema</vt:lpstr>
      <vt:lpstr>HET WEL EN WEE VAN MENS EN VEE</vt:lpstr>
      <vt:lpstr>Wie houden zich bezig met  gezondheidszorg ?</vt:lpstr>
      <vt:lpstr>Vroedvrouwen </vt:lpstr>
      <vt:lpstr>Vroedvrouw</vt:lpstr>
      <vt:lpstr>Chirurgijn</vt:lpstr>
      <vt:lpstr>Medicine doctor </vt:lpstr>
      <vt:lpstr>Pestmeester</vt:lpstr>
      <vt:lpstr>Doodgraver</vt:lpstr>
      <vt:lpstr>Stadsapotheker / pestmeester</vt:lpstr>
      <vt:lpstr>Doodgraver</vt:lpstr>
      <vt:lpstr>Doodgravers en vroedvrouwen</vt:lpstr>
      <vt:lpstr>Welke ziekten kwamen voor?</vt:lpstr>
      <vt:lpstr>Vervoer van pestlijken</vt:lpstr>
      <vt:lpstr>Vervoer van lijken rode loop</vt:lpstr>
      <vt:lpstr>Melaatsen</vt:lpstr>
      <vt:lpstr>Melaatsen</vt:lpstr>
      <vt:lpstr>Melaatsen</vt:lpstr>
      <vt:lpstr>Geestesziekten</vt:lpstr>
      <vt:lpstr>Geestesziekten</vt:lpstr>
      <vt:lpstr>Geestesziekten</vt:lpstr>
      <vt:lpstr>Geestesziekten</vt:lpstr>
      <vt:lpstr>Kwakzalverij</vt:lpstr>
      <vt:lpstr>Kwakzalverij</vt:lpstr>
      <vt:lpstr>Veeziekte</vt:lpstr>
      <vt:lpstr>Veeziekte 1719</vt:lpstr>
      <vt:lpstr>Veeziekte</vt:lpstr>
      <vt:lpstr>Veeziekte</vt:lpstr>
      <vt:lpstr>Veeziekte</vt:lpstr>
      <vt:lpstr>Veeziekte</vt:lpstr>
      <vt:lpstr>Veeziekte</vt:lpstr>
      <vt:lpstr>Veeziekte</vt:lpstr>
      <vt:lpstr>Veeziekte</vt:lpstr>
      <vt:lpstr>Veeziekte</vt:lpstr>
      <vt:lpstr>Veeziekte</vt:lpstr>
      <vt:lpstr>Rasende honden </vt:lpstr>
      <vt:lpstr>Rasende honden </vt:lpstr>
      <vt:lpstr>Rasende honden</vt:lpstr>
      <vt:lpstr>Rasende honden</vt:lpstr>
      <vt:lpstr>Luud de Brouwer onderzoekt het verleden als Archieftijger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2117</cp:revision>
  <dcterms:created xsi:type="dcterms:W3CDTF">2025-09-14T15:42:05Z</dcterms:created>
  <dcterms:modified xsi:type="dcterms:W3CDTF">2025-11-07T23:50:03Z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0x0101002BC6B9D31B2B334F900753AD6903C239</vt:lpwstr>
  </property>
</Properties>
</file>