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58" r:id="rId5"/>
    <p:sldId id="291" r:id="rId6"/>
    <p:sldId id="292" r:id="rId7"/>
    <p:sldId id="294" r:id="rId8"/>
    <p:sldId id="295" r:id="rId9"/>
    <p:sldId id="296" r:id="rId10"/>
    <p:sldId id="297" r:id="rId11"/>
    <p:sldId id="298" r:id="rId12"/>
    <p:sldId id="301" r:id="rId13"/>
    <p:sldId id="300" r:id="rId14"/>
    <p:sldId id="299" r:id="rId15"/>
    <p:sldId id="304" r:id="rId16"/>
    <p:sldId id="303" r:id="rId17"/>
    <p:sldId id="302" r:id="rId18"/>
    <p:sldId id="308" r:id="rId19"/>
    <p:sldId id="307" r:id="rId20"/>
    <p:sldId id="306" r:id="rId21"/>
    <p:sldId id="305" r:id="rId22"/>
    <p:sldId id="309" r:id="rId23"/>
    <p:sldId id="310" r:id="rId24"/>
    <p:sldId id="313" r:id="rId25"/>
    <p:sldId id="293" r:id="rId26"/>
    <p:sldId id="311" r:id="rId27"/>
    <p:sldId id="312" r:id="rId28"/>
    <p:sldId id="314" r:id="rId29"/>
    <p:sldId id="315" r:id="rId30"/>
    <p:sldId id="316" r:id="rId31"/>
    <p:sldId id="262" r:id="rId3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00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7060AC-37E0-E309-962A-292935B3DB65}" v="6129" dt="2025-11-07T00:45:33.81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5/10/relationships/revisionInfo" Target="revisionInfo.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06.11.2025</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24929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06.11.2025</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51596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06.11.2025</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231119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06.11.2025</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88591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06.11.2025</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843495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06.11.2025</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957811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06.11.2025</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14831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06.11.2025</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93778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06.11.2025</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34960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06.11.2025</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56838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06.11.2025</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8429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953BDC-9EAE-49FE-9892-958C9F845175}" type="datetimeFigureOut">
              <a:rPr lang="de-DE" smtClean="0"/>
              <a:t>06.11.2025</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D814C8-F66B-4915-9FEC-D62A1DED085F}" type="slidenum">
              <a:rPr lang="de-DE" smtClean="0"/>
              <a:t>‹nr.›</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1.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0.png"/><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10.png"/><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0.png"/><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0.png"/><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0.png"/><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9.jpe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33.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0.png"/><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0.png"/><Relationship Id="rId4" Type="http://schemas.openxmlformats.org/officeDocument/2006/relationships/image" Target="../media/image9.jpe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007E">
            <a:alpha val="21000"/>
          </a:srgbClr>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570189"/>
            <a:ext cx="9144000" cy="996122"/>
          </a:xfrm>
        </p:spPr>
        <p:txBody>
          <a:bodyPr vert="horz" lIns="91440" tIns="45720" rIns="91440" bIns="45720" rtlCol="0" anchor="b">
            <a:noAutofit/>
          </a:bodyPr>
          <a:lstStyle/>
          <a:p>
            <a:r>
              <a:rPr lang="de-DE" sz="8000" dirty="0">
                <a:latin typeface="STXingkai"/>
                <a:ea typeface="STXingkai"/>
              </a:rPr>
              <a:t>De </a:t>
            </a:r>
            <a:r>
              <a:rPr lang="de-DE" sz="8000" err="1">
                <a:latin typeface="STXingkai"/>
                <a:ea typeface="STXingkai"/>
              </a:rPr>
              <a:t>dorpsrekeningen</a:t>
            </a:r>
            <a:endParaRPr lang="de-DE" sz="8000">
              <a:latin typeface="STXingkai"/>
              <a:ea typeface="STXingkai"/>
            </a:endParaRPr>
          </a:p>
        </p:txBody>
      </p:sp>
      <p:sp>
        <p:nvSpPr>
          <p:cNvPr id="3" name="Ondertitel 2"/>
          <p:cNvSpPr>
            <a:spLocks noGrp="1"/>
          </p:cNvSpPr>
          <p:nvPr>
            <p:ph type="subTitle" idx="1"/>
          </p:nvPr>
        </p:nvSpPr>
        <p:spPr>
          <a:xfrm>
            <a:off x="1524000" y="1713603"/>
            <a:ext cx="9144000" cy="617676"/>
          </a:xfrm>
        </p:spPr>
        <p:txBody>
          <a:bodyPr vert="horz" lIns="91440" tIns="45720" rIns="91440" bIns="45720" rtlCol="0" anchor="t">
            <a:normAutofit/>
          </a:bodyPr>
          <a:lstStyle/>
          <a:p>
            <a:r>
              <a:rPr lang="de-DE" dirty="0" err="1"/>
              <a:t>Financieel</a:t>
            </a:r>
            <a:r>
              <a:rPr lang="de-DE" dirty="0"/>
              <a:t> </a:t>
            </a:r>
            <a:r>
              <a:rPr lang="de-DE" dirty="0" err="1"/>
              <a:t>beheer</a:t>
            </a:r>
            <a:r>
              <a:rPr lang="de-DE" dirty="0"/>
              <a:t> van </a:t>
            </a:r>
            <a:r>
              <a:rPr lang="de-DE" dirty="0" err="1"/>
              <a:t>dorpen</a:t>
            </a:r>
            <a:r>
              <a:rPr lang="de-DE" dirty="0"/>
              <a:t> en </a:t>
            </a:r>
            <a:r>
              <a:rPr lang="de-DE" dirty="0" err="1"/>
              <a:t>een</a:t>
            </a:r>
            <a:r>
              <a:rPr lang="de-DE" dirty="0"/>
              <a:t> stad</a:t>
            </a:r>
          </a:p>
        </p:txBody>
      </p:sp>
      <p:sp>
        <p:nvSpPr>
          <p:cNvPr id="4" name="Tekstvak 3">
            <a:extLst>
              <a:ext uri="{FF2B5EF4-FFF2-40B4-BE49-F238E27FC236}">
                <a16:creationId xmlns:a16="http://schemas.microsoft.com/office/drawing/2014/main" id="{7A5CC6B8-9790-B576-29F2-EE8956E22E6C}"/>
              </a:ext>
            </a:extLst>
          </p:cNvPr>
          <p:cNvSpPr txBox="1"/>
          <p:nvPr/>
        </p:nvSpPr>
        <p:spPr>
          <a:xfrm>
            <a:off x="1082454" y="6486319"/>
            <a:ext cx="101778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pic>
        <p:nvPicPr>
          <p:cNvPr id="7" name="Afbeelding 6" descr="Afbeelding met handschrift, tekst, brief, papier&#10;&#10;Door AI gegenereerde inhoud is mogelijk onjuist.">
            <a:extLst>
              <a:ext uri="{FF2B5EF4-FFF2-40B4-BE49-F238E27FC236}">
                <a16:creationId xmlns:a16="http://schemas.microsoft.com/office/drawing/2014/main" id="{CA2DFC29-4C80-C425-ED6A-B834679A2481}"/>
              </a:ext>
            </a:extLst>
          </p:cNvPr>
          <p:cNvPicPr>
            <a:picLocks noChangeAspect="1"/>
          </p:cNvPicPr>
          <p:nvPr/>
        </p:nvPicPr>
        <p:blipFill>
          <a:blip r:embed="rId2"/>
          <a:stretch>
            <a:fillRect/>
          </a:stretch>
        </p:blipFill>
        <p:spPr>
          <a:xfrm>
            <a:off x="336610" y="2330174"/>
            <a:ext cx="2090040" cy="3169479"/>
          </a:xfrm>
          <a:prstGeom prst="rect">
            <a:avLst/>
          </a:prstGeom>
        </p:spPr>
      </p:pic>
      <p:pic>
        <p:nvPicPr>
          <p:cNvPr id="8" name="Afbeelding 7" descr="Afbeelding met graf, handschrift, begraafplaats, boek&#10;&#10;Door AI gegenereerde inhoud is mogelijk onjuist.">
            <a:extLst>
              <a:ext uri="{FF2B5EF4-FFF2-40B4-BE49-F238E27FC236}">
                <a16:creationId xmlns:a16="http://schemas.microsoft.com/office/drawing/2014/main" id="{9CD2E49F-E6E3-3DE0-0F2E-9A43914A5CFA}"/>
              </a:ext>
            </a:extLst>
          </p:cNvPr>
          <p:cNvPicPr>
            <a:picLocks noChangeAspect="1"/>
          </p:cNvPicPr>
          <p:nvPr/>
        </p:nvPicPr>
        <p:blipFill>
          <a:blip r:embed="rId3"/>
          <a:stretch>
            <a:fillRect/>
          </a:stretch>
        </p:blipFill>
        <p:spPr>
          <a:xfrm>
            <a:off x="4770355" y="2327189"/>
            <a:ext cx="2253127" cy="3172762"/>
          </a:xfrm>
          <a:prstGeom prst="rect">
            <a:avLst/>
          </a:prstGeom>
        </p:spPr>
      </p:pic>
      <p:pic>
        <p:nvPicPr>
          <p:cNvPr id="9" name="Afbeelding 8" descr="Afbeelding met tekst, papier, brief, handschrift&#10;&#10;Door AI gegenereerde inhoud is mogelijk onjuist.">
            <a:extLst>
              <a:ext uri="{FF2B5EF4-FFF2-40B4-BE49-F238E27FC236}">
                <a16:creationId xmlns:a16="http://schemas.microsoft.com/office/drawing/2014/main" id="{AF1EB5A3-A970-FB66-B018-4BF727B64341}"/>
              </a:ext>
            </a:extLst>
          </p:cNvPr>
          <p:cNvPicPr>
            <a:picLocks noChangeAspect="1"/>
          </p:cNvPicPr>
          <p:nvPr/>
        </p:nvPicPr>
        <p:blipFill>
          <a:blip r:embed="rId4"/>
          <a:stretch>
            <a:fillRect/>
          </a:stretch>
        </p:blipFill>
        <p:spPr>
          <a:xfrm>
            <a:off x="2557481" y="2327189"/>
            <a:ext cx="2077629" cy="3172762"/>
          </a:xfrm>
          <a:prstGeom prst="rect">
            <a:avLst/>
          </a:prstGeom>
        </p:spPr>
      </p:pic>
      <p:pic>
        <p:nvPicPr>
          <p:cNvPr id="10" name="Afbeelding 9" descr="Afbeelding met handschrift, brief, tekst, papier&#10;&#10;Door AI gegenereerde inhoud is mogelijk onjuist.">
            <a:extLst>
              <a:ext uri="{FF2B5EF4-FFF2-40B4-BE49-F238E27FC236}">
                <a16:creationId xmlns:a16="http://schemas.microsoft.com/office/drawing/2014/main" id="{81CADD75-03A9-8EE7-BE88-8F1ED5088CC1}"/>
              </a:ext>
            </a:extLst>
          </p:cNvPr>
          <p:cNvPicPr>
            <a:picLocks noChangeAspect="1"/>
          </p:cNvPicPr>
          <p:nvPr/>
        </p:nvPicPr>
        <p:blipFill>
          <a:blip r:embed="rId5"/>
          <a:stretch>
            <a:fillRect/>
          </a:stretch>
        </p:blipFill>
        <p:spPr>
          <a:xfrm>
            <a:off x="7145226" y="2327189"/>
            <a:ext cx="2232081" cy="3172762"/>
          </a:xfrm>
          <a:prstGeom prst="rect">
            <a:avLst/>
          </a:prstGeom>
        </p:spPr>
      </p:pic>
      <p:pic>
        <p:nvPicPr>
          <p:cNvPr id="11" name="Afbeelding 10" descr="Afbeelding met handschrift, tekst, brief, papier&#10;&#10;Door AI gegenereerde inhoud is mogelijk onjuist.">
            <a:extLst>
              <a:ext uri="{FF2B5EF4-FFF2-40B4-BE49-F238E27FC236}">
                <a16:creationId xmlns:a16="http://schemas.microsoft.com/office/drawing/2014/main" id="{A04CA51D-A56A-F586-53CB-EBA1D498EC41}"/>
              </a:ext>
            </a:extLst>
          </p:cNvPr>
          <p:cNvPicPr>
            <a:picLocks noChangeAspect="1"/>
          </p:cNvPicPr>
          <p:nvPr/>
        </p:nvPicPr>
        <p:blipFill>
          <a:blip r:embed="rId6"/>
          <a:stretch>
            <a:fillRect/>
          </a:stretch>
        </p:blipFill>
        <p:spPr>
          <a:xfrm>
            <a:off x="9512971" y="2327188"/>
            <a:ext cx="2408702" cy="3172763"/>
          </a:xfrm>
          <a:prstGeom prst="rect">
            <a:avLst/>
          </a:prstGeom>
        </p:spPr>
      </p:pic>
      <p:pic>
        <p:nvPicPr>
          <p:cNvPr id="12" name="Afbeelding 11" descr="Afbeelding met cirkel, Graphics, Lettertype, ontwerp&#10;&#10;Door AI gegenereerde inhoud is mogelijk onjuist.">
            <a:extLst>
              <a:ext uri="{FF2B5EF4-FFF2-40B4-BE49-F238E27FC236}">
                <a16:creationId xmlns:a16="http://schemas.microsoft.com/office/drawing/2014/main" id="{E1FCB725-81FB-C96F-CA70-FAF043E2B8D5}"/>
              </a:ext>
            </a:extLst>
          </p:cNvPr>
          <p:cNvPicPr>
            <a:picLocks noChangeAspect="1"/>
          </p:cNvPicPr>
          <p:nvPr/>
        </p:nvPicPr>
        <p:blipFill>
          <a:blip r:embed="rId7"/>
          <a:stretch>
            <a:fillRect/>
          </a:stretch>
        </p:blipFill>
        <p:spPr>
          <a:xfrm>
            <a:off x="10714595" y="10554"/>
            <a:ext cx="1502891" cy="1399918"/>
          </a:xfrm>
          <a:prstGeom prst="rect">
            <a:avLst/>
          </a:prstGeom>
        </p:spPr>
      </p:pic>
    </p:spTree>
    <p:extLst>
      <p:ext uri="{BB962C8B-B14F-4D97-AF65-F5344CB8AC3E}">
        <p14:creationId xmlns:p14="http://schemas.microsoft.com/office/powerpoint/2010/main" val="3351439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B80C8-3DD6-87BC-FE32-3A9C15122A24}"/>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D46C595-3AA9-9D2C-5E2A-407BA34D62E6}"/>
              </a:ext>
            </a:extLst>
          </p:cNvPr>
          <p:cNvSpPr>
            <a:spLocks noGrp="1"/>
          </p:cNvSpPr>
          <p:nvPr>
            <p:ph idx="1"/>
          </p:nvPr>
        </p:nvSpPr>
        <p:spPr/>
        <p:txBody>
          <a:bodyPr vert="horz" lIns="91440" tIns="45720" rIns="91440" bIns="45720" rtlCol="0" anchor="t">
            <a:normAutofit/>
          </a:bodyPr>
          <a:lstStyle/>
          <a:p>
            <a:pPr marL="0" indent="0">
              <a:buNone/>
            </a:pPr>
            <a:endParaRPr lang="nl-NL" dirty="0"/>
          </a:p>
          <a:p>
            <a:pPr marL="0" indent="0">
              <a:buNone/>
            </a:pPr>
            <a:endParaRPr lang="nl-NL" dirty="0"/>
          </a:p>
          <a:p>
            <a:endParaRPr lang="nl-NL" dirty="0"/>
          </a:p>
        </p:txBody>
      </p:sp>
      <p:sp>
        <p:nvSpPr>
          <p:cNvPr id="17" name="Tekstvak 16">
            <a:extLst>
              <a:ext uri="{FF2B5EF4-FFF2-40B4-BE49-F238E27FC236}">
                <a16:creationId xmlns:a16="http://schemas.microsoft.com/office/drawing/2014/main" id="{CC7894C1-2068-32B2-C70D-C147F49DF816}"/>
              </a:ext>
            </a:extLst>
          </p:cNvPr>
          <p:cNvSpPr txBox="1"/>
          <p:nvPr/>
        </p:nvSpPr>
        <p:spPr>
          <a:xfrm>
            <a:off x="1004884" y="6395710"/>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35" name="Titel 1">
            <a:extLst>
              <a:ext uri="{FF2B5EF4-FFF2-40B4-BE49-F238E27FC236}">
                <a16:creationId xmlns:a16="http://schemas.microsoft.com/office/drawing/2014/main" id="{A4D3A122-3F6B-2F57-39C8-75B1EA9A3501}"/>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37" name="Afbeelding 36" descr="Afbeelding met schets, verven, kunst, Kunstwerk&#10;&#10;Door AI gegenereerde inhoud is mogelijk onjuist.">
            <a:extLst>
              <a:ext uri="{FF2B5EF4-FFF2-40B4-BE49-F238E27FC236}">
                <a16:creationId xmlns:a16="http://schemas.microsoft.com/office/drawing/2014/main" id="{DAE68C2F-0245-8638-ECA1-E3D6EC6731B0}"/>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39" name="Afbeelding 38" descr="Afbeelding met schets, kunst, Kinderkunst, Lijnillustraties&#10;&#10;Door AI gegenereerde inhoud is mogelijk onjuist.">
            <a:extLst>
              <a:ext uri="{FF2B5EF4-FFF2-40B4-BE49-F238E27FC236}">
                <a16:creationId xmlns:a16="http://schemas.microsoft.com/office/drawing/2014/main" id="{DDF24FA7-8EAD-1FCF-D5BB-5BAEA76C7392}"/>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41" name="Afbeelding 40" descr="Afbeelding met schets, tekening, kunst, Lijnillustraties&#10;&#10;Door AI gegenereerde inhoud is mogelijk onjuist.">
            <a:extLst>
              <a:ext uri="{FF2B5EF4-FFF2-40B4-BE49-F238E27FC236}">
                <a16:creationId xmlns:a16="http://schemas.microsoft.com/office/drawing/2014/main" id="{DBF0502D-D589-FD64-0C81-62A4389B736C}"/>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43" name="Afbeelding 42" descr="Regionaal Archief Tilburg">
            <a:extLst>
              <a:ext uri="{FF2B5EF4-FFF2-40B4-BE49-F238E27FC236}">
                <a16:creationId xmlns:a16="http://schemas.microsoft.com/office/drawing/2014/main" id="{F329C042-8590-8484-F785-439FD02E549C}"/>
              </a:ext>
            </a:extLst>
          </p:cNvPr>
          <p:cNvPicPr>
            <a:picLocks noChangeAspect="1"/>
          </p:cNvPicPr>
          <p:nvPr/>
        </p:nvPicPr>
        <p:blipFill>
          <a:blip r:embed="rId5"/>
          <a:stretch>
            <a:fillRect/>
          </a:stretch>
        </p:blipFill>
        <p:spPr>
          <a:xfrm>
            <a:off x="10117096" y="427338"/>
            <a:ext cx="1225379" cy="1215082"/>
          </a:xfrm>
          <a:prstGeom prst="rect">
            <a:avLst/>
          </a:prstGeom>
        </p:spPr>
      </p:pic>
      <p:sp>
        <p:nvSpPr>
          <p:cNvPr id="6" name="Tekstvak 5">
            <a:extLst>
              <a:ext uri="{FF2B5EF4-FFF2-40B4-BE49-F238E27FC236}">
                <a16:creationId xmlns:a16="http://schemas.microsoft.com/office/drawing/2014/main" id="{F2E1E4F9-9ADA-6F64-06FC-C59FDB633FE3}"/>
              </a:ext>
            </a:extLst>
          </p:cNvPr>
          <p:cNvSpPr txBox="1"/>
          <p:nvPr/>
        </p:nvSpPr>
        <p:spPr>
          <a:xfrm>
            <a:off x="2503921" y="5995857"/>
            <a:ext cx="17437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dirty="0"/>
              <a:t>Bron: 3/719/scan 50</a:t>
            </a:r>
          </a:p>
        </p:txBody>
      </p:sp>
      <p:pic>
        <p:nvPicPr>
          <p:cNvPr id="8" name="Afbeelding 7" descr="Afbeelding met handschrift, brief, tekst, papier&#10;&#10;Door AI gegenereerde inhoud is mogelijk onjuist.">
            <a:extLst>
              <a:ext uri="{FF2B5EF4-FFF2-40B4-BE49-F238E27FC236}">
                <a16:creationId xmlns:a16="http://schemas.microsoft.com/office/drawing/2014/main" id="{EE9ECE79-DDBC-0D61-C0DF-9E9B6B62DE53}"/>
              </a:ext>
            </a:extLst>
          </p:cNvPr>
          <p:cNvPicPr>
            <a:picLocks noChangeAspect="1"/>
          </p:cNvPicPr>
          <p:nvPr/>
        </p:nvPicPr>
        <p:blipFill>
          <a:blip r:embed="rId6"/>
          <a:stretch>
            <a:fillRect/>
          </a:stretch>
        </p:blipFill>
        <p:spPr>
          <a:xfrm>
            <a:off x="4248513" y="1717730"/>
            <a:ext cx="7266639" cy="4583905"/>
          </a:xfrm>
          <a:prstGeom prst="rect">
            <a:avLst/>
          </a:prstGeom>
        </p:spPr>
      </p:pic>
      <p:sp>
        <p:nvSpPr>
          <p:cNvPr id="10" name="Tekstvak 9">
            <a:extLst>
              <a:ext uri="{FF2B5EF4-FFF2-40B4-BE49-F238E27FC236}">
                <a16:creationId xmlns:a16="http://schemas.microsoft.com/office/drawing/2014/main" id="{0AA14C5C-D1B3-67DB-9642-952A5A1629FD}"/>
              </a:ext>
            </a:extLst>
          </p:cNvPr>
          <p:cNvSpPr txBox="1"/>
          <p:nvPr/>
        </p:nvSpPr>
        <p:spPr>
          <a:xfrm>
            <a:off x="1002631" y="2526631"/>
            <a:ext cx="2743200" cy="37651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dirty="0"/>
              <a:t>Op 23 november 1581 is de </a:t>
            </a:r>
            <a:r>
              <a:rPr lang="nl-NL" sz="1600" dirty="0" err="1"/>
              <a:t>borgemeester</a:t>
            </a:r>
            <a:r>
              <a:rPr lang="nl-NL" sz="1600" dirty="0"/>
              <a:t> van Tilburg gevangen gezet in de gevangenpoort in Den Bosch.</a:t>
            </a:r>
          </a:p>
          <a:p>
            <a:pPr>
              <a:lnSpc>
                <a:spcPct val="90000"/>
              </a:lnSpc>
              <a:spcBef>
                <a:spcPts val="1000"/>
              </a:spcBef>
            </a:pPr>
            <a:r>
              <a:rPr lang="nl-NL" sz="1600" dirty="0"/>
              <a:t>Heeft uitgaven moeten doen voor het lenen van hemden, het wassen, en kosten te voet naar huis, daarna weer te voet naar Den Bosch en weer te voet naar huis. Verteert onderweg</a:t>
            </a:r>
            <a:endParaRPr lang="en-US" sz="1600" dirty="0"/>
          </a:p>
          <a:p>
            <a:pPr marL="285750" indent="-285750">
              <a:lnSpc>
                <a:spcPct val="90000"/>
              </a:lnSpc>
              <a:spcBef>
                <a:spcPts val="1000"/>
              </a:spcBef>
              <a:buFont typeface="Arial"/>
              <a:buChar char="•"/>
            </a:pPr>
            <a:endParaRPr lang="nl-NL" sz="2800" dirty="0"/>
          </a:p>
          <a:p>
            <a:endParaRPr lang="nl-NL" sz="1600" dirty="0"/>
          </a:p>
        </p:txBody>
      </p:sp>
    </p:spTree>
    <p:extLst>
      <p:ext uri="{BB962C8B-B14F-4D97-AF65-F5344CB8AC3E}">
        <p14:creationId xmlns:p14="http://schemas.microsoft.com/office/powerpoint/2010/main" val="2075716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0D18E-EA75-1A74-D78A-E815453EA659}"/>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947FEF8-C05A-F78C-89D4-B1BFC2AB604D}"/>
              </a:ext>
            </a:extLst>
          </p:cNvPr>
          <p:cNvSpPr>
            <a:spLocks noGrp="1"/>
          </p:cNvSpPr>
          <p:nvPr>
            <p:ph idx="1"/>
          </p:nvPr>
        </p:nvSpPr>
        <p:spPr/>
        <p:txBody>
          <a:bodyPr vert="horz" lIns="91440" tIns="45720" rIns="91440" bIns="45720" rtlCol="0" anchor="t">
            <a:normAutofit/>
          </a:bodyPr>
          <a:lstStyle/>
          <a:p>
            <a:pPr marL="0" indent="0">
              <a:buNone/>
            </a:pPr>
            <a:endParaRPr lang="nl-NL" dirty="0"/>
          </a:p>
          <a:p>
            <a:pPr marL="0" indent="0">
              <a:buNone/>
            </a:pPr>
            <a:endParaRPr lang="nl-NL" dirty="0"/>
          </a:p>
          <a:p>
            <a:endParaRPr lang="nl-NL" dirty="0"/>
          </a:p>
        </p:txBody>
      </p:sp>
      <p:sp>
        <p:nvSpPr>
          <p:cNvPr id="17" name="Tekstvak 16">
            <a:extLst>
              <a:ext uri="{FF2B5EF4-FFF2-40B4-BE49-F238E27FC236}">
                <a16:creationId xmlns:a16="http://schemas.microsoft.com/office/drawing/2014/main" id="{0A6A2DA3-CBC8-65EF-8F21-F91C0743FC21}"/>
              </a:ext>
            </a:extLst>
          </p:cNvPr>
          <p:cNvSpPr txBox="1"/>
          <p:nvPr/>
        </p:nvSpPr>
        <p:spPr>
          <a:xfrm>
            <a:off x="1004884" y="6395710"/>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35" name="Titel 1">
            <a:extLst>
              <a:ext uri="{FF2B5EF4-FFF2-40B4-BE49-F238E27FC236}">
                <a16:creationId xmlns:a16="http://schemas.microsoft.com/office/drawing/2014/main" id="{FB013B2E-A10E-11C4-0285-2567171F3B47}"/>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37" name="Afbeelding 36" descr="Afbeelding met schets, verven, kunst, Kunstwerk&#10;&#10;Door AI gegenereerde inhoud is mogelijk onjuist.">
            <a:extLst>
              <a:ext uri="{FF2B5EF4-FFF2-40B4-BE49-F238E27FC236}">
                <a16:creationId xmlns:a16="http://schemas.microsoft.com/office/drawing/2014/main" id="{74F18C96-9010-FC81-8C0E-0791DC085DF3}"/>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39" name="Afbeelding 38" descr="Afbeelding met schets, kunst, Kinderkunst, Lijnillustraties&#10;&#10;Door AI gegenereerde inhoud is mogelijk onjuist.">
            <a:extLst>
              <a:ext uri="{FF2B5EF4-FFF2-40B4-BE49-F238E27FC236}">
                <a16:creationId xmlns:a16="http://schemas.microsoft.com/office/drawing/2014/main" id="{002FE438-7746-0966-713A-E08722420BFF}"/>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41" name="Afbeelding 40" descr="Afbeelding met schets, tekening, kunst, Lijnillustraties&#10;&#10;Door AI gegenereerde inhoud is mogelijk onjuist.">
            <a:extLst>
              <a:ext uri="{FF2B5EF4-FFF2-40B4-BE49-F238E27FC236}">
                <a16:creationId xmlns:a16="http://schemas.microsoft.com/office/drawing/2014/main" id="{44AAD8F2-45FD-8F55-AB49-DA1EF545AFCE}"/>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43" name="Afbeelding 42" descr="Regionaal Archief Tilburg">
            <a:extLst>
              <a:ext uri="{FF2B5EF4-FFF2-40B4-BE49-F238E27FC236}">
                <a16:creationId xmlns:a16="http://schemas.microsoft.com/office/drawing/2014/main" id="{D623383E-C22E-1078-368B-BAC1F3332777}"/>
              </a:ext>
            </a:extLst>
          </p:cNvPr>
          <p:cNvPicPr>
            <a:picLocks noChangeAspect="1"/>
          </p:cNvPicPr>
          <p:nvPr/>
        </p:nvPicPr>
        <p:blipFill>
          <a:blip r:embed="rId5"/>
          <a:stretch>
            <a:fillRect/>
          </a:stretch>
        </p:blipFill>
        <p:spPr>
          <a:xfrm>
            <a:off x="10117096" y="427338"/>
            <a:ext cx="1225379" cy="1215082"/>
          </a:xfrm>
          <a:prstGeom prst="rect">
            <a:avLst/>
          </a:prstGeom>
        </p:spPr>
      </p:pic>
      <p:pic>
        <p:nvPicPr>
          <p:cNvPr id="4" name="Tijdelijke aanduiding voor inhoud 1" descr="Afbeelding met handschrift, tekst, brief, papier&#10;&#10;Door AI gegenereerde inhoud is mogelijk onjuist.">
            <a:extLst>
              <a:ext uri="{FF2B5EF4-FFF2-40B4-BE49-F238E27FC236}">
                <a16:creationId xmlns:a16="http://schemas.microsoft.com/office/drawing/2014/main" id="{DDCDF5EA-0864-94D6-958A-0275EA7C7D61}"/>
              </a:ext>
            </a:extLst>
          </p:cNvPr>
          <p:cNvPicPr>
            <a:picLocks noChangeAspect="1"/>
          </p:cNvPicPr>
          <p:nvPr/>
        </p:nvPicPr>
        <p:blipFill>
          <a:blip r:embed="rId6"/>
          <a:stretch>
            <a:fillRect/>
          </a:stretch>
        </p:blipFill>
        <p:spPr>
          <a:xfrm>
            <a:off x="5689311" y="1785520"/>
            <a:ext cx="5646061" cy="4351338"/>
          </a:xfrm>
          <a:prstGeom prst="rect">
            <a:avLst/>
          </a:prstGeom>
          <a:ln>
            <a:solidFill>
              <a:srgbClr val="E6007E"/>
            </a:solidFill>
          </a:ln>
        </p:spPr>
      </p:pic>
      <p:sp>
        <p:nvSpPr>
          <p:cNvPr id="6" name="Tekstvak 5">
            <a:extLst>
              <a:ext uri="{FF2B5EF4-FFF2-40B4-BE49-F238E27FC236}">
                <a16:creationId xmlns:a16="http://schemas.microsoft.com/office/drawing/2014/main" id="{C9A684FD-C882-245D-EA60-7E297FC7C5EB}"/>
              </a:ext>
            </a:extLst>
          </p:cNvPr>
          <p:cNvSpPr txBox="1"/>
          <p:nvPr/>
        </p:nvSpPr>
        <p:spPr>
          <a:xfrm>
            <a:off x="9484894" y="6096000"/>
            <a:ext cx="20513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dirty="0"/>
              <a:t>2900/576/1811 Chaam</a:t>
            </a:r>
          </a:p>
        </p:txBody>
      </p:sp>
      <p:sp>
        <p:nvSpPr>
          <p:cNvPr id="8" name="Tekstvak 7">
            <a:extLst>
              <a:ext uri="{FF2B5EF4-FFF2-40B4-BE49-F238E27FC236}">
                <a16:creationId xmlns:a16="http://schemas.microsoft.com/office/drawing/2014/main" id="{555DB375-E1BD-37BC-A1DC-753F8C5B7FDB}"/>
              </a:ext>
            </a:extLst>
          </p:cNvPr>
          <p:cNvSpPr txBox="1"/>
          <p:nvPr/>
        </p:nvSpPr>
        <p:spPr>
          <a:xfrm>
            <a:off x="1052763" y="2326105"/>
            <a:ext cx="361548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dirty="0"/>
              <a:t>1811</a:t>
            </a:r>
          </a:p>
          <a:p>
            <a:r>
              <a:rPr lang="nl-NL" dirty="0" err="1"/>
              <a:t>Geloserd</a:t>
            </a:r>
            <a:r>
              <a:rPr lang="nl-NL" dirty="0"/>
              <a:t> twee </a:t>
            </a:r>
            <a:r>
              <a:rPr lang="nl-NL" dirty="0" err="1"/>
              <a:t>Sanderme</a:t>
            </a:r>
            <a:r>
              <a:rPr lang="nl-NL" dirty="0"/>
              <a:t> en</a:t>
            </a:r>
          </a:p>
          <a:p>
            <a:r>
              <a:rPr lang="nl-NL" dirty="0"/>
              <a:t>Twee </a:t>
            </a:r>
            <a:r>
              <a:rPr lang="nl-NL" dirty="0" err="1"/>
              <a:t>parde</a:t>
            </a:r>
            <a:r>
              <a:rPr lang="nl-NL" dirty="0"/>
              <a:t> van </a:t>
            </a:r>
            <a:r>
              <a:rPr lang="nl-NL" dirty="0" err="1"/>
              <a:t>eeten</a:t>
            </a:r>
            <a:r>
              <a:rPr lang="nl-NL" dirty="0"/>
              <a:t> en </a:t>
            </a:r>
            <a:r>
              <a:rPr lang="nl-NL" dirty="0" err="1"/>
              <a:t>drinke</a:t>
            </a:r>
            <a:endParaRPr lang="nl-NL" dirty="0"/>
          </a:p>
          <a:p>
            <a:r>
              <a:rPr lang="nl-NL" dirty="0"/>
              <a:t>          2-8-0</a:t>
            </a:r>
          </a:p>
          <a:p>
            <a:r>
              <a:rPr lang="nl-NL" dirty="0"/>
              <a:t>Van </a:t>
            </a:r>
            <a:r>
              <a:rPr lang="nl-NL" err="1"/>
              <a:t>hoeij</a:t>
            </a:r>
            <a:r>
              <a:rPr lang="nl-NL" dirty="0"/>
              <a:t> en </a:t>
            </a:r>
            <a:r>
              <a:rPr lang="nl-NL" err="1"/>
              <a:t>hafer</a:t>
            </a:r>
            <a:r>
              <a:rPr lang="nl-NL" dirty="0"/>
              <a:t>  2-18-0</a:t>
            </a:r>
          </a:p>
          <a:p>
            <a:r>
              <a:rPr lang="nl-NL" dirty="0"/>
              <a:t>Den 26 </a:t>
            </a:r>
            <a:r>
              <a:rPr lang="nl-NL" dirty="0" err="1"/>
              <a:t>januarij</a:t>
            </a:r>
            <a:r>
              <a:rPr lang="nl-NL" dirty="0"/>
              <a:t> 1811 5-6-0</a:t>
            </a:r>
          </a:p>
          <a:p>
            <a:endParaRPr lang="nl-NL" dirty="0"/>
          </a:p>
          <a:p>
            <a:r>
              <a:rPr lang="nl-NL" dirty="0"/>
              <a:t>nog geleverd Aan het</a:t>
            </a:r>
          </a:p>
          <a:p>
            <a:r>
              <a:rPr lang="nl-NL" dirty="0" err="1"/>
              <a:t>Gemente</a:t>
            </a:r>
            <a:r>
              <a:rPr lang="nl-NL" dirty="0"/>
              <a:t> </a:t>
            </a:r>
            <a:r>
              <a:rPr lang="nl-NL" dirty="0" err="1"/>
              <a:t>bestuw</a:t>
            </a:r>
            <a:r>
              <a:rPr lang="nl-NL" dirty="0"/>
              <a:t> van Chaam</a:t>
            </a:r>
          </a:p>
          <a:p>
            <a:r>
              <a:rPr lang="nl-NL" dirty="0"/>
              <a:t>Door orders van den mier</a:t>
            </a:r>
          </a:p>
          <a:p>
            <a:r>
              <a:rPr lang="nl-NL" dirty="0"/>
              <a:t>Een ton Goed bier den 8 </a:t>
            </a:r>
            <a:r>
              <a:rPr lang="nl-NL" dirty="0" err="1"/>
              <a:t>junij</a:t>
            </a:r>
            <a:r>
              <a:rPr lang="nl-NL" dirty="0"/>
              <a:t> 7-0-0</a:t>
            </a:r>
          </a:p>
          <a:p>
            <a:r>
              <a:rPr lang="nl-NL" dirty="0"/>
              <a:t>            12-6-0</a:t>
            </a:r>
          </a:p>
        </p:txBody>
      </p:sp>
    </p:spTree>
    <p:extLst>
      <p:ext uri="{BB962C8B-B14F-4D97-AF65-F5344CB8AC3E}">
        <p14:creationId xmlns:p14="http://schemas.microsoft.com/office/powerpoint/2010/main" val="2316182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217DA-D3B6-565C-B08A-2B6BF6F14537}"/>
            </a:ext>
          </a:extLst>
        </p:cNvPr>
        <p:cNvGrpSpPr/>
        <p:nvPr/>
      </p:nvGrpSpPr>
      <p:grpSpPr>
        <a:xfrm>
          <a:off x="0" y="0"/>
          <a:ext cx="0" cy="0"/>
          <a:chOff x="0" y="0"/>
          <a:chExt cx="0" cy="0"/>
        </a:xfrm>
      </p:grpSpPr>
      <p:sp>
        <p:nvSpPr>
          <p:cNvPr id="17" name="Tekstvak 16">
            <a:extLst>
              <a:ext uri="{FF2B5EF4-FFF2-40B4-BE49-F238E27FC236}">
                <a16:creationId xmlns:a16="http://schemas.microsoft.com/office/drawing/2014/main" id="{8720032A-164F-BA2F-861C-5DFF59A24275}"/>
              </a:ext>
            </a:extLst>
          </p:cNvPr>
          <p:cNvSpPr txBox="1"/>
          <p:nvPr/>
        </p:nvSpPr>
        <p:spPr>
          <a:xfrm>
            <a:off x="1004884" y="6395710"/>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35" name="Titel 1">
            <a:extLst>
              <a:ext uri="{FF2B5EF4-FFF2-40B4-BE49-F238E27FC236}">
                <a16:creationId xmlns:a16="http://schemas.microsoft.com/office/drawing/2014/main" id="{16629440-BA11-8E49-B5C0-1FB87A16E03B}"/>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37" name="Afbeelding 36" descr="Afbeelding met schets, verven, kunst, Kunstwerk&#10;&#10;Door AI gegenereerde inhoud is mogelijk onjuist.">
            <a:extLst>
              <a:ext uri="{FF2B5EF4-FFF2-40B4-BE49-F238E27FC236}">
                <a16:creationId xmlns:a16="http://schemas.microsoft.com/office/drawing/2014/main" id="{1C90F926-0BF5-4D77-A7F9-D69C50D11BF7}"/>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39" name="Afbeelding 38" descr="Afbeelding met schets, kunst, Kinderkunst, Lijnillustraties&#10;&#10;Door AI gegenereerde inhoud is mogelijk onjuist.">
            <a:extLst>
              <a:ext uri="{FF2B5EF4-FFF2-40B4-BE49-F238E27FC236}">
                <a16:creationId xmlns:a16="http://schemas.microsoft.com/office/drawing/2014/main" id="{83289388-E2AC-598F-F59E-287A64D9BDD6}"/>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41" name="Afbeelding 40" descr="Afbeelding met schets, tekening, kunst, Lijnillustraties&#10;&#10;Door AI gegenereerde inhoud is mogelijk onjuist.">
            <a:extLst>
              <a:ext uri="{FF2B5EF4-FFF2-40B4-BE49-F238E27FC236}">
                <a16:creationId xmlns:a16="http://schemas.microsoft.com/office/drawing/2014/main" id="{D03D26AB-7065-BBDB-E7F2-468D41E70226}"/>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43" name="Afbeelding 42" descr="Regionaal Archief Tilburg">
            <a:extLst>
              <a:ext uri="{FF2B5EF4-FFF2-40B4-BE49-F238E27FC236}">
                <a16:creationId xmlns:a16="http://schemas.microsoft.com/office/drawing/2014/main" id="{41B91C1D-25C0-0894-65C3-B7D84BE8F190}"/>
              </a:ext>
            </a:extLst>
          </p:cNvPr>
          <p:cNvPicPr>
            <a:picLocks noChangeAspect="1"/>
          </p:cNvPicPr>
          <p:nvPr/>
        </p:nvPicPr>
        <p:blipFill>
          <a:blip r:embed="rId5"/>
          <a:stretch>
            <a:fillRect/>
          </a:stretch>
        </p:blipFill>
        <p:spPr>
          <a:xfrm>
            <a:off x="10117096" y="427338"/>
            <a:ext cx="1225379" cy="1215082"/>
          </a:xfrm>
          <a:prstGeom prst="rect">
            <a:avLst/>
          </a:prstGeom>
        </p:spPr>
      </p:pic>
      <p:pic>
        <p:nvPicPr>
          <p:cNvPr id="7" name="Afbeelding 6" descr="Afbeelding met tekst, brief, handschrift, papier&#10;&#10;Door AI gegenereerde inhoud is mogelijk onjuist.">
            <a:extLst>
              <a:ext uri="{FF2B5EF4-FFF2-40B4-BE49-F238E27FC236}">
                <a16:creationId xmlns:a16="http://schemas.microsoft.com/office/drawing/2014/main" id="{687379C3-BE51-87E0-0796-8B015594126C}"/>
              </a:ext>
            </a:extLst>
          </p:cNvPr>
          <p:cNvPicPr>
            <a:picLocks noChangeAspect="1"/>
          </p:cNvPicPr>
          <p:nvPr/>
        </p:nvPicPr>
        <p:blipFill>
          <a:blip r:embed="rId6"/>
          <a:stretch>
            <a:fillRect/>
          </a:stretch>
        </p:blipFill>
        <p:spPr>
          <a:xfrm>
            <a:off x="5824345" y="1826963"/>
            <a:ext cx="5381552" cy="4351664"/>
          </a:xfrm>
          <a:prstGeom prst="rect">
            <a:avLst/>
          </a:prstGeom>
        </p:spPr>
      </p:pic>
      <p:sp>
        <p:nvSpPr>
          <p:cNvPr id="8" name="Tekstvak 7">
            <a:extLst>
              <a:ext uri="{FF2B5EF4-FFF2-40B4-BE49-F238E27FC236}">
                <a16:creationId xmlns:a16="http://schemas.microsoft.com/office/drawing/2014/main" id="{43431F30-CF43-5E46-31E3-95E6AD944ED8}"/>
              </a:ext>
            </a:extLst>
          </p:cNvPr>
          <p:cNvSpPr txBox="1"/>
          <p:nvPr/>
        </p:nvSpPr>
        <p:spPr>
          <a:xfrm>
            <a:off x="842210" y="1905000"/>
            <a:ext cx="2897607"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baseline="0" dirty="0">
                <a:latin typeface="Aptos"/>
              </a:rPr>
              <a:t>Brief van armeester </a:t>
            </a:r>
            <a:r>
              <a:rPr lang="nl-NL" sz="1600" baseline="0" err="1">
                <a:latin typeface="Aptos"/>
              </a:rPr>
              <a:t>Smarius</a:t>
            </a:r>
            <a:r>
              <a:rPr lang="nl-NL" sz="1600" baseline="0" dirty="0">
                <a:latin typeface="Aptos"/>
              </a:rPr>
              <a:t> </a:t>
            </a:r>
            <a:r>
              <a:rPr sz="1600" dirty="0">
                <a:latin typeface="Aptos"/>
                <a:ea typeface="Aptos"/>
                <a:cs typeface="Aptos"/>
              </a:rPr>
              <a:t>​</a:t>
            </a:r>
            <a:br>
              <a:rPr sz="1600" dirty="0">
                <a:latin typeface="Aptos"/>
                <a:ea typeface="Aptos"/>
                <a:cs typeface="Aptos"/>
              </a:rPr>
            </a:br>
            <a:r>
              <a:rPr lang="nl-NL" sz="1600" baseline="0" dirty="0">
                <a:latin typeface="Aptos"/>
              </a:rPr>
              <a:t>over de redenen waarom </a:t>
            </a:r>
            <a:r>
              <a:rPr sz="1600" dirty="0">
                <a:latin typeface="Aptos"/>
                <a:ea typeface="Aptos"/>
                <a:cs typeface="Aptos"/>
              </a:rPr>
              <a:t>​</a:t>
            </a:r>
            <a:br>
              <a:rPr sz="1600" dirty="0">
                <a:latin typeface="Aptos"/>
                <a:ea typeface="Aptos"/>
                <a:cs typeface="Aptos"/>
              </a:rPr>
            </a:br>
            <a:r>
              <a:rPr lang="nl-NL" sz="1600" baseline="0" dirty="0">
                <a:latin typeface="Aptos"/>
              </a:rPr>
              <a:t>Johanna </a:t>
            </a:r>
            <a:r>
              <a:rPr lang="nl-NL" sz="1600" baseline="0" err="1">
                <a:latin typeface="Aptos"/>
              </a:rPr>
              <a:t>Neijssen</a:t>
            </a:r>
            <a:r>
              <a:rPr lang="nl-NL" sz="1600" baseline="0" dirty="0">
                <a:latin typeface="Aptos"/>
              </a:rPr>
              <a:t> op generlei </a:t>
            </a:r>
            <a:r>
              <a:rPr sz="1600" dirty="0">
                <a:latin typeface="Aptos"/>
                <a:ea typeface="Aptos"/>
                <a:cs typeface="Aptos"/>
              </a:rPr>
              <a:t>​</a:t>
            </a:r>
            <a:br>
              <a:rPr sz="1600" dirty="0">
                <a:latin typeface="Aptos"/>
                <a:ea typeface="Aptos"/>
                <a:cs typeface="Aptos"/>
              </a:rPr>
            </a:br>
            <a:r>
              <a:rPr lang="nl-NL" sz="1600" baseline="0" dirty="0">
                <a:latin typeface="Aptos"/>
              </a:rPr>
              <a:t>wijze wordt onderhouden </a:t>
            </a:r>
            <a:endParaRPr lang="nl-NL" sz="1600" dirty="0"/>
          </a:p>
          <a:p>
            <a:pPr algn="ctr"/>
            <a:endParaRPr lang="nl-NL"/>
          </a:p>
        </p:txBody>
      </p:sp>
    </p:spTree>
    <p:extLst>
      <p:ext uri="{BB962C8B-B14F-4D97-AF65-F5344CB8AC3E}">
        <p14:creationId xmlns:p14="http://schemas.microsoft.com/office/powerpoint/2010/main" val="586114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F2678-C46E-52B0-2302-A250E24AC699}"/>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E3E7A91-BDEC-5867-9ECE-18601F396CD5}"/>
              </a:ext>
            </a:extLst>
          </p:cNvPr>
          <p:cNvSpPr>
            <a:spLocks noGrp="1"/>
          </p:cNvSpPr>
          <p:nvPr>
            <p:ph idx="1"/>
          </p:nvPr>
        </p:nvSpPr>
        <p:spPr/>
        <p:txBody>
          <a:bodyPr vert="horz" lIns="91440" tIns="45720" rIns="91440" bIns="45720" rtlCol="0" anchor="t">
            <a:normAutofit/>
          </a:bodyPr>
          <a:lstStyle/>
          <a:p>
            <a:pPr marL="0" indent="0">
              <a:buNone/>
            </a:pPr>
            <a:endParaRPr lang="nl-NL" dirty="0"/>
          </a:p>
          <a:p>
            <a:pPr marL="0" indent="0">
              <a:buNone/>
            </a:pPr>
            <a:endParaRPr lang="nl-NL" dirty="0"/>
          </a:p>
          <a:p>
            <a:endParaRPr lang="nl-NL" dirty="0"/>
          </a:p>
        </p:txBody>
      </p:sp>
      <p:sp>
        <p:nvSpPr>
          <p:cNvPr id="17" name="Tekstvak 16">
            <a:extLst>
              <a:ext uri="{FF2B5EF4-FFF2-40B4-BE49-F238E27FC236}">
                <a16:creationId xmlns:a16="http://schemas.microsoft.com/office/drawing/2014/main" id="{4AB9B689-5075-B7E0-FAA9-5F3A503FBC9E}"/>
              </a:ext>
            </a:extLst>
          </p:cNvPr>
          <p:cNvSpPr txBox="1"/>
          <p:nvPr/>
        </p:nvSpPr>
        <p:spPr>
          <a:xfrm>
            <a:off x="1004884" y="6395710"/>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35" name="Titel 1">
            <a:extLst>
              <a:ext uri="{FF2B5EF4-FFF2-40B4-BE49-F238E27FC236}">
                <a16:creationId xmlns:a16="http://schemas.microsoft.com/office/drawing/2014/main" id="{74C20E66-2D68-DCCD-E635-32556A81B157}"/>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37" name="Afbeelding 36" descr="Afbeelding met schets, verven, kunst, Kunstwerk&#10;&#10;Door AI gegenereerde inhoud is mogelijk onjuist.">
            <a:extLst>
              <a:ext uri="{FF2B5EF4-FFF2-40B4-BE49-F238E27FC236}">
                <a16:creationId xmlns:a16="http://schemas.microsoft.com/office/drawing/2014/main" id="{2251EBB3-5963-D349-7A82-A56250B82DD6}"/>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39" name="Afbeelding 38" descr="Afbeelding met schets, kunst, Kinderkunst, Lijnillustraties&#10;&#10;Door AI gegenereerde inhoud is mogelijk onjuist.">
            <a:extLst>
              <a:ext uri="{FF2B5EF4-FFF2-40B4-BE49-F238E27FC236}">
                <a16:creationId xmlns:a16="http://schemas.microsoft.com/office/drawing/2014/main" id="{65C4D47D-FCD2-E94F-5DA1-633EC4A3ABAF}"/>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41" name="Afbeelding 40" descr="Afbeelding met schets, tekening, kunst, Lijnillustraties&#10;&#10;Door AI gegenereerde inhoud is mogelijk onjuist.">
            <a:extLst>
              <a:ext uri="{FF2B5EF4-FFF2-40B4-BE49-F238E27FC236}">
                <a16:creationId xmlns:a16="http://schemas.microsoft.com/office/drawing/2014/main" id="{9079E4BA-EF9E-F5F0-B67E-31B33C4461C1}"/>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43" name="Afbeelding 42" descr="Regionaal Archief Tilburg">
            <a:extLst>
              <a:ext uri="{FF2B5EF4-FFF2-40B4-BE49-F238E27FC236}">
                <a16:creationId xmlns:a16="http://schemas.microsoft.com/office/drawing/2014/main" id="{3E6631A8-3F7A-8670-7EA8-58C3926693D6}"/>
              </a:ext>
            </a:extLst>
          </p:cNvPr>
          <p:cNvPicPr>
            <a:picLocks noChangeAspect="1"/>
          </p:cNvPicPr>
          <p:nvPr/>
        </p:nvPicPr>
        <p:blipFill>
          <a:blip r:embed="rId5"/>
          <a:stretch>
            <a:fillRect/>
          </a:stretch>
        </p:blipFill>
        <p:spPr>
          <a:xfrm>
            <a:off x="10117096" y="427338"/>
            <a:ext cx="1225379" cy="1215082"/>
          </a:xfrm>
          <a:prstGeom prst="rect">
            <a:avLst/>
          </a:prstGeom>
        </p:spPr>
      </p:pic>
      <p:pic>
        <p:nvPicPr>
          <p:cNvPr id="4" name="Tijdelijke aanduiding voor inhoud 1" descr="Afbeelding met tekst, handschrift, brief, papier&#10;&#10;Door AI gegenereerde inhoud is mogelijk onjuist.">
            <a:extLst>
              <a:ext uri="{FF2B5EF4-FFF2-40B4-BE49-F238E27FC236}">
                <a16:creationId xmlns:a16="http://schemas.microsoft.com/office/drawing/2014/main" id="{97AF16E2-77E1-91DE-25BA-F85DCBE4C9B1}"/>
              </a:ext>
            </a:extLst>
          </p:cNvPr>
          <p:cNvPicPr>
            <a:picLocks noChangeAspect="1"/>
          </p:cNvPicPr>
          <p:nvPr/>
        </p:nvPicPr>
        <p:blipFill>
          <a:blip r:embed="rId6"/>
          <a:stretch>
            <a:fillRect/>
          </a:stretch>
        </p:blipFill>
        <p:spPr>
          <a:xfrm>
            <a:off x="890228" y="1834806"/>
            <a:ext cx="5744355" cy="4241049"/>
          </a:xfrm>
          <a:prstGeom prst="rect">
            <a:avLst/>
          </a:prstGeom>
          <a:ln>
            <a:solidFill>
              <a:srgbClr val="E6007E"/>
            </a:solidFill>
          </a:ln>
        </p:spPr>
      </p:pic>
      <p:sp>
        <p:nvSpPr>
          <p:cNvPr id="6" name="Tekstvak 5">
            <a:extLst>
              <a:ext uri="{FF2B5EF4-FFF2-40B4-BE49-F238E27FC236}">
                <a16:creationId xmlns:a16="http://schemas.microsoft.com/office/drawing/2014/main" id="{68332ADF-793E-1449-5004-E5A216BAE116}"/>
              </a:ext>
            </a:extLst>
          </p:cNvPr>
          <p:cNvSpPr txBox="1"/>
          <p:nvPr/>
        </p:nvSpPr>
        <p:spPr>
          <a:xfrm>
            <a:off x="6725244" y="1830225"/>
            <a:ext cx="5469870"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err="1"/>
              <a:t>Hendrien</a:t>
            </a:r>
            <a:r>
              <a:rPr lang="nl-NL" dirty="0"/>
              <a:t> vrouw van </a:t>
            </a:r>
            <a:r>
              <a:rPr lang="nl-NL" dirty="0" err="1"/>
              <a:t>adriaan</a:t>
            </a:r>
            <a:r>
              <a:rPr lang="nl-NL" dirty="0"/>
              <a:t> van </a:t>
            </a:r>
            <a:r>
              <a:rPr lang="nl-NL" dirty="0" err="1"/>
              <a:t>asdonck</a:t>
            </a:r>
            <a:endParaRPr lang="nl-NL" dirty="0"/>
          </a:p>
          <a:p>
            <a:r>
              <a:rPr lang="nl-NL" dirty="0"/>
              <a:t>out </a:t>
            </a:r>
            <a:r>
              <a:rPr lang="nl-NL" dirty="0" err="1"/>
              <a:t>sesentwintig</a:t>
            </a:r>
            <a:r>
              <a:rPr lang="nl-NL" dirty="0"/>
              <a:t> jaren geboortig van </a:t>
            </a:r>
            <a:r>
              <a:rPr lang="nl-NL" dirty="0" err="1"/>
              <a:t>Tilborg</a:t>
            </a:r>
            <a:r>
              <a:rPr lang="nl-NL" dirty="0"/>
              <a:t> en haar man </a:t>
            </a:r>
            <a:r>
              <a:rPr lang="nl-NL" dirty="0" err="1"/>
              <a:t>oock</a:t>
            </a:r>
            <a:r>
              <a:rPr lang="nl-NL" dirty="0"/>
              <a:t>, is </a:t>
            </a:r>
            <a:r>
              <a:rPr lang="nl-NL" dirty="0" err="1"/>
              <a:t>opgebragt</a:t>
            </a:r>
            <a:r>
              <a:rPr lang="nl-NL" dirty="0"/>
              <a:t> door </a:t>
            </a:r>
            <a:r>
              <a:rPr lang="nl-NL" dirty="0" err="1"/>
              <a:t>parrolet</a:t>
            </a:r>
            <a:r>
              <a:rPr lang="nl-NL" dirty="0"/>
              <a:t>, </a:t>
            </a:r>
            <a:r>
              <a:rPr lang="nl-NL" dirty="0" err="1"/>
              <a:t>alsoo</a:t>
            </a:r>
            <a:r>
              <a:rPr lang="nl-NL" dirty="0"/>
              <a:t> </a:t>
            </a:r>
            <a:r>
              <a:rPr lang="nl-NL" dirty="0" err="1"/>
              <a:t>gonck</a:t>
            </a:r>
            <a:r>
              <a:rPr lang="nl-NL" dirty="0"/>
              <a:t> </a:t>
            </a:r>
            <a:r>
              <a:rPr lang="nl-NL" dirty="0" err="1"/>
              <a:t>schoijen</a:t>
            </a:r>
            <a:r>
              <a:rPr lang="nl-NL" dirty="0"/>
              <a:t>, en is ingevolge het </a:t>
            </a:r>
            <a:r>
              <a:rPr lang="nl-NL" dirty="0" err="1"/>
              <a:t>placcaat</a:t>
            </a:r>
            <a:r>
              <a:rPr lang="nl-NL" dirty="0"/>
              <a:t> boven </a:t>
            </a:r>
            <a:r>
              <a:rPr lang="nl-NL" dirty="0" err="1"/>
              <a:t>gebragt</a:t>
            </a:r>
            <a:r>
              <a:rPr lang="nl-NL" dirty="0"/>
              <a:t>, om water en </a:t>
            </a:r>
            <a:r>
              <a:rPr lang="nl-NL" dirty="0" err="1"/>
              <a:t>broot</a:t>
            </a:r>
            <a:r>
              <a:rPr lang="nl-NL" dirty="0"/>
              <a:t> te geven … </a:t>
            </a:r>
          </a:p>
          <a:p>
            <a:r>
              <a:rPr lang="nl-NL" dirty="0"/>
              <a:t>[8 </a:t>
            </a:r>
            <a:r>
              <a:rPr lang="nl-NL" dirty="0" err="1"/>
              <a:t>junij</a:t>
            </a:r>
            <a:r>
              <a:rPr lang="nl-NL" dirty="0"/>
              <a:t> 1738]</a:t>
            </a:r>
            <a:endParaRPr lang="nl-NL"/>
          </a:p>
          <a:p>
            <a:endParaRPr lang="nl-NL" dirty="0"/>
          </a:p>
          <a:p>
            <a:endParaRPr lang="nl-NL" dirty="0"/>
          </a:p>
          <a:p>
            <a:endParaRPr lang="nl-NL" dirty="0"/>
          </a:p>
          <a:p>
            <a:r>
              <a:rPr lang="nl-NL" dirty="0"/>
              <a:t>Op </a:t>
            </a:r>
            <a:r>
              <a:rPr lang="nl-NL" dirty="0" err="1"/>
              <a:t>versoeck</a:t>
            </a:r>
            <a:r>
              <a:rPr lang="nl-NL" dirty="0"/>
              <a:t> van Jan vanden </a:t>
            </a:r>
            <a:r>
              <a:rPr lang="nl-NL" dirty="0" err="1"/>
              <a:t>asdonck</a:t>
            </a:r>
            <a:r>
              <a:rPr lang="nl-NL" dirty="0"/>
              <a:t> </a:t>
            </a:r>
            <a:r>
              <a:rPr lang="nl-NL" dirty="0" err="1"/>
              <a:t>sijnde</a:t>
            </a:r>
            <a:r>
              <a:rPr lang="nl-NL" dirty="0"/>
              <a:t> den man van de voorn: </a:t>
            </a:r>
            <a:r>
              <a:rPr lang="nl-NL" dirty="0" err="1"/>
              <a:t>Hendrien</a:t>
            </a:r>
            <a:r>
              <a:rPr lang="nl-NL" dirty="0"/>
              <a:t>, en de belofte door dito </a:t>
            </a:r>
            <a:r>
              <a:rPr lang="nl-NL" dirty="0" err="1"/>
              <a:t>Hendrien</a:t>
            </a:r>
            <a:r>
              <a:rPr lang="nl-NL" dirty="0"/>
              <a:t> gedaan van niet meer te gaan </a:t>
            </a:r>
            <a:r>
              <a:rPr lang="nl-NL" dirty="0" err="1"/>
              <a:t>schoijen</a:t>
            </a:r>
            <a:r>
              <a:rPr lang="nl-NL" dirty="0"/>
              <a:t> maar te sullen werken, is de </a:t>
            </a:r>
            <a:r>
              <a:rPr lang="nl-NL" dirty="0" err="1"/>
              <a:t>selve</a:t>
            </a:r>
            <a:r>
              <a:rPr lang="nl-NL" dirty="0"/>
              <a:t> </a:t>
            </a:r>
            <a:r>
              <a:rPr lang="nl-NL" dirty="0" err="1"/>
              <a:t>heeren</a:t>
            </a:r>
            <a:r>
              <a:rPr lang="nl-NL" dirty="0"/>
              <a:t> </a:t>
            </a:r>
            <a:r>
              <a:rPr lang="nl-NL" dirty="0" err="1"/>
              <a:t>drossaart</a:t>
            </a:r>
            <a:r>
              <a:rPr lang="nl-NL" dirty="0"/>
              <a:t> ende schepenen </a:t>
            </a:r>
            <a:r>
              <a:rPr lang="nl-NL" dirty="0" err="1"/>
              <a:t>uijt</a:t>
            </a:r>
            <a:r>
              <a:rPr lang="nl-NL" dirty="0"/>
              <a:t> </a:t>
            </a:r>
            <a:r>
              <a:rPr lang="nl-NL" dirty="0" err="1"/>
              <a:t>haare</a:t>
            </a:r>
            <a:r>
              <a:rPr lang="nl-NL" dirty="0"/>
              <a:t> </a:t>
            </a:r>
            <a:r>
              <a:rPr lang="nl-NL" dirty="0" err="1"/>
              <a:t>gevanckenisse</a:t>
            </a:r>
            <a:r>
              <a:rPr lang="nl-NL" dirty="0"/>
              <a:t> bij provisie ontslagen ... (14 juni 1738]</a:t>
            </a:r>
          </a:p>
        </p:txBody>
      </p:sp>
    </p:spTree>
    <p:extLst>
      <p:ext uri="{BB962C8B-B14F-4D97-AF65-F5344CB8AC3E}">
        <p14:creationId xmlns:p14="http://schemas.microsoft.com/office/powerpoint/2010/main" val="3548828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A38CB-CFFC-82E6-DAFC-73963B1E0AA5}"/>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EA17F62-F89E-9E6C-DECD-2665B46970C8}"/>
              </a:ext>
            </a:extLst>
          </p:cNvPr>
          <p:cNvSpPr>
            <a:spLocks noGrp="1"/>
          </p:cNvSpPr>
          <p:nvPr>
            <p:ph idx="1"/>
          </p:nvPr>
        </p:nvSpPr>
        <p:spPr/>
        <p:txBody>
          <a:bodyPr vert="horz" lIns="91440" tIns="45720" rIns="91440" bIns="45720" rtlCol="0" anchor="t">
            <a:normAutofit/>
          </a:bodyPr>
          <a:lstStyle/>
          <a:p>
            <a:pPr marL="0" indent="0">
              <a:buNone/>
            </a:pPr>
            <a:endParaRPr lang="nl-NL" dirty="0"/>
          </a:p>
          <a:p>
            <a:pPr marL="0" indent="0">
              <a:buNone/>
            </a:pPr>
            <a:endParaRPr lang="nl-NL" dirty="0"/>
          </a:p>
          <a:p>
            <a:endParaRPr lang="nl-NL" dirty="0"/>
          </a:p>
        </p:txBody>
      </p:sp>
      <p:sp>
        <p:nvSpPr>
          <p:cNvPr id="17" name="Tekstvak 16">
            <a:extLst>
              <a:ext uri="{FF2B5EF4-FFF2-40B4-BE49-F238E27FC236}">
                <a16:creationId xmlns:a16="http://schemas.microsoft.com/office/drawing/2014/main" id="{0B4B6CBA-01E1-3E63-156A-09CA37554B7D}"/>
              </a:ext>
            </a:extLst>
          </p:cNvPr>
          <p:cNvSpPr txBox="1"/>
          <p:nvPr/>
        </p:nvSpPr>
        <p:spPr>
          <a:xfrm>
            <a:off x="1004884" y="6395710"/>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35" name="Titel 1">
            <a:extLst>
              <a:ext uri="{FF2B5EF4-FFF2-40B4-BE49-F238E27FC236}">
                <a16:creationId xmlns:a16="http://schemas.microsoft.com/office/drawing/2014/main" id="{29990127-76EB-B392-0CE4-1B77D3FE99A9}"/>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37" name="Afbeelding 36" descr="Afbeelding met schets, verven, kunst, Kunstwerk&#10;&#10;Door AI gegenereerde inhoud is mogelijk onjuist.">
            <a:extLst>
              <a:ext uri="{FF2B5EF4-FFF2-40B4-BE49-F238E27FC236}">
                <a16:creationId xmlns:a16="http://schemas.microsoft.com/office/drawing/2014/main" id="{40BF4A7D-6DC8-F6C9-EBD8-2ADF025FB66C}"/>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39" name="Afbeelding 38" descr="Afbeelding met schets, kunst, Kinderkunst, Lijnillustraties&#10;&#10;Door AI gegenereerde inhoud is mogelijk onjuist.">
            <a:extLst>
              <a:ext uri="{FF2B5EF4-FFF2-40B4-BE49-F238E27FC236}">
                <a16:creationId xmlns:a16="http://schemas.microsoft.com/office/drawing/2014/main" id="{FC13D723-1D6D-A927-EA26-3158D0153538}"/>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41" name="Afbeelding 40" descr="Afbeelding met schets, tekening, kunst, Lijnillustraties&#10;&#10;Door AI gegenereerde inhoud is mogelijk onjuist.">
            <a:extLst>
              <a:ext uri="{FF2B5EF4-FFF2-40B4-BE49-F238E27FC236}">
                <a16:creationId xmlns:a16="http://schemas.microsoft.com/office/drawing/2014/main" id="{51B02BB8-C67A-9EBA-ECDA-B99B61342BE2}"/>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43" name="Afbeelding 42" descr="Regionaal Archief Tilburg">
            <a:extLst>
              <a:ext uri="{FF2B5EF4-FFF2-40B4-BE49-F238E27FC236}">
                <a16:creationId xmlns:a16="http://schemas.microsoft.com/office/drawing/2014/main" id="{1949BFCD-2CB0-410A-EED3-00AB98BDC0F7}"/>
              </a:ext>
            </a:extLst>
          </p:cNvPr>
          <p:cNvPicPr>
            <a:picLocks noChangeAspect="1"/>
          </p:cNvPicPr>
          <p:nvPr/>
        </p:nvPicPr>
        <p:blipFill>
          <a:blip r:embed="rId5"/>
          <a:stretch>
            <a:fillRect/>
          </a:stretch>
        </p:blipFill>
        <p:spPr>
          <a:xfrm>
            <a:off x="10117096" y="427338"/>
            <a:ext cx="1225379" cy="1215082"/>
          </a:xfrm>
          <a:prstGeom prst="rect">
            <a:avLst/>
          </a:prstGeom>
        </p:spPr>
      </p:pic>
      <p:pic>
        <p:nvPicPr>
          <p:cNvPr id="4" name="Tijdelijke aanduiding voor inhoud 1" descr="Afbeelding met tekst, handschrift, brief, kalligrafie&#10;&#10;Door AI gegenereerde inhoud is mogelijk onjuist.">
            <a:extLst>
              <a:ext uri="{FF2B5EF4-FFF2-40B4-BE49-F238E27FC236}">
                <a16:creationId xmlns:a16="http://schemas.microsoft.com/office/drawing/2014/main" id="{89E27ADE-C306-D178-01E4-355F9FCC2187}"/>
              </a:ext>
            </a:extLst>
          </p:cNvPr>
          <p:cNvPicPr>
            <a:picLocks noChangeAspect="1"/>
          </p:cNvPicPr>
          <p:nvPr/>
        </p:nvPicPr>
        <p:blipFill>
          <a:blip r:embed="rId6"/>
          <a:stretch>
            <a:fillRect/>
          </a:stretch>
        </p:blipFill>
        <p:spPr>
          <a:xfrm>
            <a:off x="5809838" y="1935914"/>
            <a:ext cx="5364903" cy="4351338"/>
          </a:xfrm>
          <a:prstGeom prst="rect">
            <a:avLst/>
          </a:prstGeom>
        </p:spPr>
      </p:pic>
      <p:sp>
        <p:nvSpPr>
          <p:cNvPr id="6" name="Tekstvak 5">
            <a:extLst>
              <a:ext uri="{FF2B5EF4-FFF2-40B4-BE49-F238E27FC236}">
                <a16:creationId xmlns:a16="http://schemas.microsoft.com/office/drawing/2014/main" id="{8D7A1393-162B-936F-2AF0-2F4C1B08E4B8}"/>
              </a:ext>
            </a:extLst>
          </p:cNvPr>
          <p:cNvSpPr txBox="1"/>
          <p:nvPr/>
        </p:nvSpPr>
        <p:spPr>
          <a:xfrm>
            <a:off x="1403684" y="2687052"/>
            <a:ext cx="334477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dirty="0"/>
              <a:t>Mr </a:t>
            </a:r>
            <a:r>
              <a:rPr lang="nl-NL" sz="1600" err="1"/>
              <a:t>Guilliam</a:t>
            </a:r>
            <a:r>
              <a:rPr lang="nl-NL" sz="1600" dirty="0"/>
              <a:t> </a:t>
            </a:r>
            <a:r>
              <a:rPr lang="nl-NL" sz="1600" err="1"/>
              <a:t>vander</a:t>
            </a:r>
            <a:r>
              <a:rPr lang="nl-NL" sz="1600" dirty="0"/>
              <a:t> </a:t>
            </a:r>
            <a:r>
              <a:rPr lang="nl-NL" sz="1600" err="1"/>
              <a:t>Asdoncq</a:t>
            </a:r>
            <a:r>
              <a:rPr lang="nl-NL" sz="1600" dirty="0"/>
              <a:t>, '</a:t>
            </a:r>
            <a:r>
              <a:rPr lang="nl-NL" sz="1600" err="1"/>
              <a:t>apotheecker</a:t>
            </a:r>
            <a:r>
              <a:rPr lang="nl-NL" sz="1600" dirty="0"/>
              <a:t>', krijgt 34 gulden 13 stuivers </a:t>
            </a:r>
            <a:r>
              <a:rPr lang="nl-NL" sz="1600" i="1" dirty="0"/>
              <a:t>over leverantie</a:t>
            </a:r>
          </a:p>
          <a:p>
            <a:r>
              <a:rPr lang="nl-NL" sz="1600" i="1" dirty="0"/>
              <a:t>van </a:t>
            </a:r>
            <a:r>
              <a:rPr lang="nl-NL" sz="1600" i="1" err="1"/>
              <a:t>verscheijde</a:t>
            </a:r>
            <a:r>
              <a:rPr lang="nl-NL" sz="1600" i="1" dirty="0"/>
              <a:t> medicamenten '</a:t>
            </a:r>
            <a:r>
              <a:rPr lang="nl-NL" sz="1600" i="1" err="1"/>
              <a:t>aende</a:t>
            </a:r>
            <a:r>
              <a:rPr lang="nl-NL" sz="1600" i="1" dirty="0"/>
              <a:t> pestmeester voorde arme </a:t>
            </a:r>
            <a:r>
              <a:rPr lang="nl-NL" sz="1600" i="1" err="1"/>
              <a:t>luijden</a:t>
            </a:r>
            <a:r>
              <a:rPr lang="nl-NL" sz="1600" i="1" dirty="0"/>
              <a:t> inde </a:t>
            </a:r>
            <a:r>
              <a:rPr lang="nl-NL" sz="1600" i="1" err="1"/>
              <a:t>contagieuse</a:t>
            </a:r>
            <a:r>
              <a:rPr lang="nl-NL" sz="1600" i="1" dirty="0"/>
              <a:t> </a:t>
            </a:r>
            <a:r>
              <a:rPr lang="nl-NL" sz="1600" i="1" err="1"/>
              <a:t>siecte</a:t>
            </a:r>
            <a:r>
              <a:rPr lang="nl-NL" sz="1600" i="1" dirty="0"/>
              <a:t> der </a:t>
            </a:r>
            <a:r>
              <a:rPr lang="nl-NL" sz="1600" i="1" err="1"/>
              <a:t>peste</a:t>
            </a:r>
            <a:r>
              <a:rPr lang="nl-NL" sz="1600" i="1" dirty="0"/>
              <a:t>...</a:t>
            </a:r>
            <a:endParaRPr lang="nl-NL" sz="1600" dirty="0" err="1"/>
          </a:p>
        </p:txBody>
      </p:sp>
      <p:sp>
        <p:nvSpPr>
          <p:cNvPr id="8" name="Tekstvak 7">
            <a:extLst>
              <a:ext uri="{FF2B5EF4-FFF2-40B4-BE49-F238E27FC236}">
                <a16:creationId xmlns:a16="http://schemas.microsoft.com/office/drawing/2014/main" id="{5F2F3D59-49D7-1FAA-031A-461065F7E994}"/>
              </a:ext>
            </a:extLst>
          </p:cNvPr>
          <p:cNvSpPr txBox="1"/>
          <p:nvPr/>
        </p:nvSpPr>
        <p:spPr>
          <a:xfrm>
            <a:off x="3990473" y="6025815"/>
            <a:ext cx="1810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dirty="0"/>
              <a:t>3/800/scan 27 (1668)</a:t>
            </a:r>
          </a:p>
        </p:txBody>
      </p:sp>
    </p:spTree>
    <p:extLst>
      <p:ext uri="{BB962C8B-B14F-4D97-AF65-F5344CB8AC3E}">
        <p14:creationId xmlns:p14="http://schemas.microsoft.com/office/powerpoint/2010/main" val="1260572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337F9-54D3-1B25-7B00-87B990BFAF0C}"/>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FB39E6A-2EFB-1DE8-43A9-5CE2AF136EB2}"/>
              </a:ext>
            </a:extLst>
          </p:cNvPr>
          <p:cNvSpPr>
            <a:spLocks noGrp="1"/>
          </p:cNvSpPr>
          <p:nvPr>
            <p:ph idx="1"/>
          </p:nvPr>
        </p:nvSpPr>
        <p:spPr/>
        <p:txBody>
          <a:bodyPr vert="horz" lIns="91440" tIns="45720" rIns="91440" bIns="45720" rtlCol="0" anchor="t">
            <a:normAutofit/>
          </a:bodyPr>
          <a:lstStyle/>
          <a:p>
            <a:pPr marL="0" indent="0">
              <a:buNone/>
            </a:pPr>
            <a:endParaRPr lang="nl-NL" dirty="0"/>
          </a:p>
          <a:p>
            <a:pPr marL="0" indent="0">
              <a:buNone/>
            </a:pPr>
            <a:endParaRPr lang="nl-NL" dirty="0"/>
          </a:p>
          <a:p>
            <a:endParaRPr lang="nl-NL" dirty="0"/>
          </a:p>
        </p:txBody>
      </p:sp>
      <p:sp>
        <p:nvSpPr>
          <p:cNvPr id="17" name="Tekstvak 16">
            <a:extLst>
              <a:ext uri="{FF2B5EF4-FFF2-40B4-BE49-F238E27FC236}">
                <a16:creationId xmlns:a16="http://schemas.microsoft.com/office/drawing/2014/main" id="{E5861F85-3FA4-FB35-01A4-844932A25A1B}"/>
              </a:ext>
            </a:extLst>
          </p:cNvPr>
          <p:cNvSpPr txBox="1"/>
          <p:nvPr/>
        </p:nvSpPr>
        <p:spPr>
          <a:xfrm>
            <a:off x="1004884" y="6395710"/>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35" name="Titel 1">
            <a:extLst>
              <a:ext uri="{FF2B5EF4-FFF2-40B4-BE49-F238E27FC236}">
                <a16:creationId xmlns:a16="http://schemas.microsoft.com/office/drawing/2014/main" id="{AA8E37B2-324F-E9A9-55D9-9DD8A13FE00F}"/>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37" name="Afbeelding 36" descr="Afbeelding met schets, verven, kunst, Kunstwerk&#10;&#10;Door AI gegenereerde inhoud is mogelijk onjuist.">
            <a:extLst>
              <a:ext uri="{FF2B5EF4-FFF2-40B4-BE49-F238E27FC236}">
                <a16:creationId xmlns:a16="http://schemas.microsoft.com/office/drawing/2014/main" id="{80448F93-E1A2-488F-408E-8D0876523944}"/>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39" name="Afbeelding 38" descr="Afbeelding met schets, kunst, Kinderkunst, Lijnillustraties&#10;&#10;Door AI gegenereerde inhoud is mogelijk onjuist.">
            <a:extLst>
              <a:ext uri="{FF2B5EF4-FFF2-40B4-BE49-F238E27FC236}">
                <a16:creationId xmlns:a16="http://schemas.microsoft.com/office/drawing/2014/main" id="{19710C1E-7884-A833-A2FE-0620C11ED258}"/>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41" name="Afbeelding 40" descr="Afbeelding met schets, tekening, kunst, Lijnillustraties&#10;&#10;Door AI gegenereerde inhoud is mogelijk onjuist.">
            <a:extLst>
              <a:ext uri="{FF2B5EF4-FFF2-40B4-BE49-F238E27FC236}">
                <a16:creationId xmlns:a16="http://schemas.microsoft.com/office/drawing/2014/main" id="{94D32E5C-E534-20B5-C756-E10BE0887F61}"/>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43" name="Afbeelding 42" descr="Regionaal Archief Tilburg">
            <a:extLst>
              <a:ext uri="{FF2B5EF4-FFF2-40B4-BE49-F238E27FC236}">
                <a16:creationId xmlns:a16="http://schemas.microsoft.com/office/drawing/2014/main" id="{660B00B0-6A22-750B-D14D-B4E45B2B7737}"/>
              </a:ext>
            </a:extLst>
          </p:cNvPr>
          <p:cNvPicPr>
            <a:picLocks noChangeAspect="1"/>
          </p:cNvPicPr>
          <p:nvPr/>
        </p:nvPicPr>
        <p:blipFill>
          <a:blip r:embed="rId5"/>
          <a:stretch>
            <a:fillRect/>
          </a:stretch>
        </p:blipFill>
        <p:spPr>
          <a:xfrm>
            <a:off x="10117096" y="427338"/>
            <a:ext cx="1225379" cy="1215082"/>
          </a:xfrm>
          <a:prstGeom prst="rect">
            <a:avLst/>
          </a:prstGeom>
        </p:spPr>
      </p:pic>
      <p:pic>
        <p:nvPicPr>
          <p:cNvPr id="4" name="Tijdelijke aanduiding voor inhoud 1" descr="Afbeelding met handschrift, tekst, brief, schets&#10;&#10;Door AI gegenereerde inhoud is mogelijk onjuist.">
            <a:extLst>
              <a:ext uri="{FF2B5EF4-FFF2-40B4-BE49-F238E27FC236}">
                <a16:creationId xmlns:a16="http://schemas.microsoft.com/office/drawing/2014/main" id="{FEF87425-E129-3F34-000E-287A4F3EEB78}"/>
              </a:ext>
            </a:extLst>
          </p:cNvPr>
          <p:cNvPicPr>
            <a:picLocks noChangeAspect="1"/>
          </p:cNvPicPr>
          <p:nvPr/>
        </p:nvPicPr>
        <p:blipFill>
          <a:blip r:embed="rId6"/>
          <a:stretch>
            <a:fillRect/>
          </a:stretch>
        </p:blipFill>
        <p:spPr>
          <a:xfrm>
            <a:off x="4546935" y="1891256"/>
            <a:ext cx="5905500" cy="1352550"/>
          </a:xfrm>
          <a:prstGeom prst="rect">
            <a:avLst/>
          </a:prstGeom>
        </p:spPr>
      </p:pic>
      <p:pic>
        <p:nvPicPr>
          <p:cNvPr id="6" name="Afbeelding 5" descr="Afbeelding met tekst, handschrift, brief, kalligrafie&#10;&#10;Door AI gegenereerde inhoud is mogelijk onjuist.">
            <a:extLst>
              <a:ext uri="{FF2B5EF4-FFF2-40B4-BE49-F238E27FC236}">
                <a16:creationId xmlns:a16="http://schemas.microsoft.com/office/drawing/2014/main" id="{40DD79EF-6C29-2409-36C8-D396D89AFFDE}"/>
              </a:ext>
            </a:extLst>
          </p:cNvPr>
          <p:cNvPicPr>
            <a:picLocks noChangeAspect="1"/>
          </p:cNvPicPr>
          <p:nvPr/>
        </p:nvPicPr>
        <p:blipFill>
          <a:blip r:embed="rId7"/>
          <a:stretch>
            <a:fillRect/>
          </a:stretch>
        </p:blipFill>
        <p:spPr>
          <a:xfrm>
            <a:off x="4558716" y="3086100"/>
            <a:ext cx="6543675" cy="2971800"/>
          </a:xfrm>
          <a:prstGeom prst="rect">
            <a:avLst/>
          </a:prstGeom>
        </p:spPr>
      </p:pic>
      <p:sp>
        <p:nvSpPr>
          <p:cNvPr id="8" name="Tekstvak 7">
            <a:extLst>
              <a:ext uri="{FF2B5EF4-FFF2-40B4-BE49-F238E27FC236}">
                <a16:creationId xmlns:a16="http://schemas.microsoft.com/office/drawing/2014/main" id="{7C31FF6B-B5A1-D7F4-C17C-5E3DC7F250D7}"/>
              </a:ext>
            </a:extLst>
          </p:cNvPr>
          <p:cNvSpPr txBox="1"/>
          <p:nvPr/>
        </p:nvSpPr>
        <p:spPr>
          <a:xfrm>
            <a:off x="842211" y="2486524"/>
            <a:ext cx="3946356"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dirty="0">
                <a:latin typeface="Arial"/>
                <a:cs typeface="Arial"/>
              </a:rPr>
              <a:t>Mr. </a:t>
            </a:r>
            <a:r>
              <a:rPr lang="nl-NL" sz="1600" dirty="0" err="1">
                <a:latin typeface="Arial"/>
                <a:cs typeface="Arial"/>
              </a:rPr>
              <a:t>Davidt</a:t>
            </a:r>
            <a:r>
              <a:rPr lang="nl-NL" sz="1600" dirty="0">
                <a:latin typeface="Arial"/>
                <a:cs typeface="Arial"/>
              </a:rPr>
              <a:t> </a:t>
            </a:r>
            <a:r>
              <a:rPr lang="nl-NL" sz="1600" dirty="0" err="1">
                <a:latin typeface="Arial"/>
                <a:cs typeface="Arial"/>
              </a:rPr>
              <a:t>vander</a:t>
            </a:r>
            <a:r>
              <a:rPr lang="nl-NL" sz="1600" dirty="0">
                <a:latin typeface="Arial"/>
                <a:cs typeface="Arial"/>
              </a:rPr>
              <a:t> Hammen </a:t>
            </a:r>
            <a:endParaRPr lang="nl-NL" sz="1600" dirty="0">
              <a:latin typeface="Aptos" panose="020B0004020202020204"/>
              <a:cs typeface="Arial"/>
            </a:endParaRPr>
          </a:p>
          <a:p>
            <a:r>
              <a:rPr lang="nl-NL" sz="1600" dirty="0">
                <a:latin typeface="Arial"/>
                <a:cs typeface="Arial"/>
              </a:rPr>
              <a:t>koster alhier </a:t>
            </a:r>
            <a:r>
              <a:rPr lang="nl-NL" sz="1600" dirty="0" err="1">
                <a:latin typeface="Arial"/>
                <a:cs typeface="Arial"/>
              </a:rPr>
              <a:t>betaelt</a:t>
            </a:r>
            <a:r>
              <a:rPr lang="nl-NL" sz="1600" dirty="0">
                <a:latin typeface="Arial"/>
                <a:cs typeface="Arial"/>
              </a:rPr>
              <a:t> de </a:t>
            </a:r>
            <a:r>
              <a:rPr lang="nl-NL" sz="1600" dirty="0" err="1">
                <a:latin typeface="Arial"/>
                <a:cs typeface="Arial"/>
              </a:rPr>
              <a:t>somme</a:t>
            </a:r>
            <a:endParaRPr lang="nl-NL" sz="1600" dirty="0" err="1">
              <a:latin typeface="Aptos" panose="020B0004020202020204"/>
              <a:cs typeface="Arial"/>
            </a:endParaRPr>
          </a:p>
          <a:p>
            <a:endParaRPr lang="nl-NL" sz="1600" dirty="0">
              <a:latin typeface="Arial"/>
              <a:cs typeface="Arial"/>
            </a:endParaRPr>
          </a:p>
          <a:p>
            <a:endParaRPr lang="nl-NL" sz="1600" dirty="0">
              <a:latin typeface="Arial"/>
              <a:cs typeface="Arial"/>
            </a:endParaRPr>
          </a:p>
          <a:p>
            <a:r>
              <a:rPr lang="nl-NL" sz="1600" dirty="0">
                <a:latin typeface="Arial"/>
                <a:cs typeface="Arial"/>
              </a:rPr>
              <a:t>van </a:t>
            </a:r>
            <a:r>
              <a:rPr lang="nl-NL" sz="1600" dirty="0" err="1">
                <a:latin typeface="Arial"/>
                <a:cs typeface="Arial"/>
              </a:rPr>
              <a:t>eenentwintich</a:t>
            </a:r>
            <a:r>
              <a:rPr lang="nl-NL" sz="1600" dirty="0">
                <a:latin typeface="Arial"/>
                <a:cs typeface="Arial"/>
              </a:rPr>
              <a:t> gulden acht </a:t>
            </a:r>
            <a:r>
              <a:rPr lang="nl-NL" sz="1600" dirty="0" err="1">
                <a:latin typeface="Arial"/>
                <a:cs typeface="Arial"/>
              </a:rPr>
              <a:t>stuijvers</a:t>
            </a:r>
            <a:r>
              <a:rPr lang="nl-NL" sz="1600" dirty="0">
                <a:latin typeface="Arial"/>
                <a:cs typeface="Arial"/>
              </a:rPr>
              <a:t> </a:t>
            </a:r>
            <a:endParaRPr lang="nl-NL" sz="1600">
              <a:latin typeface="Aptos" panose="020B0004020202020204"/>
              <a:cs typeface="Arial"/>
            </a:endParaRPr>
          </a:p>
          <a:p>
            <a:r>
              <a:rPr lang="nl-NL" sz="1600" dirty="0">
                <a:latin typeface="Arial"/>
                <a:cs typeface="Arial"/>
              </a:rPr>
              <a:t>voor een </a:t>
            </a:r>
            <a:r>
              <a:rPr lang="nl-NL" sz="1600" dirty="0" err="1">
                <a:latin typeface="Arial"/>
                <a:cs typeface="Arial"/>
              </a:rPr>
              <a:t>halff</a:t>
            </a:r>
            <a:r>
              <a:rPr lang="nl-NL" sz="1600" dirty="0">
                <a:latin typeface="Arial"/>
                <a:cs typeface="Arial"/>
              </a:rPr>
              <a:t> </a:t>
            </a:r>
            <a:r>
              <a:rPr lang="nl-NL" sz="1600" dirty="0" err="1">
                <a:latin typeface="Arial"/>
                <a:cs typeface="Arial"/>
              </a:rPr>
              <a:t>jaer</a:t>
            </a:r>
            <a:r>
              <a:rPr lang="nl-NL" sz="1600" dirty="0">
                <a:latin typeface="Arial"/>
                <a:cs typeface="Arial"/>
              </a:rPr>
              <a:t> koster </a:t>
            </a:r>
            <a:r>
              <a:rPr lang="nl-NL" sz="1600" dirty="0" err="1">
                <a:latin typeface="Arial"/>
                <a:cs typeface="Arial"/>
              </a:rPr>
              <a:t>tractement</a:t>
            </a:r>
            <a:r>
              <a:rPr lang="nl-NL" sz="1600" dirty="0">
                <a:latin typeface="Arial"/>
                <a:cs typeface="Arial"/>
              </a:rPr>
              <a:t> </a:t>
            </a:r>
            <a:endParaRPr lang="nl-NL" sz="1600">
              <a:latin typeface="Aptos" panose="020B0004020202020204"/>
              <a:cs typeface="Arial"/>
            </a:endParaRPr>
          </a:p>
          <a:p>
            <a:r>
              <a:rPr lang="nl-NL" sz="1600" dirty="0">
                <a:latin typeface="Arial"/>
                <a:cs typeface="Arial"/>
              </a:rPr>
              <a:t>als mede voort </a:t>
            </a:r>
            <a:r>
              <a:rPr lang="nl-NL" sz="1600" err="1">
                <a:latin typeface="Arial"/>
                <a:cs typeface="Arial"/>
              </a:rPr>
              <a:t>luijden</a:t>
            </a:r>
            <a:r>
              <a:rPr lang="nl-NL" sz="1600" dirty="0">
                <a:latin typeface="Arial"/>
                <a:cs typeface="Arial"/>
              </a:rPr>
              <a:t> met alle </a:t>
            </a:r>
            <a:endParaRPr lang="nl-NL" sz="1600">
              <a:latin typeface="Aptos" panose="020B0004020202020204"/>
              <a:cs typeface="Arial"/>
            </a:endParaRPr>
          </a:p>
          <a:p>
            <a:r>
              <a:rPr lang="nl-NL" sz="1600" dirty="0">
                <a:latin typeface="Arial"/>
                <a:cs typeface="Arial"/>
              </a:rPr>
              <a:t>de </a:t>
            </a:r>
            <a:r>
              <a:rPr lang="nl-NL" sz="1600" err="1">
                <a:latin typeface="Arial"/>
                <a:cs typeface="Arial"/>
              </a:rPr>
              <a:t>klocken</a:t>
            </a:r>
            <a:r>
              <a:rPr lang="nl-NL" sz="1600" dirty="0">
                <a:latin typeface="Arial"/>
                <a:cs typeface="Arial"/>
              </a:rPr>
              <a:t>, wanneer </a:t>
            </a:r>
            <a:r>
              <a:rPr lang="nl-NL" sz="1600" err="1">
                <a:latin typeface="Arial"/>
                <a:cs typeface="Arial"/>
              </a:rPr>
              <a:t>sijn</a:t>
            </a:r>
            <a:r>
              <a:rPr lang="nl-NL" sz="1600" dirty="0">
                <a:latin typeface="Arial"/>
                <a:cs typeface="Arial"/>
              </a:rPr>
              <a:t> </a:t>
            </a:r>
            <a:r>
              <a:rPr lang="nl-NL" sz="1600" err="1">
                <a:latin typeface="Arial"/>
                <a:cs typeface="Arial"/>
              </a:rPr>
              <a:t>maiestijt</a:t>
            </a:r>
            <a:r>
              <a:rPr lang="nl-NL" sz="1600" dirty="0">
                <a:latin typeface="Arial"/>
                <a:cs typeface="Arial"/>
              </a:rPr>
              <a:t> van </a:t>
            </a:r>
            <a:r>
              <a:rPr lang="nl-NL" sz="1600" err="1">
                <a:latin typeface="Arial"/>
                <a:cs typeface="Arial"/>
              </a:rPr>
              <a:t>Engelandt</a:t>
            </a:r>
            <a:r>
              <a:rPr lang="nl-NL" sz="1600" dirty="0">
                <a:latin typeface="Arial"/>
                <a:cs typeface="Arial"/>
              </a:rPr>
              <a:t>, inden </a:t>
            </a:r>
            <a:r>
              <a:rPr lang="nl-NL" sz="1600" err="1">
                <a:latin typeface="Arial"/>
                <a:cs typeface="Arial"/>
              </a:rPr>
              <a:t>jaare</a:t>
            </a:r>
            <a:r>
              <a:rPr lang="nl-NL" sz="1600" dirty="0">
                <a:latin typeface="Arial"/>
                <a:cs typeface="Arial"/>
              </a:rPr>
              <a:t> 1691 </a:t>
            </a:r>
            <a:endParaRPr lang="nl-NL" sz="1600">
              <a:latin typeface="Aptos" panose="020B0004020202020204"/>
              <a:cs typeface="Arial"/>
            </a:endParaRPr>
          </a:p>
          <a:p>
            <a:r>
              <a:rPr lang="nl-NL" sz="1600" dirty="0">
                <a:latin typeface="Arial"/>
                <a:cs typeface="Arial"/>
              </a:rPr>
              <a:t>hier passeerde, volgens ordonnantie ende </a:t>
            </a:r>
            <a:r>
              <a:rPr lang="nl-NL" sz="1600" dirty="0" err="1">
                <a:latin typeface="Arial"/>
                <a:cs typeface="Arial"/>
              </a:rPr>
              <a:t>quitantie</a:t>
            </a:r>
            <a:r>
              <a:rPr lang="nl-NL" sz="1600" dirty="0">
                <a:latin typeface="Arial"/>
                <a:cs typeface="Arial"/>
              </a:rPr>
              <a:t>, dus 21:8:0 </a:t>
            </a:r>
            <a:endParaRPr lang="nl-NL" sz="1600" dirty="0"/>
          </a:p>
        </p:txBody>
      </p:sp>
      <p:sp>
        <p:nvSpPr>
          <p:cNvPr id="10" name="Tekstvak 9">
            <a:extLst>
              <a:ext uri="{FF2B5EF4-FFF2-40B4-BE49-F238E27FC236}">
                <a16:creationId xmlns:a16="http://schemas.microsoft.com/office/drawing/2014/main" id="{05690434-B444-345A-88C2-2C9FCE88A70A}"/>
              </a:ext>
            </a:extLst>
          </p:cNvPr>
          <p:cNvSpPr txBox="1"/>
          <p:nvPr/>
        </p:nvSpPr>
        <p:spPr>
          <a:xfrm>
            <a:off x="8351921" y="608597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dirty="0">
                <a:latin typeface="Arial"/>
                <a:cs typeface="Arial"/>
              </a:rPr>
              <a:t>Bron: 3/823/scan 36-37 (1691)</a:t>
            </a:r>
            <a:endParaRPr lang="nl-NL" sz="1400" dirty="0"/>
          </a:p>
        </p:txBody>
      </p:sp>
    </p:spTree>
    <p:extLst>
      <p:ext uri="{BB962C8B-B14F-4D97-AF65-F5344CB8AC3E}">
        <p14:creationId xmlns:p14="http://schemas.microsoft.com/office/powerpoint/2010/main" val="2697849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0CD62-3D9E-3F2A-4160-9948BF564458}"/>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AFAEA53-B51D-87BA-A551-68F58A85E836}"/>
              </a:ext>
            </a:extLst>
          </p:cNvPr>
          <p:cNvSpPr>
            <a:spLocks noGrp="1"/>
          </p:cNvSpPr>
          <p:nvPr>
            <p:ph idx="1"/>
          </p:nvPr>
        </p:nvSpPr>
        <p:spPr/>
        <p:txBody>
          <a:bodyPr vert="horz" lIns="91440" tIns="45720" rIns="91440" bIns="45720" rtlCol="0" anchor="t">
            <a:normAutofit/>
          </a:bodyPr>
          <a:lstStyle/>
          <a:p>
            <a:pPr marL="0" indent="0">
              <a:buNone/>
            </a:pPr>
            <a:endParaRPr lang="nl-NL" dirty="0"/>
          </a:p>
          <a:p>
            <a:pPr marL="0" indent="0">
              <a:buNone/>
            </a:pPr>
            <a:endParaRPr lang="nl-NL" dirty="0"/>
          </a:p>
          <a:p>
            <a:endParaRPr lang="nl-NL" dirty="0"/>
          </a:p>
        </p:txBody>
      </p:sp>
      <p:sp>
        <p:nvSpPr>
          <p:cNvPr id="17" name="Tekstvak 16">
            <a:extLst>
              <a:ext uri="{FF2B5EF4-FFF2-40B4-BE49-F238E27FC236}">
                <a16:creationId xmlns:a16="http://schemas.microsoft.com/office/drawing/2014/main" id="{39A4BE8B-A975-74CB-1FAD-89C75530347D}"/>
              </a:ext>
            </a:extLst>
          </p:cNvPr>
          <p:cNvSpPr txBox="1"/>
          <p:nvPr/>
        </p:nvSpPr>
        <p:spPr>
          <a:xfrm>
            <a:off x="1004884" y="6395710"/>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35" name="Titel 1">
            <a:extLst>
              <a:ext uri="{FF2B5EF4-FFF2-40B4-BE49-F238E27FC236}">
                <a16:creationId xmlns:a16="http://schemas.microsoft.com/office/drawing/2014/main" id="{CC4F0893-9051-BD15-3A9A-B9D4177CFD5D}"/>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37" name="Afbeelding 36" descr="Afbeelding met schets, verven, kunst, Kunstwerk&#10;&#10;Door AI gegenereerde inhoud is mogelijk onjuist.">
            <a:extLst>
              <a:ext uri="{FF2B5EF4-FFF2-40B4-BE49-F238E27FC236}">
                <a16:creationId xmlns:a16="http://schemas.microsoft.com/office/drawing/2014/main" id="{487B7CEF-9914-9FBA-6A37-EAB39CED1767}"/>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39" name="Afbeelding 38" descr="Afbeelding met schets, kunst, Kinderkunst, Lijnillustraties&#10;&#10;Door AI gegenereerde inhoud is mogelijk onjuist.">
            <a:extLst>
              <a:ext uri="{FF2B5EF4-FFF2-40B4-BE49-F238E27FC236}">
                <a16:creationId xmlns:a16="http://schemas.microsoft.com/office/drawing/2014/main" id="{C97B4897-AFB7-E898-541F-56CB3A1A56F7}"/>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41" name="Afbeelding 40" descr="Afbeelding met schets, tekening, kunst, Lijnillustraties&#10;&#10;Door AI gegenereerde inhoud is mogelijk onjuist.">
            <a:extLst>
              <a:ext uri="{FF2B5EF4-FFF2-40B4-BE49-F238E27FC236}">
                <a16:creationId xmlns:a16="http://schemas.microsoft.com/office/drawing/2014/main" id="{B7386499-40ED-5412-4797-11A589B9AEA2}"/>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43" name="Afbeelding 42" descr="Regionaal Archief Tilburg">
            <a:extLst>
              <a:ext uri="{FF2B5EF4-FFF2-40B4-BE49-F238E27FC236}">
                <a16:creationId xmlns:a16="http://schemas.microsoft.com/office/drawing/2014/main" id="{A714EC6B-00D4-0305-C58E-FEFE55C0B0C0}"/>
              </a:ext>
            </a:extLst>
          </p:cNvPr>
          <p:cNvPicPr>
            <a:picLocks noChangeAspect="1"/>
          </p:cNvPicPr>
          <p:nvPr/>
        </p:nvPicPr>
        <p:blipFill>
          <a:blip r:embed="rId5"/>
          <a:stretch>
            <a:fillRect/>
          </a:stretch>
        </p:blipFill>
        <p:spPr>
          <a:xfrm>
            <a:off x="10117096" y="427338"/>
            <a:ext cx="1225379" cy="1215082"/>
          </a:xfrm>
          <a:prstGeom prst="rect">
            <a:avLst/>
          </a:prstGeom>
        </p:spPr>
      </p:pic>
      <p:pic>
        <p:nvPicPr>
          <p:cNvPr id="4" name="Tijdelijke aanduiding voor inhoud 1" descr="Afbeelding met tekst, handschrift, brief, papier&#10;&#10;Door AI gegenereerde inhoud is mogelijk onjuist.">
            <a:extLst>
              <a:ext uri="{FF2B5EF4-FFF2-40B4-BE49-F238E27FC236}">
                <a16:creationId xmlns:a16="http://schemas.microsoft.com/office/drawing/2014/main" id="{41548B45-A4F5-DCE4-3438-3E8F3D97DFFA}"/>
              </a:ext>
            </a:extLst>
          </p:cNvPr>
          <p:cNvPicPr>
            <a:picLocks noChangeAspect="1"/>
          </p:cNvPicPr>
          <p:nvPr/>
        </p:nvPicPr>
        <p:blipFill>
          <a:blip r:embed="rId6"/>
          <a:stretch>
            <a:fillRect/>
          </a:stretch>
        </p:blipFill>
        <p:spPr>
          <a:xfrm>
            <a:off x="6094215" y="1715456"/>
            <a:ext cx="5227401" cy="4608398"/>
          </a:xfrm>
          <a:prstGeom prst="rect">
            <a:avLst/>
          </a:prstGeom>
        </p:spPr>
      </p:pic>
      <p:sp>
        <p:nvSpPr>
          <p:cNvPr id="6" name="Tekstvak 5">
            <a:extLst>
              <a:ext uri="{FF2B5EF4-FFF2-40B4-BE49-F238E27FC236}">
                <a16:creationId xmlns:a16="http://schemas.microsoft.com/office/drawing/2014/main" id="{E28A77C3-75DD-ACF4-2292-5BAAFE5DE977}"/>
              </a:ext>
            </a:extLst>
          </p:cNvPr>
          <p:cNvSpPr txBox="1"/>
          <p:nvPr/>
        </p:nvSpPr>
        <p:spPr>
          <a:xfrm>
            <a:off x="873618" y="1876370"/>
            <a:ext cx="3808162"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t>Kwitantie voor het luiden van de klok(ken) ter gelegenheid van het overlijden van Lancelot </a:t>
            </a:r>
            <a:r>
              <a:rPr lang="nl-NL" err="1"/>
              <a:t>Schetz</a:t>
            </a:r>
            <a:r>
              <a:rPr lang="nl-NL"/>
              <a:t> van </a:t>
            </a:r>
            <a:r>
              <a:rPr lang="nl-NL" err="1"/>
              <a:t>Grobbendonck</a:t>
            </a:r>
            <a:r>
              <a:rPr lang="nl-NL" dirty="0"/>
              <a:t>, heer van Tilburg in 1664.</a:t>
            </a:r>
          </a:p>
          <a:p>
            <a:r>
              <a:rPr lang="nl-NL" dirty="0"/>
              <a:t>Er is zes weken voor hem geluid en dat leverde de </a:t>
            </a:r>
            <a:r>
              <a:rPr lang="nl-NL" dirty="0" err="1"/>
              <a:t>luiders</a:t>
            </a:r>
            <a:r>
              <a:rPr lang="nl-NL" dirty="0"/>
              <a:t> 105 gulden op.</a:t>
            </a:r>
          </a:p>
          <a:p>
            <a:endParaRPr lang="nl-NL" dirty="0"/>
          </a:p>
          <a:p>
            <a:r>
              <a:rPr lang="nl-NL" dirty="0"/>
              <a:t>De namen van de klokkenluiders staan </a:t>
            </a:r>
            <a:r>
              <a:rPr lang="nl-NL"/>
              <a:t>op de kwitantie: Jan Michiel, </a:t>
            </a:r>
            <a:r>
              <a:rPr lang="nl-NL" dirty="0"/>
              <a:t>Claes </a:t>
            </a:r>
            <a:r>
              <a:rPr lang="nl-NL" dirty="0" err="1"/>
              <a:t>Cuijsten</a:t>
            </a:r>
            <a:r>
              <a:rPr lang="nl-NL" dirty="0"/>
              <a:t>, Frans </a:t>
            </a:r>
            <a:r>
              <a:rPr lang="nl-NL" dirty="0" err="1"/>
              <a:t>Aerden</a:t>
            </a:r>
            <a:r>
              <a:rPr lang="nl-NL" dirty="0"/>
              <a:t> Bosmans, Gerit den </a:t>
            </a:r>
            <a:r>
              <a:rPr lang="nl-NL" dirty="0" err="1"/>
              <a:t>Pottenbacker</a:t>
            </a:r>
            <a:r>
              <a:rPr lang="nl-NL" dirty="0"/>
              <a:t>, Giel Aerts en Cornelis Adriaen </a:t>
            </a:r>
            <a:r>
              <a:rPr lang="nl-NL" dirty="0" err="1"/>
              <a:t>Leijtens</a:t>
            </a:r>
            <a:endParaRPr lang="nl-NL" dirty="0"/>
          </a:p>
        </p:txBody>
      </p:sp>
    </p:spTree>
    <p:extLst>
      <p:ext uri="{BB962C8B-B14F-4D97-AF65-F5344CB8AC3E}">
        <p14:creationId xmlns:p14="http://schemas.microsoft.com/office/powerpoint/2010/main" val="2453364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AC474-BB30-3E4B-7E0B-B50B8038E7B6}"/>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4C80AA9-7BE1-816D-B612-9D98DAB1FAE7}"/>
              </a:ext>
            </a:extLst>
          </p:cNvPr>
          <p:cNvSpPr>
            <a:spLocks noGrp="1"/>
          </p:cNvSpPr>
          <p:nvPr>
            <p:ph idx="1"/>
          </p:nvPr>
        </p:nvSpPr>
        <p:spPr/>
        <p:txBody>
          <a:bodyPr vert="horz" lIns="91440" tIns="45720" rIns="91440" bIns="45720" rtlCol="0" anchor="t">
            <a:normAutofit/>
          </a:bodyPr>
          <a:lstStyle/>
          <a:p>
            <a:pPr marL="0" indent="0">
              <a:buNone/>
            </a:pPr>
            <a:endParaRPr lang="nl-NL" dirty="0"/>
          </a:p>
          <a:p>
            <a:pPr marL="0" indent="0">
              <a:buNone/>
            </a:pPr>
            <a:endParaRPr lang="nl-NL" dirty="0"/>
          </a:p>
          <a:p>
            <a:pPr marL="0" indent="0">
              <a:buNone/>
            </a:pPr>
            <a:endParaRPr lang="nl-NL" dirty="0"/>
          </a:p>
        </p:txBody>
      </p:sp>
      <p:sp>
        <p:nvSpPr>
          <p:cNvPr id="17" name="Tekstvak 16">
            <a:extLst>
              <a:ext uri="{FF2B5EF4-FFF2-40B4-BE49-F238E27FC236}">
                <a16:creationId xmlns:a16="http://schemas.microsoft.com/office/drawing/2014/main" id="{89C41CC0-0A2E-538E-405B-CA25173AC5CA}"/>
              </a:ext>
            </a:extLst>
          </p:cNvPr>
          <p:cNvSpPr txBox="1"/>
          <p:nvPr/>
        </p:nvSpPr>
        <p:spPr>
          <a:xfrm>
            <a:off x="1004884" y="6395710"/>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35" name="Titel 1">
            <a:extLst>
              <a:ext uri="{FF2B5EF4-FFF2-40B4-BE49-F238E27FC236}">
                <a16:creationId xmlns:a16="http://schemas.microsoft.com/office/drawing/2014/main" id="{C10DC080-5058-F6B1-A7BE-F2DB1A2C6C80}"/>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37" name="Afbeelding 36" descr="Afbeelding met schets, verven, kunst, Kunstwerk&#10;&#10;Door AI gegenereerde inhoud is mogelijk onjuist.">
            <a:extLst>
              <a:ext uri="{FF2B5EF4-FFF2-40B4-BE49-F238E27FC236}">
                <a16:creationId xmlns:a16="http://schemas.microsoft.com/office/drawing/2014/main" id="{B05879F4-CFB4-1FD7-BAA5-349E4C694350}"/>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39" name="Afbeelding 38" descr="Afbeelding met schets, kunst, Kinderkunst, Lijnillustraties&#10;&#10;Door AI gegenereerde inhoud is mogelijk onjuist.">
            <a:extLst>
              <a:ext uri="{FF2B5EF4-FFF2-40B4-BE49-F238E27FC236}">
                <a16:creationId xmlns:a16="http://schemas.microsoft.com/office/drawing/2014/main" id="{74C3F313-75F8-F249-445B-F12E3867AA1D}"/>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41" name="Afbeelding 40" descr="Afbeelding met schets, tekening, kunst, Lijnillustraties&#10;&#10;Door AI gegenereerde inhoud is mogelijk onjuist.">
            <a:extLst>
              <a:ext uri="{FF2B5EF4-FFF2-40B4-BE49-F238E27FC236}">
                <a16:creationId xmlns:a16="http://schemas.microsoft.com/office/drawing/2014/main" id="{BF212D4C-40DC-A5ED-28B7-A454324793C7}"/>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43" name="Afbeelding 42" descr="Regionaal Archief Tilburg">
            <a:extLst>
              <a:ext uri="{FF2B5EF4-FFF2-40B4-BE49-F238E27FC236}">
                <a16:creationId xmlns:a16="http://schemas.microsoft.com/office/drawing/2014/main" id="{ECB67834-341A-6F99-DB2F-C09EEDE4E6CF}"/>
              </a:ext>
            </a:extLst>
          </p:cNvPr>
          <p:cNvPicPr>
            <a:picLocks noChangeAspect="1"/>
          </p:cNvPicPr>
          <p:nvPr/>
        </p:nvPicPr>
        <p:blipFill>
          <a:blip r:embed="rId5"/>
          <a:stretch>
            <a:fillRect/>
          </a:stretch>
        </p:blipFill>
        <p:spPr>
          <a:xfrm>
            <a:off x="10117096" y="427338"/>
            <a:ext cx="1225379" cy="1215082"/>
          </a:xfrm>
          <a:prstGeom prst="rect">
            <a:avLst/>
          </a:prstGeom>
        </p:spPr>
      </p:pic>
      <p:pic>
        <p:nvPicPr>
          <p:cNvPr id="4" name="Tijdelijke aanduiding voor inhoud 1" descr="Afbeelding met handschrift, brief, tekst, kalligrafie&#10;&#10;Door AI gegenereerde inhoud is mogelijk onjuist.">
            <a:extLst>
              <a:ext uri="{FF2B5EF4-FFF2-40B4-BE49-F238E27FC236}">
                <a16:creationId xmlns:a16="http://schemas.microsoft.com/office/drawing/2014/main" id="{DA11CC51-00F2-B050-505B-36E81FE903C0}"/>
              </a:ext>
            </a:extLst>
          </p:cNvPr>
          <p:cNvPicPr>
            <a:picLocks noChangeAspect="1"/>
          </p:cNvPicPr>
          <p:nvPr/>
        </p:nvPicPr>
        <p:blipFill>
          <a:blip r:embed="rId6"/>
          <a:stretch>
            <a:fillRect/>
          </a:stretch>
        </p:blipFill>
        <p:spPr>
          <a:xfrm>
            <a:off x="3660861" y="2007041"/>
            <a:ext cx="7674143" cy="3538287"/>
          </a:xfrm>
          <a:prstGeom prst="rect">
            <a:avLst/>
          </a:prstGeom>
        </p:spPr>
      </p:pic>
      <p:sp>
        <p:nvSpPr>
          <p:cNvPr id="6" name="Tekstvak 5">
            <a:extLst>
              <a:ext uri="{FF2B5EF4-FFF2-40B4-BE49-F238E27FC236}">
                <a16:creationId xmlns:a16="http://schemas.microsoft.com/office/drawing/2014/main" id="{B09B6DD8-FF3B-7A9A-94E5-A610963B0736}"/>
              </a:ext>
            </a:extLst>
          </p:cNvPr>
          <p:cNvSpPr txBox="1"/>
          <p:nvPr/>
        </p:nvSpPr>
        <p:spPr>
          <a:xfrm>
            <a:off x="842210" y="2737184"/>
            <a:ext cx="274320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dirty="0"/>
              <a:t>Diverse bewoners rond het kasteel hebben de gracht uitgediept, omdat ze in het kasteel hun kostbaarheden bewaren als er vreemde legers in aantocht zijn.</a:t>
            </a:r>
            <a:endParaRPr lang="nl-NL"/>
          </a:p>
          <a:p>
            <a:r>
              <a:rPr lang="nl-NL" sz="1600" dirty="0"/>
              <a:t>'in alle </a:t>
            </a:r>
            <a:r>
              <a:rPr lang="nl-NL" sz="1600" dirty="0" err="1"/>
              <a:t>perijckel</a:t>
            </a:r>
            <a:r>
              <a:rPr lang="nl-NL" sz="1600" dirty="0"/>
              <a:t> van </a:t>
            </a:r>
            <a:r>
              <a:rPr lang="nl-NL" sz="1600" dirty="0" err="1"/>
              <a:t>Oirlooghe</a:t>
            </a:r>
            <a:r>
              <a:rPr lang="nl-NL" sz="1600" dirty="0"/>
              <a:t>'</a:t>
            </a:r>
          </a:p>
        </p:txBody>
      </p:sp>
      <p:sp>
        <p:nvSpPr>
          <p:cNvPr id="8" name="Tekstvak 7">
            <a:extLst>
              <a:ext uri="{FF2B5EF4-FFF2-40B4-BE49-F238E27FC236}">
                <a16:creationId xmlns:a16="http://schemas.microsoft.com/office/drawing/2014/main" id="{0F8B45E4-F229-AA83-237E-15CC6B8DB906}"/>
              </a:ext>
            </a:extLst>
          </p:cNvPr>
          <p:cNvSpPr txBox="1"/>
          <p:nvPr/>
        </p:nvSpPr>
        <p:spPr>
          <a:xfrm>
            <a:off x="8592553" y="554455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dirty="0"/>
              <a:t>Bron: 3/760/28 (1620)</a:t>
            </a:r>
          </a:p>
        </p:txBody>
      </p:sp>
    </p:spTree>
    <p:extLst>
      <p:ext uri="{BB962C8B-B14F-4D97-AF65-F5344CB8AC3E}">
        <p14:creationId xmlns:p14="http://schemas.microsoft.com/office/powerpoint/2010/main" val="2235847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AE971-CA58-B47A-8B39-2B897EAEABD0}"/>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2C5D395-B8A4-543F-E76D-4BE83070BF0E}"/>
              </a:ext>
            </a:extLst>
          </p:cNvPr>
          <p:cNvSpPr>
            <a:spLocks noGrp="1"/>
          </p:cNvSpPr>
          <p:nvPr>
            <p:ph idx="1"/>
          </p:nvPr>
        </p:nvSpPr>
        <p:spPr/>
        <p:txBody>
          <a:bodyPr vert="horz" lIns="91440" tIns="45720" rIns="91440" bIns="45720" rtlCol="0" anchor="t">
            <a:normAutofit/>
          </a:bodyPr>
          <a:lstStyle/>
          <a:p>
            <a:pPr marL="0" indent="0">
              <a:buNone/>
            </a:pPr>
            <a:endParaRPr lang="nl-NL" dirty="0"/>
          </a:p>
          <a:p>
            <a:pPr marL="0" indent="0">
              <a:buNone/>
            </a:pPr>
            <a:endParaRPr lang="nl-NL" dirty="0"/>
          </a:p>
          <a:p>
            <a:endParaRPr lang="nl-NL" dirty="0"/>
          </a:p>
        </p:txBody>
      </p:sp>
      <p:sp>
        <p:nvSpPr>
          <p:cNvPr id="17" name="Tekstvak 16">
            <a:extLst>
              <a:ext uri="{FF2B5EF4-FFF2-40B4-BE49-F238E27FC236}">
                <a16:creationId xmlns:a16="http://schemas.microsoft.com/office/drawing/2014/main" id="{45A6E7C1-209D-9000-E0A4-C66CB56988F6}"/>
              </a:ext>
            </a:extLst>
          </p:cNvPr>
          <p:cNvSpPr txBox="1"/>
          <p:nvPr/>
        </p:nvSpPr>
        <p:spPr>
          <a:xfrm>
            <a:off x="1004884" y="6395710"/>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35" name="Titel 1">
            <a:extLst>
              <a:ext uri="{FF2B5EF4-FFF2-40B4-BE49-F238E27FC236}">
                <a16:creationId xmlns:a16="http://schemas.microsoft.com/office/drawing/2014/main" id="{DB90FE03-85FA-EA74-2B39-5F22FC1211FE}"/>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37" name="Afbeelding 36" descr="Afbeelding met schets, verven, kunst, Kunstwerk&#10;&#10;Door AI gegenereerde inhoud is mogelijk onjuist.">
            <a:extLst>
              <a:ext uri="{FF2B5EF4-FFF2-40B4-BE49-F238E27FC236}">
                <a16:creationId xmlns:a16="http://schemas.microsoft.com/office/drawing/2014/main" id="{62C0CF47-C438-16E5-8C2B-7E906E238B6E}"/>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39" name="Afbeelding 38" descr="Afbeelding met schets, kunst, Kinderkunst, Lijnillustraties&#10;&#10;Door AI gegenereerde inhoud is mogelijk onjuist.">
            <a:extLst>
              <a:ext uri="{FF2B5EF4-FFF2-40B4-BE49-F238E27FC236}">
                <a16:creationId xmlns:a16="http://schemas.microsoft.com/office/drawing/2014/main" id="{0F13D349-3962-36CF-1744-0BE9494F8746}"/>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41" name="Afbeelding 40" descr="Afbeelding met schets, tekening, kunst, Lijnillustraties&#10;&#10;Door AI gegenereerde inhoud is mogelijk onjuist.">
            <a:extLst>
              <a:ext uri="{FF2B5EF4-FFF2-40B4-BE49-F238E27FC236}">
                <a16:creationId xmlns:a16="http://schemas.microsoft.com/office/drawing/2014/main" id="{8D8FD010-C0AC-B325-8766-2E9D79842ACC}"/>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43" name="Afbeelding 42" descr="Regionaal Archief Tilburg">
            <a:extLst>
              <a:ext uri="{FF2B5EF4-FFF2-40B4-BE49-F238E27FC236}">
                <a16:creationId xmlns:a16="http://schemas.microsoft.com/office/drawing/2014/main" id="{D1F02526-0350-56AD-E84C-B3DB264E5FFF}"/>
              </a:ext>
            </a:extLst>
          </p:cNvPr>
          <p:cNvPicPr>
            <a:picLocks noChangeAspect="1"/>
          </p:cNvPicPr>
          <p:nvPr/>
        </p:nvPicPr>
        <p:blipFill>
          <a:blip r:embed="rId5"/>
          <a:stretch>
            <a:fillRect/>
          </a:stretch>
        </p:blipFill>
        <p:spPr>
          <a:xfrm>
            <a:off x="10117096" y="427338"/>
            <a:ext cx="1225379" cy="1215082"/>
          </a:xfrm>
          <a:prstGeom prst="rect">
            <a:avLst/>
          </a:prstGeom>
        </p:spPr>
      </p:pic>
      <p:pic>
        <p:nvPicPr>
          <p:cNvPr id="4" name="Tijdelijke aanduiding voor inhoud 1" descr="Afbeelding met handschrift, brief, tekst, kalligrafie&#10;&#10;Door AI gegenereerde inhoud is mogelijk onjuist.">
            <a:extLst>
              <a:ext uri="{FF2B5EF4-FFF2-40B4-BE49-F238E27FC236}">
                <a16:creationId xmlns:a16="http://schemas.microsoft.com/office/drawing/2014/main" id="{A5445677-8539-D5BD-1A28-E32840AF9835}"/>
              </a:ext>
            </a:extLst>
          </p:cNvPr>
          <p:cNvPicPr>
            <a:picLocks noChangeAspect="1"/>
          </p:cNvPicPr>
          <p:nvPr/>
        </p:nvPicPr>
        <p:blipFill>
          <a:blip r:embed="rId6"/>
          <a:stretch>
            <a:fillRect/>
          </a:stretch>
        </p:blipFill>
        <p:spPr>
          <a:xfrm>
            <a:off x="4017884" y="2156493"/>
            <a:ext cx="7324546" cy="3438944"/>
          </a:xfrm>
          <a:prstGeom prst="rect">
            <a:avLst/>
          </a:prstGeom>
        </p:spPr>
      </p:pic>
      <p:sp>
        <p:nvSpPr>
          <p:cNvPr id="6" name="Tekstvak 5">
            <a:extLst>
              <a:ext uri="{FF2B5EF4-FFF2-40B4-BE49-F238E27FC236}">
                <a16:creationId xmlns:a16="http://schemas.microsoft.com/office/drawing/2014/main" id="{FD4DF875-D9E5-964D-6477-427DB4FD799A}"/>
              </a:ext>
            </a:extLst>
          </p:cNvPr>
          <p:cNvSpPr txBox="1"/>
          <p:nvPr/>
        </p:nvSpPr>
        <p:spPr>
          <a:xfrm>
            <a:off x="842210" y="3007894"/>
            <a:ext cx="359543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dirty="0"/>
              <a:t>Kwitantie voor Barbara de </a:t>
            </a:r>
            <a:r>
              <a:rPr lang="nl-NL" sz="1600" err="1"/>
              <a:t>Gruijter</a:t>
            </a:r>
            <a:r>
              <a:rPr lang="nl-NL" sz="1600"/>
              <a:t>. </a:t>
            </a:r>
            <a:endParaRPr lang="nl-NL" sz="1600" i="1"/>
          </a:p>
          <a:p>
            <a:r>
              <a:rPr lang="nl-NL" sz="1600" dirty="0"/>
              <a:t>Zij krijgt 20 gulden en 19 stuivers voor 27 </a:t>
            </a:r>
            <a:r>
              <a:rPr lang="nl-NL" sz="1600" i="1" dirty="0"/>
              <a:t>potten </a:t>
            </a:r>
            <a:r>
              <a:rPr lang="nl-NL" sz="1600" i="1" dirty="0" err="1"/>
              <a:t>rijnsche</a:t>
            </a:r>
            <a:r>
              <a:rPr lang="nl-NL" sz="1600" i="1" dirty="0"/>
              <a:t> wijn </a:t>
            </a:r>
          </a:p>
          <a:p>
            <a:endParaRPr lang="nl-NL" sz="1600" dirty="0"/>
          </a:p>
          <a:p>
            <a:r>
              <a:rPr lang="nl-NL" sz="1600" i="1" dirty="0" err="1"/>
              <a:t>Gedroncken</a:t>
            </a:r>
            <a:r>
              <a:rPr lang="nl-NL" sz="1600" i="1" dirty="0"/>
              <a:t> ten tijde ende als wanneer den bisschop van </a:t>
            </a:r>
            <a:r>
              <a:rPr lang="nl-NL" sz="1600" i="1" dirty="0" err="1"/>
              <a:t>Shertogenbosche</a:t>
            </a:r>
            <a:r>
              <a:rPr lang="nl-NL" sz="1600" i="1" dirty="0"/>
              <a:t> alhier </a:t>
            </a:r>
            <a:r>
              <a:rPr lang="nl-NL" sz="1600" i="1" dirty="0" err="1"/>
              <a:t>gevermt</a:t>
            </a:r>
            <a:r>
              <a:rPr lang="nl-NL" sz="1600" i="1" dirty="0"/>
              <a:t> (gevormd) </a:t>
            </a:r>
            <a:r>
              <a:rPr lang="nl-NL" sz="1600" i="1" dirty="0" err="1"/>
              <a:t>hadde</a:t>
            </a:r>
            <a:endParaRPr lang="nl-NL" sz="1600" i="1" dirty="0"/>
          </a:p>
          <a:p>
            <a:r>
              <a:rPr lang="nl-NL" sz="1600" dirty="0"/>
              <a:t>Op 30 september 1632</a:t>
            </a:r>
          </a:p>
        </p:txBody>
      </p:sp>
      <p:sp>
        <p:nvSpPr>
          <p:cNvPr id="11" name="Tekstvak 10">
            <a:extLst>
              <a:ext uri="{FF2B5EF4-FFF2-40B4-BE49-F238E27FC236}">
                <a16:creationId xmlns:a16="http://schemas.microsoft.com/office/drawing/2014/main" id="{407620A5-C8B3-E750-EA68-7C10DCF737D7}"/>
              </a:ext>
            </a:extLst>
          </p:cNvPr>
          <p:cNvSpPr txBox="1"/>
          <p:nvPr/>
        </p:nvSpPr>
        <p:spPr>
          <a:xfrm>
            <a:off x="8602579" y="559468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dirty="0"/>
              <a:t>Bron: 3/766/scan 26 (1632)</a:t>
            </a:r>
          </a:p>
        </p:txBody>
      </p:sp>
    </p:spTree>
    <p:extLst>
      <p:ext uri="{BB962C8B-B14F-4D97-AF65-F5344CB8AC3E}">
        <p14:creationId xmlns:p14="http://schemas.microsoft.com/office/powerpoint/2010/main" val="2443677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E87A7-3448-3293-7243-39336DEF7C47}"/>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076DB1B-4563-106A-209F-C554BD6F9B00}"/>
              </a:ext>
            </a:extLst>
          </p:cNvPr>
          <p:cNvSpPr>
            <a:spLocks noGrp="1"/>
          </p:cNvSpPr>
          <p:nvPr>
            <p:ph idx="1"/>
          </p:nvPr>
        </p:nvSpPr>
        <p:spPr/>
        <p:txBody>
          <a:bodyPr vert="horz" lIns="91440" tIns="45720" rIns="91440" bIns="45720" rtlCol="0" anchor="t">
            <a:normAutofit/>
          </a:bodyPr>
          <a:lstStyle/>
          <a:p>
            <a:pPr marL="0" indent="0">
              <a:buNone/>
            </a:pPr>
            <a:endParaRPr lang="nl-NL" dirty="0"/>
          </a:p>
          <a:p>
            <a:pPr marL="0" indent="0">
              <a:buNone/>
            </a:pPr>
            <a:endParaRPr lang="nl-NL" dirty="0"/>
          </a:p>
          <a:p>
            <a:endParaRPr lang="nl-NL" dirty="0"/>
          </a:p>
        </p:txBody>
      </p:sp>
      <p:sp>
        <p:nvSpPr>
          <p:cNvPr id="17" name="Tekstvak 16">
            <a:extLst>
              <a:ext uri="{FF2B5EF4-FFF2-40B4-BE49-F238E27FC236}">
                <a16:creationId xmlns:a16="http://schemas.microsoft.com/office/drawing/2014/main" id="{C850D91F-28A1-6A65-E7EC-9DFAC39658D6}"/>
              </a:ext>
            </a:extLst>
          </p:cNvPr>
          <p:cNvSpPr txBox="1"/>
          <p:nvPr/>
        </p:nvSpPr>
        <p:spPr>
          <a:xfrm>
            <a:off x="1004884" y="6395710"/>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35" name="Titel 1">
            <a:extLst>
              <a:ext uri="{FF2B5EF4-FFF2-40B4-BE49-F238E27FC236}">
                <a16:creationId xmlns:a16="http://schemas.microsoft.com/office/drawing/2014/main" id="{F7FCB08C-BDB8-85EA-8BCA-52C112DAAC86}"/>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37" name="Afbeelding 36" descr="Afbeelding met schets, verven, kunst, Kunstwerk&#10;&#10;Door AI gegenereerde inhoud is mogelijk onjuist.">
            <a:extLst>
              <a:ext uri="{FF2B5EF4-FFF2-40B4-BE49-F238E27FC236}">
                <a16:creationId xmlns:a16="http://schemas.microsoft.com/office/drawing/2014/main" id="{054C0129-B27B-C40F-98F5-9DC41AEF56BF}"/>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39" name="Afbeelding 38" descr="Afbeelding met schets, kunst, Kinderkunst, Lijnillustraties&#10;&#10;Door AI gegenereerde inhoud is mogelijk onjuist.">
            <a:extLst>
              <a:ext uri="{FF2B5EF4-FFF2-40B4-BE49-F238E27FC236}">
                <a16:creationId xmlns:a16="http://schemas.microsoft.com/office/drawing/2014/main" id="{2A4408C3-8B43-EF39-619C-67C0627AC4D4}"/>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41" name="Afbeelding 40" descr="Afbeelding met schets, tekening, kunst, Lijnillustraties&#10;&#10;Door AI gegenereerde inhoud is mogelijk onjuist.">
            <a:extLst>
              <a:ext uri="{FF2B5EF4-FFF2-40B4-BE49-F238E27FC236}">
                <a16:creationId xmlns:a16="http://schemas.microsoft.com/office/drawing/2014/main" id="{D6BDDDBA-699D-E8FD-D664-0EBFF4CFC387}"/>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43" name="Afbeelding 42" descr="Regionaal Archief Tilburg">
            <a:extLst>
              <a:ext uri="{FF2B5EF4-FFF2-40B4-BE49-F238E27FC236}">
                <a16:creationId xmlns:a16="http://schemas.microsoft.com/office/drawing/2014/main" id="{557560A5-E1CE-70F9-EE21-4D844EB5C0D7}"/>
              </a:ext>
            </a:extLst>
          </p:cNvPr>
          <p:cNvPicPr>
            <a:picLocks noChangeAspect="1"/>
          </p:cNvPicPr>
          <p:nvPr/>
        </p:nvPicPr>
        <p:blipFill>
          <a:blip r:embed="rId5"/>
          <a:stretch>
            <a:fillRect/>
          </a:stretch>
        </p:blipFill>
        <p:spPr>
          <a:xfrm>
            <a:off x="10117096" y="427338"/>
            <a:ext cx="1225379" cy="1215082"/>
          </a:xfrm>
          <a:prstGeom prst="rect">
            <a:avLst/>
          </a:prstGeom>
        </p:spPr>
      </p:pic>
      <p:pic>
        <p:nvPicPr>
          <p:cNvPr id="4" name="Afbeelding 3" descr="Afbeelding met handschrift, tekst, brief, papier&#10;&#10;Door AI gegenereerde inhoud is mogelijk onjuist.">
            <a:extLst>
              <a:ext uri="{FF2B5EF4-FFF2-40B4-BE49-F238E27FC236}">
                <a16:creationId xmlns:a16="http://schemas.microsoft.com/office/drawing/2014/main" id="{1CB13889-C19D-BE85-BCC5-7EA9786A854E}"/>
              </a:ext>
            </a:extLst>
          </p:cNvPr>
          <p:cNvPicPr>
            <a:picLocks noChangeAspect="1"/>
          </p:cNvPicPr>
          <p:nvPr/>
        </p:nvPicPr>
        <p:blipFill>
          <a:blip r:embed="rId6"/>
          <a:stretch>
            <a:fillRect/>
          </a:stretch>
        </p:blipFill>
        <p:spPr>
          <a:xfrm>
            <a:off x="5301410" y="1754605"/>
            <a:ext cx="5559599" cy="4491790"/>
          </a:xfrm>
          <a:prstGeom prst="rect">
            <a:avLst/>
          </a:prstGeom>
        </p:spPr>
      </p:pic>
      <p:sp>
        <p:nvSpPr>
          <p:cNvPr id="7" name="Tekstvak 6">
            <a:extLst>
              <a:ext uri="{FF2B5EF4-FFF2-40B4-BE49-F238E27FC236}">
                <a16:creationId xmlns:a16="http://schemas.microsoft.com/office/drawing/2014/main" id="{F8432528-6697-FA4B-F632-93B136AFEB3E}"/>
              </a:ext>
            </a:extLst>
          </p:cNvPr>
          <p:cNvSpPr txBox="1"/>
          <p:nvPr/>
        </p:nvSpPr>
        <p:spPr>
          <a:xfrm>
            <a:off x="1383631" y="1824789"/>
            <a:ext cx="3414963"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dirty="0"/>
              <a:t>Afhoren dorpsrekening op 16 maart 1623 </a:t>
            </a:r>
            <a:endParaRPr lang="nl-NL"/>
          </a:p>
          <a:p>
            <a:r>
              <a:rPr lang="nl-NL" sz="1600" i="1" dirty="0"/>
              <a:t>Inde Capelle in Udenhout voer Jan </a:t>
            </a:r>
            <a:r>
              <a:rPr lang="nl-NL" sz="1600" i="1" dirty="0" err="1"/>
              <a:t>Ariaen</a:t>
            </a:r>
            <a:r>
              <a:rPr lang="nl-NL" sz="1600" i="1" dirty="0"/>
              <a:t> </a:t>
            </a:r>
            <a:r>
              <a:rPr lang="nl-NL" sz="1600" i="1" dirty="0" err="1"/>
              <a:t>Lavreijssen</a:t>
            </a:r>
            <a:r>
              <a:rPr lang="nl-NL" sz="1600" i="1" dirty="0"/>
              <a:t>, </a:t>
            </a:r>
            <a:r>
              <a:rPr lang="nl-NL" sz="1600" i="1" dirty="0" err="1"/>
              <a:t>Dierck</a:t>
            </a:r>
            <a:r>
              <a:rPr lang="nl-NL" sz="1600" i="1" dirty="0"/>
              <a:t> </a:t>
            </a:r>
            <a:r>
              <a:rPr lang="nl-NL" sz="1600" i="1" dirty="0" err="1"/>
              <a:t>Aert</a:t>
            </a:r>
            <a:r>
              <a:rPr lang="nl-NL" sz="1600" i="1" dirty="0"/>
              <a:t> </a:t>
            </a:r>
            <a:r>
              <a:rPr lang="nl-NL" sz="1600" i="1" dirty="0" err="1"/>
              <a:t>Diercx</a:t>
            </a:r>
            <a:r>
              <a:rPr lang="nl-NL" sz="1600" i="1" dirty="0"/>
              <a:t> </a:t>
            </a:r>
            <a:r>
              <a:rPr lang="nl-NL" sz="1600" i="1" dirty="0" err="1"/>
              <a:t>Borgemeesters</a:t>
            </a:r>
            <a:r>
              <a:rPr lang="nl-NL" sz="1600" i="1" dirty="0"/>
              <a:t> des </a:t>
            </a:r>
            <a:r>
              <a:rPr lang="nl-NL" sz="1600" i="1" dirty="0" err="1"/>
              <a:t>gehuchts</a:t>
            </a:r>
            <a:endParaRPr lang="nl-NL" sz="1600" i="1" dirty="0"/>
          </a:p>
          <a:p>
            <a:r>
              <a:rPr lang="nl-NL" sz="1600" i="1" dirty="0" err="1"/>
              <a:t>Voirss</a:t>
            </a:r>
            <a:r>
              <a:rPr lang="nl-NL" sz="1600" dirty="0"/>
              <a:t>(</a:t>
            </a:r>
            <a:r>
              <a:rPr lang="nl-NL" sz="1600" dirty="0" err="1"/>
              <a:t>chreven</a:t>
            </a:r>
            <a:r>
              <a:rPr lang="nl-NL" sz="1600" dirty="0"/>
              <a:t>)</a:t>
            </a:r>
          </a:p>
          <a:p>
            <a:r>
              <a:rPr lang="nl-NL" sz="1600" dirty="0"/>
              <a:t>(opsomming van aanwezigen)</a:t>
            </a:r>
          </a:p>
          <a:p>
            <a:r>
              <a:rPr lang="nl-NL" sz="1600" i="1" dirty="0"/>
              <a:t>ende met meer andere </a:t>
            </a:r>
            <a:r>
              <a:rPr lang="nl-NL" sz="1600" i="1" dirty="0" err="1"/>
              <a:t>naebueren</a:t>
            </a:r>
            <a:endParaRPr lang="nl-NL" sz="1600" i="1" dirty="0"/>
          </a:p>
          <a:p>
            <a:r>
              <a:rPr lang="nl-NL" sz="1600" i="1" dirty="0"/>
              <a:t>des </a:t>
            </a:r>
            <a:r>
              <a:rPr lang="nl-NL" sz="1600" i="1" err="1"/>
              <a:t>gehuchts</a:t>
            </a:r>
            <a:r>
              <a:rPr lang="nl-NL" sz="1600" i="1" dirty="0"/>
              <a:t> </a:t>
            </a:r>
            <a:r>
              <a:rPr lang="nl-NL" sz="1600" i="1" err="1"/>
              <a:t>voirschreven</a:t>
            </a:r>
            <a:r>
              <a:rPr lang="nl-NL" sz="1600" i="1" dirty="0"/>
              <a:t> op heden </a:t>
            </a:r>
            <a:r>
              <a:rPr lang="nl-NL" sz="1600" i="1" err="1"/>
              <a:t>gefondeert</a:t>
            </a:r>
            <a:r>
              <a:rPr lang="nl-NL" sz="1600" i="1" dirty="0"/>
              <a:t> ende </a:t>
            </a:r>
            <a:r>
              <a:rPr lang="nl-NL" sz="1600" i="1" err="1"/>
              <a:t>gepasseert</a:t>
            </a:r>
            <a:r>
              <a:rPr lang="nl-NL" sz="1600" i="1" dirty="0"/>
              <a:t> ende </a:t>
            </a:r>
            <a:r>
              <a:rPr lang="nl-NL" sz="1600" i="1" err="1"/>
              <a:t>naer</a:t>
            </a:r>
            <a:r>
              <a:rPr lang="nl-NL" sz="1600" i="1" dirty="0"/>
              <a:t> ouder </a:t>
            </a:r>
            <a:r>
              <a:rPr lang="nl-NL" sz="1600" i="1" err="1"/>
              <a:t>gewoente</a:t>
            </a:r>
            <a:r>
              <a:rPr lang="nl-NL" sz="1600" i="1" dirty="0"/>
              <a:t> </a:t>
            </a:r>
            <a:r>
              <a:rPr lang="nl-NL" sz="1600" i="1" err="1"/>
              <a:t>bijden</a:t>
            </a:r>
            <a:r>
              <a:rPr lang="nl-NL" sz="1600" i="1" dirty="0"/>
              <a:t> </a:t>
            </a:r>
            <a:r>
              <a:rPr lang="nl-NL" sz="1600" i="1" err="1"/>
              <a:t>borgemeesters</a:t>
            </a:r>
            <a:r>
              <a:rPr lang="nl-NL" sz="1600" i="1" dirty="0"/>
              <a:t> ondertekent</a:t>
            </a:r>
          </a:p>
        </p:txBody>
      </p:sp>
    </p:spTree>
    <p:extLst>
      <p:ext uri="{BB962C8B-B14F-4D97-AF65-F5344CB8AC3E}">
        <p14:creationId xmlns:p14="http://schemas.microsoft.com/office/powerpoint/2010/main" val="574094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1C42F59-4ECF-6011-B9B4-08B7107259B7}"/>
              </a:ext>
            </a:extLst>
          </p:cNvPr>
          <p:cNvSpPr>
            <a:spLocks noGrp="1"/>
          </p:cNvSpPr>
          <p:nvPr>
            <p:ph idx="1"/>
          </p:nvPr>
        </p:nvSpPr>
        <p:spPr/>
        <p:txBody>
          <a:bodyPr vert="horz" lIns="91440" tIns="45720" rIns="91440" bIns="45720" rtlCol="0" anchor="t">
            <a:normAutofit/>
          </a:bodyPr>
          <a:lstStyle/>
          <a:p>
            <a:pPr marL="0" indent="0">
              <a:buNone/>
            </a:pPr>
            <a:r>
              <a:rPr lang="nl-NL" dirty="0"/>
              <a:t> </a:t>
            </a:r>
            <a:endParaRPr lang="nl-NL" sz="900" dirty="0"/>
          </a:p>
          <a:p>
            <a:endParaRPr lang="nl-NL" sz="900" dirty="0"/>
          </a:p>
          <a:p>
            <a:endParaRPr lang="nl-NL" sz="900" dirty="0"/>
          </a:p>
          <a:p>
            <a:pPr>
              <a:spcBef>
                <a:spcPts val="1000"/>
              </a:spcBef>
              <a:buFont typeface="Arial" panose="020B0604020202020204" pitchFamily="34" charset="0"/>
              <a:buChar char="•"/>
            </a:pPr>
            <a:endParaRPr lang="nl-NL" sz="900" dirty="0"/>
          </a:p>
          <a:p>
            <a:pPr>
              <a:spcBef>
                <a:spcPts val="1000"/>
              </a:spcBef>
              <a:buFont typeface="Arial" panose="020B0604020202020204" pitchFamily="34" charset="0"/>
              <a:buChar char="•"/>
            </a:pPr>
            <a:endParaRPr lang="nl-NL" sz="900" dirty="0"/>
          </a:p>
          <a:p>
            <a:pPr>
              <a:spcBef>
                <a:spcPts val="1000"/>
              </a:spcBef>
              <a:buFont typeface="Arial" panose="020B0604020202020204" pitchFamily="34" charset="0"/>
              <a:buChar char="•"/>
            </a:pPr>
            <a:endParaRPr lang="nl-NL" sz="900" dirty="0"/>
          </a:p>
          <a:p>
            <a:endParaRPr lang="nl-NL" sz="900" dirty="0"/>
          </a:p>
          <a:p>
            <a:pPr>
              <a:buFont typeface="Arial" panose="020B0604020202020204" pitchFamily="34" charset="0"/>
              <a:buChar char="o"/>
            </a:pPr>
            <a:endParaRPr lang="nl-NL" sz="2800" dirty="0"/>
          </a:p>
          <a:p>
            <a:endParaRPr lang="nl-NL" dirty="0"/>
          </a:p>
          <a:p>
            <a:pPr marL="0" indent="0">
              <a:buNone/>
            </a:pPr>
            <a:endParaRPr lang="nl-NL" dirty="0"/>
          </a:p>
          <a:p>
            <a:pPr marL="0" indent="0">
              <a:buNone/>
            </a:pPr>
            <a:r>
              <a:rPr lang="nl-NL" sz="1600" dirty="0"/>
              <a:t>Niet allemaal aaneensluitende series dorpsrekeningen, dus met hiaten</a:t>
            </a:r>
          </a:p>
          <a:p>
            <a:endParaRPr lang="nl-NL" dirty="0"/>
          </a:p>
        </p:txBody>
      </p:sp>
      <p:sp>
        <p:nvSpPr>
          <p:cNvPr id="13" name="Tekstvak 12">
            <a:extLst>
              <a:ext uri="{FF2B5EF4-FFF2-40B4-BE49-F238E27FC236}">
                <a16:creationId xmlns:a16="http://schemas.microsoft.com/office/drawing/2014/main" id="{06CCFD57-CA00-35F6-0D02-382F62164AE4}"/>
              </a:ext>
            </a:extLst>
          </p:cNvPr>
          <p:cNvSpPr txBox="1"/>
          <p:nvPr/>
        </p:nvSpPr>
        <p:spPr>
          <a:xfrm>
            <a:off x="1004884" y="6423252"/>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8" name="Titel 1">
            <a:extLst>
              <a:ext uri="{FF2B5EF4-FFF2-40B4-BE49-F238E27FC236}">
                <a16:creationId xmlns:a16="http://schemas.microsoft.com/office/drawing/2014/main" id="{9C1FB590-3355-B13C-F437-E87967E7FA6C}"/>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12" name="Afbeelding 11" descr="Afbeelding met schets, verven, kunst, Kunstwerk&#10;&#10;Door AI gegenereerde inhoud is mogelijk onjuist.">
            <a:extLst>
              <a:ext uri="{FF2B5EF4-FFF2-40B4-BE49-F238E27FC236}">
                <a16:creationId xmlns:a16="http://schemas.microsoft.com/office/drawing/2014/main" id="{75C52F96-F2F2-94B6-F174-AD4E47D95821}"/>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15" name="Afbeelding 14" descr="Afbeelding met schets, kunst, Kinderkunst, Lijnillustraties&#10;&#10;Door AI gegenereerde inhoud is mogelijk onjuist.">
            <a:extLst>
              <a:ext uri="{FF2B5EF4-FFF2-40B4-BE49-F238E27FC236}">
                <a16:creationId xmlns:a16="http://schemas.microsoft.com/office/drawing/2014/main" id="{7C227AB5-7D66-A7BC-958E-295C48D87710}"/>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17" name="Afbeelding 16" descr="Afbeelding met schets, tekening, kunst, Lijnillustraties&#10;&#10;Door AI gegenereerde inhoud is mogelijk onjuist.">
            <a:extLst>
              <a:ext uri="{FF2B5EF4-FFF2-40B4-BE49-F238E27FC236}">
                <a16:creationId xmlns:a16="http://schemas.microsoft.com/office/drawing/2014/main" id="{0143EE0B-D8CF-03EA-A451-76F3740E4EC3}"/>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19" name="Afbeelding 18" descr="Regionaal Archief Tilburg">
            <a:extLst>
              <a:ext uri="{FF2B5EF4-FFF2-40B4-BE49-F238E27FC236}">
                <a16:creationId xmlns:a16="http://schemas.microsoft.com/office/drawing/2014/main" id="{E1E32886-2E25-E328-C0DF-B587B1ECBDF1}"/>
              </a:ext>
            </a:extLst>
          </p:cNvPr>
          <p:cNvPicPr>
            <a:picLocks noChangeAspect="1"/>
          </p:cNvPicPr>
          <p:nvPr/>
        </p:nvPicPr>
        <p:blipFill>
          <a:blip r:embed="rId5"/>
          <a:stretch>
            <a:fillRect/>
          </a:stretch>
        </p:blipFill>
        <p:spPr>
          <a:xfrm>
            <a:off x="10117096" y="427338"/>
            <a:ext cx="1225379" cy="1215082"/>
          </a:xfrm>
          <a:prstGeom prst="rect">
            <a:avLst/>
          </a:prstGeom>
        </p:spPr>
      </p:pic>
      <p:graphicFrame>
        <p:nvGraphicFramePr>
          <p:cNvPr id="2" name="Tabel 1">
            <a:extLst>
              <a:ext uri="{FF2B5EF4-FFF2-40B4-BE49-F238E27FC236}">
                <a16:creationId xmlns:a16="http://schemas.microsoft.com/office/drawing/2014/main" id="{9B86DB36-A076-22C7-FBD8-E56C91DDE191}"/>
              </a:ext>
            </a:extLst>
          </p:cNvPr>
          <p:cNvGraphicFramePr>
            <a:graphicFrameLocks noGrp="1"/>
          </p:cNvGraphicFramePr>
          <p:nvPr>
            <p:extLst>
              <p:ext uri="{D42A27DB-BD31-4B8C-83A1-F6EECF244321}">
                <p14:modId xmlns:p14="http://schemas.microsoft.com/office/powerpoint/2010/main" val="234666884"/>
              </p:ext>
            </p:extLst>
          </p:nvPr>
        </p:nvGraphicFramePr>
        <p:xfrm>
          <a:off x="1258861" y="1824063"/>
          <a:ext cx="4970133" cy="2891826"/>
        </p:xfrm>
        <a:graphic>
          <a:graphicData uri="http://schemas.openxmlformats.org/drawingml/2006/table">
            <a:tbl>
              <a:tblPr firstRow="1" bandRow="1">
                <a:tableStyleId>{5C22544A-7EE6-4342-B048-85BDC9FD1C3A}</a:tableStyleId>
              </a:tblPr>
              <a:tblGrid>
                <a:gridCol w="1694745">
                  <a:extLst>
                    <a:ext uri="{9D8B030D-6E8A-4147-A177-3AD203B41FA5}">
                      <a16:colId xmlns:a16="http://schemas.microsoft.com/office/drawing/2014/main" val="1860966473"/>
                    </a:ext>
                  </a:extLst>
                </a:gridCol>
                <a:gridCol w="3275388">
                  <a:extLst>
                    <a:ext uri="{9D8B030D-6E8A-4147-A177-3AD203B41FA5}">
                      <a16:colId xmlns:a16="http://schemas.microsoft.com/office/drawing/2014/main" val="2209699018"/>
                    </a:ext>
                  </a:extLst>
                </a:gridCol>
              </a:tblGrid>
              <a:tr h="270710">
                <a:tc>
                  <a:txBody>
                    <a:bodyPr/>
                    <a:lstStyle/>
                    <a:p>
                      <a:pPr lvl="0">
                        <a:buNone/>
                      </a:pPr>
                      <a:r>
                        <a:rPr lang="nl-NL" sz="1200" b="0" i="0" u="none" strike="noStrike" noProof="0" dirty="0">
                          <a:solidFill>
                            <a:srgbClr val="000000"/>
                          </a:solidFill>
                          <a:latin typeface="Aptos"/>
                        </a:rPr>
                        <a:t>Geertruidenberg 1437</a:t>
                      </a:r>
                      <a:endParaRPr lang="nl-NL" sz="1200"/>
                    </a:p>
                  </a:txBody>
                  <a:tcPr>
                    <a:solidFill>
                      <a:schemeClr val="accent5">
                        <a:lumMod val="20000"/>
                        <a:lumOff val="80000"/>
                      </a:schemeClr>
                    </a:solidFill>
                  </a:tcPr>
                </a:tc>
                <a:tc>
                  <a:txBody>
                    <a:bodyPr/>
                    <a:lstStyle/>
                    <a:p>
                      <a:pPr lvl="0">
                        <a:buNone/>
                      </a:pPr>
                      <a:r>
                        <a:rPr lang="nl-NL" sz="1200" b="0" i="0" u="none" strike="noStrike" noProof="0" dirty="0">
                          <a:solidFill>
                            <a:srgbClr val="000000"/>
                          </a:solidFill>
                          <a:latin typeface="Aptos"/>
                        </a:rPr>
                        <a:t>Oisterwijk 1618 </a:t>
                      </a:r>
                      <a:endParaRPr lang="nl-NL" dirty="0"/>
                    </a:p>
                  </a:txBody>
                  <a:tcPr>
                    <a:solidFill>
                      <a:schemeClr val="accent5">
                        <a:lumMod val="20000"/>
                        <a:lumOff val="80000"/>
                      </a:schemeClr>
                    </a:solidFill>
                  </a:tcPr>
                </a:tc>
                <a:extLst>
                  <a:ext uri="{0D108BD9-81ED-4DB2-BD59-A6C34878D82A}">
                    <a16:rowId xmlns:a16="http://schemas.microsoft.com/office/drawing/2014/main" val="1303259205"/>
                  </a:ext>
                </a:extLst>
              </a:tr>
              <a:tr h="256512">
                <a:tc>
                  <a:txBody>
                    <a:bodyPr/>
                    <a:lstStyle/>
                    <a:p>
                      <a:pPr lvl="0">
                        <a:buNone/>
                      </a:pPr>
                      <a:r>
                        <a:rPr lang="nl-NL" sz="1100" b="0" i="0" u="none" strike="noStrike" noProof="0" dirty="0">
                          <a:solidFill>
                            <a:srgbClr val="000000"/>
                          </a:solidFill>
                          <a:latin typeface="Aptos"/>
                        </a:rPr>
                        <a:t>Tilburg 1575</a:t>
                      </a:r>
                      <a:endParaRPr lang="nl-NL" dirty="0"/>
                    </a:p>
                  </a:txBody>
                  <a:tcPr>
                    <a:solidFill>
                      <a:schemeClr val="accent5">
                        <a:lumMod val="20000"/>
                        <a:lumOff val="80000"/>
                      </a:schemeClr>
                    </a:solidFill>
                  </a:tcPr>
                </a:tc>
                <a:tc>
                  <a:txBody>
                    <a:bodyPr/>
                    <a:lstStyle/>
                    <a:p>
                      <a:pPr marL="0" marR="0" lvl="0" indent="0" algn="l">
                        <a:lnSpc>
                          <a:spcPct val="90000"/>
                        </a:lnSpc>
                        <a:spcBef>
                          <a:spcPts val="500"/>
                        </a:spcBef>
                        <a:spcAft>
                          <a:spcPts val="0"/>
                        </a:spcAft>
                        <a:buNone/>
                      </a:pPr>
                      <a:r>
                        <a:rPr lang="nl-NL" sz="1100" b="0" i="0" u="none" strike="noStrike" noProof="0" dirty="0">
                          <a:solidFill>
                            <a:srgbClr val="000000"/>
                          </a:solidFill>
                          <a:latin typeface="Aptos"/>
                        </a:rPr>
                        <a:t>Gilze en Rijen 1630</a:t>
                      </a:r>
                      <a:endParaRPr lang="nl-NL" dirty="0"/>
                    </a:p>
                  </a:txBody>
                  <a:tcPr>
                    <a:solidFill>
                      <a:schemeClr val="accent5">
                        <a:lumMod val="20000"/>
                        <a:lumOff val="80000"/>
                      </a:schemeClr>
                    </a:solidFill>
                  </a:tcPr>
                </a:tc>
                <a:extLst>
                  <a:ext uri="{0D108BD9-81ED-4DB2-BD59-A6C34878D82A}">
                    <a16:rowId xmlns:a16="http://schemas.microsoft.com/office/drawing/2014/main" val="4080994706"/>
                  </a:ext>
                </a:extLst>
              </a:tr>
              <a:tr h="256512">
                <a:tc>
                  <a:txBody>
                    <a:bodyPr/>
                    <a:lstStyle/>
                    <a:p>
                      <a:pPr lvl="0">
                        <a:buNone/>
                      </a:pPr>
                      <a:r>
                        <a:rPr lang="nl-NL" sz="1100" b="0" i="0" u="none" strike="noStrike" noProof="0" dirty="0">
                          <a:solidFill>
                            <a:schemeClr val="tx1"/>
                          </a:solidFill>
                          <a:latin typeface="Aptos"/>
                        </a:rPr>
                        <a:t>Moergestel 1577</a:t>
                      </a:r>
                      <a:endParaRPr lang="nl-NL" sz="1100"/>
                    </a:p>
                  </a:txBody>
                  <a:tcPr>
                    <a:solidFill>
                      <a:schemeClr val="accent5">
                        <a:lumMod val="20000"/>
                        <a:lumOff val="80000"/>
                      </a:schemeClr>
                    </a:solidFill>
                  </a:tcPr>
                </a:tc>
                <a:tc>
                  <a:txBody>
                    <a:bodyPr/>
                    <a:lstStyle/>
                    <a:p>
                      <a:pPr marL="0" marR="0" lvl="0" indent="0" algn="l">
                        <a:lnSpc>
                          <a:spcPct val="90000"/>
                        </a:lnSpc>
                        <a:spcBef>
                          <a:spcPts val="500"/>
                        </a:spcBef>
                        <a:spcAft>
                          <a:spcPts val="0"/>
                        </a:spcAft>
                        <a:buNone/>
                      </a:pPr>
                      <a:r>
                        <a:rPr lang="nl-NL" sz="1100" b="0" i="0" u="none" strike="noStrike" noProof="0" dirty="0">
                          <a:solidFill>
                            <a:srgbClr val="000000"/>
                          </a:solidFill>
                          <a:latin typeface="Aptos"/>
                        </a:rPr>
                        <a:t>Chaam 1637</a:t>
                      </a:r>
                      <a:endParaRPr lang="nl-NL" sz="1100" dirty="0"/>
                    </a:p>
                  </a:txBody>
                  <a:tcPr>
                    <a:solidFill>
                      <a:schemeClr val="accent5">
                        <a:lumMod val="20000"/>
                        <a:lumOff val="80000"/>
                      </a:schemeClr>
                    </a:solidFill>
                  </a:tcPr>
                </a:tc>
                <a:extLst>
                  <a:ext uri="{0D108BD9-81ED-4DB2-BD59-A6C34878D82A}">
                    <a16:rowId xmlns:a16="http://schemas.microsoft.com/office/drawing/2014/main" val="3533632560"/>
                  </a:ext>
                </a:extLst>
              </a:tr>
              <a:tr h="260684">
                <a:tc>
                  <a:txBody>
                    <a:bodyPr/>
                    <a:lstStyle/>
                    <a:p>
                      <a:pPr lvl="0">
                        <a:buNone/>
                      </a:pPr>
                      <a:r>
                        <a:rPr lang="nl-NL" sz="1100" b="0" i="0" u="none" strike="noStrike" noProof="0" dirty="0">
                          <a:solidFill>
                            <a:srgbClr val="000000"/>
                          </a:solidFill>
                          <a:latin typeface="Aptos"/>
                        </a:rPr>
                        <a:t>Baarle-Nassau 1582</a:t>
                      </a:r>
                      <a:endParaRPr lang="nl-NL" dirty="0"/>
                    </a:p>
                  </a:txBody>
                  <a:tcPr>
                    <a:solidFill>
                      <a:schemeClr val="accent5">
                        <a:lumMod val="20000"/>
                        <a:lumOff val="80000"/>
                      </a:schemeClr>
                    </a:solidFill>
                  </a:tcPr>
                </a:tc>
                <a:tc>
                  <a:txBody>
                    <a:bodyPr/>
                    <a:lstStyle/>
                    <a:p>
                      <a:pPr lvl="0">
                        <a:buNone/>
                      </a:pPr>
                      <a:r>
                        <a:rPr lang="nl-NL" sz="1100" b="0" i="0" u="none" strike="noStrike" noProof="0" dirty="0">
                          <a:solidFill>
                            <a:schemeClr val="tx1"/>
                          </a:solidFill>
                          <a:latin typeface="Aptos"/>
                        </a:rPr>
                        <a:t>'s Gravenmoer 1668</a:t>
                      </a:r>
                      <a:endParaRPr lang="nl-NL" dirty="0"/>
                    </a:p>
                  </a:txBody>
                  <a:tcPr>
                    <a:solidFill>
                      <a:schemeClr val="accent5">
                        <a:lumMod val="20000"/>
                        <a:lumOff val="80000"/>
                      </a:schemeClr>
                    </a:solidFill>
                  </a:tcPr>
                </a:tc>
                <a:extLst>
                  <a:ext uri="{0D108BD9-81ED-4DB2-BD59-A6C34878D82A}">
                    <a16:rowId xmlns:a16="http://schemas.microsoft.com/office/drawing/2014/main" val="1024477813"/>
                  </a:ext>
                </a:extLst>
              </a:tr>
              <a:tr h="260684">
                <a:tc>
                  <a:txBody>
                    <a:bodyPr/>
                    <a:lstStyle/>
                    <a:p>
                      <a:pPr lvl="0">
                        <a:buNone/>
                      </a:pPr>
                      <a:r>
                        <a:rPr lang="nl-NL" sz="1100" b="0" i="0" u="none" strike="noStrike" noProof="0" dirty="0">
                          <a:solidFill>
                            <a:schemeClr val="tx1"/>
                          </a:solidFill>
                          <a:latin typeface="Aptos"/>
                        </a:rPr>
                        <a:t>Raamsdonk 1587</a:t>
                      </a:r>
                      <a:endParaRPr lang="nl-NL" dirty="0"/>
                    </a:p>
                  </a:txBody>
                  <a:tcPr>
                    <a:solidFill>
                      <a:schemeClr val="accent5">
                        <a:lumMod val="20000"/>
                        <a:lumOff val="80000"/>
                      </a:schemeClr>
                    </a:solidFill>
                  </a:tcPr>
                </a:tc>
                <a:tc>
                  <a:txBody>
                    <a:bodyPr/>
                    <a:lstStyle/>
                    <a:p>
                      <a:pPr lvl="0">
                        <a:buNone/>
                      </a:pPr>
                      <a:r>
                        <a:rPr lang="nl-NL" sz="1100" b="0" i="0" u="none" strike="noStrike" noProof="0" dirty="0">
                          <a:solidFill>
                            <a:srgbClr val="000000"/>
                          </a:solidFill>
                          <a:latin typeface="Aptos"/>
                        </a:rPr>
                        <a:t>Riel 1673</a:t>
                      </a:r>
                      <a:endParaRPr lang="nl-NL" sz="1100" dirty="0"/>
                    </a:p>
                  </a:txBody>
                  <a:tcPr>
                    <a:solidFill>
                      <a:schemeClr val="accent5">
                        <a:lumMod val="20000"/>
                        <a:lumOff val="80000"/>
                      </a:schemeClr>
                    </a:solidFill>
                  </a:tcPr>
                </a:tc>
                <a:extLst>
                  <a:ext uri="{0D108BD9-81ED-4DB2-BD59-A6C34878D82A}">
                    <a16:rowId xmlns:a16="http://schemas.microsoft.com/office/drawing/2014/main" val="376045497"/>
                  </a:ext>
                </a:extLst>
              </a:tr>
              <a:tr h="266378">
                <a:tc>
                  <a:txBody>
                    <a:bodyPr/>
                    <a:lstStyle/>
                    <a:p>
                      <a:pPr lvl="0">
                        <a:buNone/>
                      </a:pPr>
                      <a:r>
                        <a:rPr lang="nl-NL" sz="1100" b="0" i="0" u="none" strike="noStrike" noProof="0" dirty="0">
                          <a:solidFill>
                            <a:srgbClr val="000000"/>
                          </a:solidFill>
                          <a:latin typeface="Aptos"/>
                        </a:rPr>
                        <a:t>Udenhout 1597</a:t>
                      </a:r>
                      <a:endParaRPr lang="nl-NL"/>
                    </a:p>
                  </a:txBody>
                  <a:tcPr>
                    <a:solidFill>
                      <a:schemeClr val="accent5">
                        <a:lumMod val="20000"/>
                        <a:lumOff val="80000"/>
                      </a:schemeClr>
                    </a:solidFill>
                  </a:tcPr>
                </a:tc>
                <a:tc>
                  <a:txBody>
                    <a:bodyPr/>
                    <a:lstStyle/>
                    <a:p>
                      <a:pPr lvl="0">
                        <a:buNone/>
                      </a:pPr>
                      <a:r>
                        <a:rPr lang="nl-NL" sz="1100" b="0" i="0" u="none" strike="noStrike" noProof="0" dirty="0">
                          <a:solidFill>
                            <a:srgbClr val="000000"/>
                          </a:solidFill>
                          <a:latin typeface="Aptos"/>
                        </a:rPr>
                        <a:t>Haaren 1732</a:t>
                      </a:r>
                      <a:endParaRPr lang="nl-NL" sz="1100" dirty="0"/>
                    </a:p>
                  </a:txBody>
                  <a:tcPr>
                    <a:solidFill>
                      <a:schemeClr val="accent5">
                        <a:lumMod val="20000"/>
                        <a:lumOff val="80000"/>
                      </a:schemeClr>
                    </a:solidFill>
                  </a:tcPr>
                </a:tc>
                <a:extLst>
                  <a:ext uri="{0D108BD9-81ED-4DB2-BD59-A6C34878D82A}">
                    <a16:rowId xmlns:a16="http://schemas.microsoft.com/office/drawing/2014/main" val="3335554693"/>
                  </a:ext>
                </a:extLst>
              </a:tr>
              <a:tr h="256512">
                <a:tc>
                  <a:txBody>
                    <a:bodyPr/>
                    <a:lstStyle/>
                    <a:p>
                      <a:pPr lvl="0">
                        <a:buNone/>
                      </a:pPr>
                      <a:r>
                        <a:rPr lang="nl-NL" sz="1100" b="0" i="0" u="none" strike="noStrike" noProof="0" dirty="0">
                          <a:solidFill>
                            <a:srgbClr val="000000"/>
                          </a:solidFill>
                          <a:latin typeface="Aptos"/>
                        </a:rPr>
                        <a:t>Alphen 1600</a:t>
                      </a:r>
                      <a:endParaRPr lang="nl-NL" sz="1100"/>
                    </a:p>
                  </a:txBody>
                  <a:tcPr>
                    <a:solidFill>
                      <a:schemeClr val="accent5">
                        <a:lumMod val="20000"/>
                        <a:lumOff val="80000"/>
                      </a:schemeClr>
                    </a:solidFill>
                  </a:tcPr>
                </a:tc>
                <a:tc>
                  <a:txBody>
                    <a:bodyPr/>
                    <a:lstStyle/>
                    <a:p>
                      <a:pPr lvl="0">
                        <a:buNone/>
                      </a:pPr>
                      <a:r>
                        <a:rPr lang="nl-NL" sz="1100" b="0" i="0" u="none" strike="noStrike" noProof="0" dirty="0">
                          <a:solidFill>
                            <a:srgbClr val="000000"/>
                          </a:solidFill>
                          <a:latin typeface="Aptos"/>
                        </a:rPr>
                        <a:t>Diessen 1736</a:t>
                      </a:r>
                      <a:endParaRPr lang="nl-NL" sz="1100" dirty="0"/>
                    </a:p>
                  </a:txBody>
                  <a:tcPr>
                    <a:solidFill>
                      <a:schemeClr val="accent5">
                        <a:lumMod val="20000"/>
                        <a:lumOff val="80000"/>
                      </a:schemeClr>
                    </a:solidFill>
                  </a:tcPr>
                </a:tc>
                <a:extLst>
                  <a:ext uri="{0D108BD9-81ED-4DB2-BD59-A6C34878D82A}">
                    <a16:rowId xmlns:a16="http://schemas.microsoft.com/office/drawing/2014/main" val="2071010329"/>
                  </a:ext>
                </a:extLst>
              </a:tr>
              <a:tr h="266378">
                <a:tc>
                  <a:txBody>
                    <a:bodyPr/>
                    <a:lstStyle/>
                    <a:p>
                      <a:pPr lvl="0">
                        <a:buNone/>
                      </a:pPr>
                      <a:r>
                        <a:rPr lang="nl-NL" sz="1100" b="0" i="0" u="none" strike="noStrike" noProof="0" dirty="0">
                          <a:solidFill>
                            <a:srgbClr val="000000"/>
                          </a:solidFill>
                          <a:latin typeface="Aptos"/>
                        </a:rPr>
                        <a:t>Oosterhout 1601</a:t>
                      </a:r>
                      <a:endParaRPr lang="nl-NL" sz="1100"/>
                    </a:p>
                  </a:txBody>
                  <a:tcPr>
                    <a:solidFill>
                      <a:schemeClr val="accent5">
                        <a:lumMod val="20000"/>
                        <a:lumOff val="80000"/>
                      </a:schemeClr>
                    </a:solidFill>
                  </a:tcPr>
                </a:tc>
                <a:tc>
                  <a:txBody>
                    <a:bodyPr/>
                    <a:lstStyle/>
                    <a:p>
                      <a:pPr lvl="0">
                        <a:buNone/>
                      </a:pPr>
                      <a:r>
                        <a:rPr lang="nl-NL" sz="1100" b="0" i="0" u="none" strike="noStrike" noProof="0" dirty="0">
                          <a:solidFill>
                            <a:srgbClr val="000000"/>
                          </a:solidFill>
                          <a:latin typeface="Aptos"/>
                        </a:rPr>
                        <a:t>Hooge en Lage Zwaluwe 1601</a:t>
                      </a:r>
                      <a:endParaRPr lang="nl-NL" sz="1100"/>
                    </a:p>
                  </a:txBody>
                  <a:tcPr>
                    <a:solidFill>
                      <a:schemeClr val="accent5">
                        <a:lumMod val="20000"/>
                        <a:lumOff val="80000"/>
                      </a:schemeClr>
                    </a:solidFill>
                  </a:tcPr>
                </a:tc>
                <a:extLst>
                  <a:ext uri="{0D108BD9-81ED-4DB2-BD59-A6C34878D82A}">
                    <a16:rowId xmlns:a16="http://schemas.microsoft.com/office/drawing/2014/main" val="3043816489"/>
                  </a:ext>
                </a:extLst>
              </a:tr>
              <a:tr h="256512">
                <a:tc>
                  <a:txBody>
                    <a:bodyPr/>
                    <a:lstStyle/>
                    <a:p>
                      <a:pPr lvl="0">
                        <a:buNone/>
                      </a:pPr>
                      <a:r>
                        <a:rPr lang="nl-NL" sz="1100" b="0" i="0" u="none" strike="noStrike" noProof="0" dirty="0">
                          <a:solidFill>
                            <a:schemeClr val="tx1"/>
                          </a:solidFill>
                          <a:latin typeface="Aptos"/>
                        </a:rPr>
                        <a:t>Dongen 1604</a:t>
                      </a:r>
                      <a:endParaRPr lang="nl-NL" dirty="0"/>
                    </a:p>
                  </a:txBody>
                  <a:tcPr>
                    <a:solidFill>
                      <a:schemeClr val="accent5">
                        <a:lumMod val="20000"/>
                        <a:lumOff val="80000"/>
                      </a:schemeClr>
                    </a:solidFill>
                  </a:tcPr>
                </a:tc>
                <a:tc>
                  <a:txBody>
                    <a:bodyPr/>
                    <a:lstStyle/>
                    <a:p>
                      <a:pPr lvl="0">
                        <a:buNone/>
                      </a:pPr>
                      <a:r>
                        <a:rPr lang="nl-NL" sz="1100" b="0" i="0" u="none" strike="noStrike" noProof="0" dirty="0">
                          <a:solidFill>
                            <a:schemeClr val="tx1"/>
                          </a:solidFill>
                          <a:latin typeface="Aptos"/>
                        </a:rPr>
                        <a:t>Berkel, (1732) </a:t>
                      </a:r>
                      <a:r>
                        <a:rPr lang="nl-NL" sz="1100" b="0" i="0" u="none" strike="noStrike" noProof="0" err="1">
                          <a:solidFill>
                            <a:schemeClr val="tx1"/>
                          </a:solidFill>
                          <a:latin typeface="Aptos"/>
                        </a:rPr>
                        <a:t>Enschot</a:t>
                      </a:r>
                      <a:r>
                        <a:rPr lang="nl-NL" sz="1100" b="0" i="0" u="none" strike="noStrike" noProof="0" dirty="0">
                          <a:solidFill>
                            <a:schemeClr val="tx1"/>
                          </a:solidFill>
                          <a:latin typeface="Aptos"/>
                        </a:rPr>
                        <a:t> (1732) en Heukelom (1730)</a:t>
                      </a:r>
                      <a:endParaRPr lang="nl-NL"/>
                    </a:p>
                  </a:txBody>
                  <a:tcPr>
                    <a:solidFill>
                      <a:schemeClr val="accent5">
                        <a:lumMod val="20000"/>
                        <a:lumOff val="80000"/>
                      </a:schemeClr>
                    </a:solidFill>
                  </a:tcPr>
                </a:tc>
                <a:extLst>
                  <a:ext uri="{0D108BD9-81ED-4DB2-BD59-A6C34878D82A}">
                    <a16:rowId xmlns:a16="http://schemas.microsoft.com/office/drawing/2014/main" val="706789463"/>
                  </a:ext>
                </a:extLst>
              </a:tr>
              <a:tr h="266378">
                <a:tc>
                  <a:txBody>
                    <a:bodyPr/>
                    <a:lstStyle/>
                    <a:p>
                      <a:pPr lvl="0">
                        <a:buNone/>
                      </a:pPr>
                      <a:r>
                        <a:rPr lang="nl-NL" sz="1100" b="0" i="0" u="none" strike="noStrike" noProof="0" dirty="0">
                          <a:solidFill>
                            <a:schemeClr val="tx1"/>
                          </a:solidFill>
                          <a:latin typeface="Aptos"/>
                        </a:rPr>
                        <a:t>Loon op Zand 1603</a:t>
                      </a:r>
                      <a:endParaRPr lang="nl-NL"/>
                    </a:p>
                  </a:txBody>
                  <a:tcPr>
                    <a:solidFill>
                      <a:schemeClr val="accent5">
                        <a:lumMod val="20000"/>
                        <a:lumOff val="80000"/>
                      </a:schemeClr>
                    </a:solidFill>
                  </a:tcPr>
                </a:tc>
                <a:tc>
                  <a:txBody>
                    <a:bodyPr/>
                    <a:lstStyle/>
                    <a:p>
                      <a:pPr lvl="0">
                        <a:buNone/>
                      </a:pPr>
                      <a:r>
                        <a:rPr lang="nl-NL" sz="1100" b="0" i="0" u="none" strike="noStrike" noProof="0" dirty="0">
                          <a:solidFill>
                            <a:schemeClr val="tx1"/>
                          </a:solidFill>
                          <a:latin typeface="Aptos"/>
                        </a:rPr>
                        <a:t>Made en Drimmelen 1809</a:t>
                      </a:r>
                      <a:endParaRPr lang="nl-NL"/>
                    </a:p>
                  </a:txBody>
                  <a:tcPr>
                    <a:solidFill>
                      <a:schemeClr val="accent5">
                        <a:lumMod val="20000"/>
                        <a:lumOff val="80000"/>
                      </a:schemeClr>
                    </a:solidFill>
                  </a:tcPr>
                </a:tc>
                <a:extLst>
                  <a:ext uri="{0D108BD9-81ED-4DB2-BD59-A6C34878D82A}">
                    <a16:rowId xmlns:a16="http://schemas.microsoft.com/office/drawing/2014/main" val="931772552"/>
                  </a:ext>
                </a:extLst>
              </a:tr>
              <a:tr h="260684">
                <a:tc>
                  <a:txBody>
                    <a:bodyPr/>
                    <a:lstStyle/>
                    <a:p>
                      <a:pPr lvl="0">
                        <a:buNone/>
                      </a:pPr>
                      <a:r>
                        <a:rPr lang="nl-NL" sz="1100" b="0" i="0" u="none" strike="noStrike" noProof="0" dirty="0">
                          <a:solidFill>
                            <a:srgbClr val="000000"/>
                          </a:solidFill>
                          <a:latin typeface="Aptos"/>
                        </a:rPr>
                        <a:t>Hilvarenbeek 1610</a:t>
                      </a:r>
                      <a:endParaRPr lang="nl-NL"/>
                    </a:p>
                  </a:txBody>
                  <a:tcPr>
                    <a:solidFill>
                      <a:schemeClr val="accent5">
                        <a:lumMod val="20000"/>
                        <a:lumOff val="80000"/>
                      </a:schemeClr>
                    </a:solidFill>
                  </a:tcPr>
                </a:tc>
                <a:tc>
                  <a:txBody>
                    <a:bodyPr/>
                    <a:lstStyle/>
                    <a:p>
                      <a:pPr lvl="0">
                        <a:buNone/>
                      </a:pPr>
                      <a:endParaRPr lang="nl-NL" sz="1100" b="0" i="0" u="none" strike="noStrike" noProof="0" dirty="0">
                        <a:solidFill>
                          <a:schemeClr val="tx1"/>
                        </a:solidFill>
                        <a:latin typeface="Aptos"/>
                      </a:endParaRPr>
                    </a:p>
                  </a:txBody>
                  <a:tcPr>
                    <a:solidFill>
                      <a:schemeClr val="accent5">
                        <a:lumMod val="20000"/>
                        <a:lumOff val="80000"/>
                      </a:schemeClr>
                    </a:solidFill>
                  </a:tcPr>
                </a:tc>
                <a:extLst>
                  <a:ext uri="{0D108BD9-81ED-4DB2-BD59-A6C34878D82A}">
                    <a16:rowId xmlns:a16="http://schemas.microsoft.com/office/drawing/2014/main" val="4144968499"/>
                  </a:ext>
                </a:extLst>
              </a:tr>
            </a:tbl>
          </a:graphicData>
        </a:graphic>
      </p:graphicFrame>
    </p:spTree>
    <p:extLst>
      <p:ext uri="{BB962C8B-B14F-4D97-AF65-F5344CB8AC3E}">
        <p14:creationId xmlns:p14="http://schemas.microsoft.com/office/powerpoint/2010/main" val="1779977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9FF6B-1705-5A5B-2249-F7BFBD8D0FB1}"/>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D938C28-668D-FC83-E107-5CDC3CC17DDD}"/>
              </a:ext>
            </a:extLst>
          </p:cNvPr>
          <p:cNvSpPr>
            <a:spLocks noGrp="1"/>
          </p:cNvSpPr>
          <p:nvPr>
            <p:ph idx="1"/>
          </p:nvPr>
        </p:nvSpPr>
        <p:spPr/>
        <p:txBody>
          <a:bodyPr vert="horz" lIns="91440" tIns="45720" rIns="91440" bIns="45720" rtlCol="0" anchor="t">
            <a:normAutofit/>
          </a:bodyPr>
          <a:lstStyle/>
          <a:p>
            <a:pPr marL="0" indent="0">
              <a:buNone/>
            </a:pPr>
            <a:endParaRPr lang="nl-NL" dirty="0"/>
          </a:p>
          <a:p>
            <a:pPr marL="0" indent="0">
              <a:buNone/>
            </a:pPr>
            <a:endParaRPr lang="nl-NL" dirty="0"/>
          </a:p>
          <a:p>
            <a:endParaRPr lang="nl-NL" dirty="0"/>
          </a:p>
        </p:txBody>
      </p:sp>
      <p:sp>
        <p:nvSpPr>
          <p:cNvPr id="17" name="Tekstvak 16">
            <a:extLst>
              <a:ext uri="{FF2B5EF4-FFF2-40B4-BE49-F238E27FC236}">
                <a16:creationId xmlns:a16="http://schemas.microsoft.com/office/drawing/2014/main" id="{E2A288B0-9997-AD43-0E61-617005986635}"/>
              </a:ext>
            </a:extLst>
          </p:cNvPr>
          <p:cNvSpPr txBox="1"/>
          <p:nvPr/>
        </p:nvSpPr>
        <p:spPr>
          <a:xfrm>
            <a:off x="1004884" y="6395710"/>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35" name="Titel 1">
            <a:extLst>
              <a:ext uri="{FF2B5EF4-FFF2-40B4-BE49-F238E27FC236}">
                <a16:creationId xmlns:a16="http://schemas.microsoft.com/office/drawing/2014/main" id="{7B57581E-DD04-C4F5-CBF6-9533CA89B08C}"/>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37" name="Afbeelding 36" descr="Afbeelding met schets, verven, kunst, Kunstwerk&#10;&#10;Door AI gegenereerde inhoud is mogelijk onjuist.">
            <a:extLst>
              <a:ext uri="{FF2B5EF4-FFF2-40B4-BE49-F238E27FC236}">
                <a16:creationId xmlns:a16="http://schemas.microsoft.com/office/drawing/2014/main" id="{4F44E65E-76C8-3E76-9186-34C996FC7DF8}"/>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39" name="Afbeelding 38" descr="Afbeelding met schets, kunst, Kinderkunst, Lijnillustraties&#10;&#10;Door AI gegenereerde inhoud is mogelijk onjuist.">
            <a:extLst>
              <a:ext uri="{FF2B5EF4-FFF2-40B4-BE49-F238E27FC236}">
                <a16:creationId xmlns:a16="http://schemas.microsoft.com/office/drawing/2014/main" id="{AB8E6B93-7ADB-2498-FB25-A1A5498B426F}"/>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41" name="Afbeelding 40" descr="Afbeelding met schets, tekening, kunst, Lijnillustraties&#10;&#10;Door AI gegenereerde inhoud is mogelijk onjuist.">
            <a:extLst>
              <a:ext uri="{FF2B5EF4-FFF2-40B4-BE49-F238E27FC236}">
                <a16:creationId xmlns:a16="http://schemas.microsoft.com/office/drawing/2014/main" id="{AA17B3B7-DEE8-496F-3A13-7CC1E45BE128}"/>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43" name="Afbeelding 42" descr="Regionaal Archief Tilburg">
            <a:extLst>
              <a:ext uri="{FF2B5EF4-FFF2-40B4-BE49-F238E27FC236}">
                <a16:creationId xmlns:a16="http://schemas.microsoft.com/office/drawing/2014/main" id="{7614C472-D1BF-295D-0BDD-CA6BCB65F698}"/>
              </a:ext>
            </a:extLst>
          </p:cNvPr>
          <p:cNvPicPr>
            <a:picLocks noChangeAspect="1"/>
          </p:cNvPicPr>
          <p:nvPr/>
        </p:nvPicPr>
        <p:blipFill>
          <a:blip r:embed="rId5"/>
          <a:stretch>
            <a:fillRect/>
          </a:stretch>
        </p:blipFill>
        <p:spPr>
          <a:xfrm>
            <a:off x="10117096" y="427338"/>
            <a:ext cx="1225379" cy="1215082"/>
          </a:xfrm>
          <a:prstGeom prst="rect">
            <a:avLst/>
          </a:prstGeom>
        </p:spPr>
      </p:pic>
      <p:pic>
        <p:nvPicPr>
          <p:cNvPr id="4" name="Tijdelijke aanduiding voor inhoud 1" descr="Afbeelding met tekst, handschrift, brief, papier&#10;&#10;Door AI gegenereerde inhoud is mogelijk onjuist.">
            <a:extLst>
              <a:ext uri="{FF2B5EF4-FFF2-40B4-BE49-F238E27FC236}">
                <a16:creationId xmlns:a16="http://schemas.microsoft.com/office/drawing/2014/main" id="{C93E12B1-BA98-4478-7B13-1BF686502877}"/>
              </a:ext>
            </a:extLst>
          </p:cNvPr>
          <p:cNvPicPr>
            <a:picLocks noChangeAspect="1"/>
          </p:cNvPicPr>
          <p:nvPr/>
        </p:nvPicPr>
        <p:blipFill>
          <a:blip r:embed="rId6"/>
          <a:stretch>
            <a:fillRect/>
          </a:stretch>
        </p:blipFill>
        <p:spPr>
          <a:xfrm>
            <a:off x="6094215" y="1715456"/>
            <a:ext cx="5227401" cy="4608398"/>
          </a:xfrm>
          <a:prstGeom prst="rect">
            <a:avLst/>
          </a:prstGeom>
        </p:spPr>
      </p:pic>
      <p:sp>
        <p:nvSpPr>
          <p:cNvPr id="6" name="Tekstvak 5">
            <a:extLst>
              <a:ext uri="{FF2B5EF4-FFF2-40B4-BE49-F238E27FC236}">
                <a16:creationId xmlns:a16="http://schemas.microsoft.com/office/drawing/2014/main" id="{1BD7183B-DAC9-0518-1FD9-BA86EC0C3326}"/>
              </a:ext>
            </a:extLst>
          </p:cNvPr>
          <p:cNvSpPr txBox="1"/>
          <p:nvPr/>
        </p:nvSpPr>
        <p:spPr>
          <a:xfrm>
            <a:off x="873618" y="1876370"/>
            <a:ext cx="380816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dirty="0"/>
              <a:t>Kwitantie voor het luiden van de klok(ken) ter gelegenheid van het overlijden van Lancelot </a:t>
            </a:r>
            <a:r>
              <a:rPr lang="nl-NL" sz="1600" err="1"/>
              <a:t>Schetz</a:t>
            </a:r>
            <a:r>
              <a:rPr lang="nl-NL" sz="1600" dirty="0"/>
              <a:t> van </a:t>
            </a:r>
            <a:r>
              <a:rPr lang="nl-NL" sz="1600" err="1"/>
              <a:t>Grobbendonck</a:t>
            </a:r>
            <a:r>
              <a:rPr lang="nl-NL" sz="1600" dirty="0"/>
              <a:t>, heer van Tilburg in 1664.</a:t>
            </a:r>
          </a:p>
          <a:p>
            <a:r>
              <a:rPr lang="nl-NL" sz="1600" dirty="0"/>
              <a:t>Er is zes weken voor hem geluid en dat leverde de </a:t>
            </a:r>
            <a:r>
              <a:rPr lang="nl-NL" sz="1600" err="1"/>
              <a:t>luiders</a:t>
            </a:r>
            <a:r>
              <a:rPr lang="nl-NL" sz="1600" dirty="0"/>
              <a:t> 105 gulden op.</a:t>
            </a:r>
          </a:p>
          <a:p>
            <a:endParaRPr lang="nl-NL" sz="1600" dirty="0"/>
          </a:p>
          <a:p>
            <a:r>
              <a:rPr lang="nl-NL" sz="1600" dirty="0"/>
              <a:t>De namen van de klokkenluiders staan op de kwitantie: Jan Michiel, Claes </a:t>
            </a:r>
            <a:r>
              <a:rPr lang="nl-NL" sz="1600" err="1"/>
              <a:t>Cuijsten</a:t>
            </a:r>
            <a:r>
              <a:rPr lang="nl-NL" sz="1600" dirty="0"/>
              <a:t>, Frans </a:t>
            </a:r>
            <a:r>
              <a:rPr lang="nl-NL" sz="1600" err="1"/>
              <a:t>Aerden</a:t>
            </a:r>
            <a:r>
              <a:rPr lang="nl-NL" sz="1600" dirty="0"/>
              <a:t> Bosmans, Gerit den </a:t>
            </a:r>
            <a:r>
              <a:rPr lang="nl-NL" sz="1600" err="1"/>
              <a:t>Pottenbacker</a:t>
            </a:r>
            <a:r>
              <a:rPr lang="nl-NL" sz="1600" dirty="0"/>
              <a:t>, Giel Aerts en Cornelis Adriaen </a:t>
            </a:r>
            <a:r>
              <a:rPr lang="nl-NL" sz="1600" err="1"/>
              <a:t>Leijtens</a:t>
            </a:r>
            <a:endParaRPr lang="nl-NL" sz="1600"/>
          </a:p>
        </p:txBody>
      </p:sp>
    </p:spTree>
    <p:extLst>
      <p:ext uri="{BB962C8B-B14F-4D97-AF65-F5344CB8AC3E}">
        <p14:creationId xmlns:p14="http://schemas.microsoft.com/office/powerpoint/2010/main" val="1078979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0C78E-C30A-0B13-2052-84249BDDF9A3}"/>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0DD70CB-22E2-DA9F-1C48-F047736F4017}"/>
              </a:ext>
            </a:extLst>
          </p:cNvPr>
          <p:cNvSpPr>
            <a:spLocks noGrp="1"/>
          </p:cNvSpPr>
          <p:nvPr>
            <p:ph idx="1"/>
          </p:nvPr>
        </p:nvSpPr>
        <p:spPr/>
        <p:txBody>
          <a:bodyPr vert="horz" lIns="91440" tIns="45720" rIns="91440" bIns="45720" rtlCol="0" anchor="t">
            <a:normAutofit/>
          </a:bodyPr>
          <a:lstStyle/>
          <a:p>
            <a:pPr marL="0" indent="0">
              <a:buNone/>
            </a:pPr>
            <a:endParaRPr lang="nl-NL" dirty="0"/>
          </a:p>
          <a:p>
            <a:pPr marL="0" indent="0">
              <a:buNone/>
            </a:pPr>
            <a:endParaRPr lang="nl-NL" dirty="0"/>
          </a:p>
          <a:p>
            <a:endParaRPr lang="nl-NL" dirty="0"/>
          </a:p>
        </p:txBody>
      </p:sp>
      <p:sp>
        <p:nvSpPr>
          <p:cNvPr id="17" name="Tekstvak 16">
            <a:extLst>
              <a:ext uri="{FF2B5EF4-FFF2-40B4-BE49-F238E27FC236}">
                <a16:creationId xmlns:a16="http://schemas.microsoft.com/office/drawing/2014/main" id="{1F7FE3D5-EE6B-F825-DD84-5B3D87DFE869}"/>
              </a:ext>
            </a:extLst>
          </p:cNvPr>
          <p:cNvSpPr txBox="1"/>
          <p:nvPr/>
        </p:nvSpPr>
        <p:spPr>
          <a:xfrm>
            <a:off x="1004884" y="6395710"/>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35" name="Titel 1">
            <a:extLst>
              <a:ext uri="{FF2B5EF4-FFF2-40B4-BE49-F238E27FC236}">
                <a16:creationId xmlns:a16="http://schemas.microsoft.com/office/drawing/2014/main" id="{C1776E5C-9F61-F2DB-000B-F8D1DA9DAA1E}"/>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37" name="Afbeelding 36" descr="Afbeelding met schets, verven, kunst, Kunstwerk&#10;&#10;Door AI gegenereerde inhoud is mogelijk onjuist.">
            <a:extLst>
              <a:ext uri="{FF2B5EF4-FFF2-40B4-BE49-F238E27FC236}">
                <a16:creationId xmlns:a16="http://schemas.microsoft.com/office/drawing/2014/main" id="{741B019A-673A-BD08-AC39-359937018126}"/>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39" name="Afbeelding 38" descr="Afbeelding met schets, kunst, Kinderkunst, Lijnillustraties&#10;&#10;Door AI gegenereerde inhoud is mogelijk onjuist.">
            <a:extLst>
              <a:ext uri="{FF2B5EF4-FFF2-40B4-BE49-F238E27FC236}">
                <a16:creationId xmlns:a16="http://schemas.microsoft.com/office/drawing/2014/main" id="{DCE293A2-C519-044A-62CB-2A67BE16B0A8}"/>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41" name="Afbeelding 40" descr="Afbeelding met schets, tekening, kunst, Lijnillustraties&#10;&#10;Door AI gegenereerde inhoud is mogelijk onjuist.">
            <a:extLst>
              <a:ext uri="{FF2B5EF4-FFF2-40B4-BE49-F238E27FC236}">
                <a16:creationId xmlns:a16="http://schemas.microsoft.com/office/drawing/2014/main" id="{E2A69131-7247-C4D7-A984-CC40A07218A5}"/>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43" name="Afbeelding 42" descr="Regionaal Archief Tilburg">
            <a:extLst>
              <a:ext uri="{FF2B5EF4-FFF2-40B4-BE49-F238E27FC236}">
                <a16:creationId xmlns:a16="http://schemas.microsoft.com/office/drawing/2014/main" id="{BB21F74A-BE0D-239D-687C-4C0AD2994A49}"/>
              </a:ext>
            </a:extLst>
          </p:cNvPr>
          <p:cNvPicPr>
            <a:picLocks noChangeAspect="1"/>
          </p:cNvPicPr>
          <p:nvPr/>
        </p:nvPicPr>
        <p:blipFill>
          <a:blip r:embed="rId5"/>
          <a:stretch>
            <a:fillRect/>
          </a:stretch>
        </p:blipFill>
        <p:spPr>
          <a:xfrm>
            <a:off x="10117096" y="427338"/>
            <a:ext cx="1225379" cy="1215082"/>
          </a:xfrm>
          <a:prstGeom prst="rect">
            <a:avLst/>
          </a:prstGeom>
        </p:spPr>
      </p:pic>
      <p:pic>
        <p:nvPicPr>
          <p:cNvPr id="4" name="Tijdelijke aanduiding voor inhoud 1" descr="Afbeelding met handschrift, tekst, brief, kalligrafie&#10;&#10;Door AI gegenereerde inhoud is mogelijk onjuist.">
            <a:extLst>
              <a:ext uri="{FF2B5EF4-FFF2-40B4-BE49-F238E27FC236}">
                <a16:creationId xmlns:a16="http://schemas.microsoft.com/office/drawing/2014/main" id="{B16DDF44-4BE7-C30E-BC15-2687A9241117}"/>
              </a:ext>
            </a:extLst>
          </p:cNvPr>
          <p:cNvPicPr>
            <a:picLocks noChangeAspect="1"/>
          </p:cNvPicPr>
          <p:nvPr/>
        </p:nvPicPr>
        <p:blipFill>
          <a:blip r:embed="rId6"/>
          <a:stretch>
            <a:fillRect/>
          </a:stretch>
        </p:blipFill>
        <p:spPr>
          <a:xfrm>
            <a:off x="5480009" y="1785520"/>
            <a:ext cx="5864140" cy="4351338"/>
          </a:xfrm>
          <a:prstGeom prst="rect">
            <a:avLst/>
          </a:prstGeom>
        </p:spPr>
      </p:pic>
      <p:sp>
        <p:nvSpPr>
          <p:cNvPr id="6" name="Tekstvak 5">
            <a:extLst>
              <a:ext uri="{FF2B5EF4-FFF2-40B4-BE49-F238E27FC236}">
                <a16:creationId xmlns:a16="http://schemas.microsoft.com/office/drawing/2014/main" id="{7C562657-E6E0-B213-5680-F94535D16F6A}"/>
              </a:ext>
            </a:extLst>
          </p:cNvPr>
          <p:cNvSpPr txBox="1"/>
          <p:nvPr/>
        </p:nvSpPr>
        <p:spPr>
          <a:xfrm>
            <a:off x="1544052" y="2857499"/>
            <a:ext cx="352525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dirty="0"/>
              <a:t>Kwitantie voor </a:t>
            </a:r>
            <a:r>
              <a:rPr lang="nl-NL" sz="1600" dirty="0" err="1"/>
              <a:t>Jeurij</a:t>
            </a:r>
            <a:r>
              <a:rPr lang="nl-NL" sz="1600" dirty="0"/>
              <a:t> </a:t>
            </a:r>
            <a:r>
              <a:rPr lang="nl-NL" sz="1600" dirty="0" err="1"/>
              <a:t>Everardts</a:t>
            </a:r>
            <a:r>
              <a:rPr lang="nl-NL" sz="1600" dirty="0"/>
              <a:t> die 35 gulden en 3 stuivers krijgt </a:t>
            </a:r>
            <a:r>
              <a:rPr lang="nl-NL" sz="1600" i="1" dirty="0"/>
              <a:t>van het begraven van de </a:t>
            </a:r>
            <a:r>
              <a:rPr lang="nl-NL" sz="1600" i="1" dirty="0" err="1"/>
              <a:t>doode</a:t>
            </a:r>
            <a:r>
              <a:rPr lang="nl-NL" sz="1600" i="1" dirty="0"/>
              <a:t> </a:t>
            </a:r>
            <a:r>
              <a:rPr lang="nl-NL" sz="1600" i="1" dirty="0" err="1"/>
              <a:t>lichaemen</a:t>
            </a:r>
            <a:r>
              <a:rPr lang="nl-NL" sz="1600" i="1" dirty="0"/>
              <a:t> </a:t>
            </a:r>
            <a:r>
              <a:rPr lang="nl-NL" sz="1600" i="1" dirty="0" err="1"/>
              <a:t>vande</a:t>
            </a:r>
            <a:r>
              <a:rPr lang="nl-NL" sz="1600" i="1" dirty="0"/>
              <a:t> </a:t>
            </a:r>
            <a:r>
              <a:rPr lang="nl-NL" sz="1600" i="1" dirty="0" err="1"/>
              <a:t>contagieuse</a:t>
            </a:r>
            <a:r>
              <a:rPr lang="nl-NL" sz="1600" i="1" dirty="0"/>
              <a:t> </a:t>
            </a:r>
            <a:r>
              <a:rPr lang="nl-NL" sz="1600" i="1" dirty="0" err="1"/>
              <a:t>siecte</a:t>
            </a:r>
            <a:r>
              <a:rPr lang="nl-NL" sz="1600" i="1" dirty="0"/>
              <a:t> der </a:t>
            </a:r>
            <a:r>
              <a:rPr lang="nl-NL" sz="1600" i="1" dirty="0" err="1"/>
              <a:t>peste</a:t>
            </a:r>
            <a:r>
              <a:rPr lang="nl-NL" sz="1600" dirty="0"/>
              <a:t>. 23 februari 1667 </a:t>
            </a:r>
          </a:p>
        </p:txBody>
      </p:sp>
      <p:sp>
        <p:nvSpPr>
          <p:cNvPr id="8" name="Tekstvak 7">
            <a:extLst>
              <a:ext uri="{FF2B5EF4-FFF2-40B4-BE49-F238E27FC236}">
                <a16:creationId xmlns:a16="http://schemas.microsoft.com/office/drawing/2014/main" id="{0592D4FF-8DEE-764E-CF19-80686019C210}"/>
              </a:ext>
            </a:extLst>
          </p:cNvPr>
          <p:cNvSpPr txBox="1"/>
          <p:nvPr/>
        </p:nvSpPr>
        <p:spPr>
          <a:xfrm>
            <a:off x="9535026" y="6136105"/>
            <a:ext cx="1810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dirty="0"/>
              <a:t>(3/797/scan 47)</a:t>
            </a:r>
          </a:p>
        </p:txBody>
      </p:sp>
    </p:spTree>
    <p:extLst>
      <p:ext uri="{BB962C8B-B14F-4D97-AF65-F5344CB8AC3E}">
        <p14:creationId xmlns:p14="http://schemas.microsoft.com/office/powerpoint/2010/main" val="3712744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BA106-5155-7B6D-994B-B1D9BB5E213F}"/>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272EF94-FAEC-C135-7FC8-272B1DE8468B}"/>
              </a:ext>
            </a:extLst>
          </p:cNvPr>
          <p:cNvSpPr>
            <a:spLocks noGrp="1"/>
          </p:cNvSpPr>
          <p:nvPr>
            <p:ph idx="1"/>
          </p:nvPr>
        </p:nvSpPr>
        <p:spPr/>
        <p:txBody>
          <a:bodyPr vert="horz" lIns="91440" tIns="45720" rIns="91440" bIns="45720" rtlCol="0" anchor="t">
            <a:normAutofit/>
          </a:bodyPr>
          <a:lstStyle/>
          <a:p>
            <a:pPr marL="0" indent="0">
              <a:buNone/>
            </a:pPr>
            <a:endParaRPr lang="nl-NL" dirty="0"/>
          </a:p>
          <a:p>
            <a:pPr marL="0" indent="0">
              <a:buNone/>
            </a:pPr>
            <a:endParaRPr lang="nl-NL" dirty="0"/>
          </a:p>
          <a:p>
            <a:endParaRPr lang="nl-NL" dirty="0"/>
          </a:p>
        </p:txBody>
      </p:sp>
      <p:sp>
        <p:nvSpPr>
          <p:cNvPr id="17" name="Tekstvak 16">
            <a:extLst>
              <a:ext uri="{FF2B5EF4-FFF2-40B4-BE49-F238E27FC236}">
                <a16:creationId xmlns:a16="http://schemas.microsoft.com/office/drawing/2014/main" id="{4195CE05-F69E-2F73-A6EA-26A3A8B2C1D0}"/>
              </a:ext>
            </a:extLst>
          </p:cNvPr>
          <p:cNvSpPr txBox="1"/>
          <p:nvPr/>
        </p:nvSpPr>
        <p:spPr>
          <a:xfrm>
            <a:off x="1004884" y="6395710"/>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35" name="Titel 1">
            <a:extLst>
              <a:ext uri="{FF2B5EF4-FFF2-40B4-BE49-F238E27FC236}">
                <a16:creationId xmlns:a16="http://schemas.microsoft.com/office/drawing/2014/main" id="{E40355D2-9D74-3402-854A-C4F3E06DA406}"/>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37" name="Afbeelding 36" descr="Afbeelding met schets, verven, kunst, Kunstwerk&#10;&#10;Door AI gegenereerde inhoud is mogelijk onjuist.">
            <a:extLst>
              <a:ext uri="{FF2B5EF4-FFF2-40B4-BE49-F238E27FC236}">
                <a16:creationId xmlns:a16="http://schemas.microsoft.com/office/drawing/2014/main" id="{63227BF3-7586-7F49-3159-0EB61BA52096}"/>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39" name="Afbeelding 38" descr="Afbeelding met schets, kunst, Kinderkunst, Lijnillustraties&#10;&#10;Door AI gegenereerde inhoud is mogelijk onjuist.">
            <a:extLst>
              <a:ext uri="{FF2B5EF4-FFF2-40B4-BE49-F238E27FC236}">
                <a16:creationId xmlns:a16="http://schemas.microsoft.com/office/drawing/2014/main" id="{E4E7B075-F563-EB92-6D0B-90DD75FF2000}"/>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41" name="Afbeelding 40" descr="Afbeelding met schets, tekening, kunst, Lijnillustraties&#10;&#10;Door AI gegenereerde inhoud is mogelijk onjuist.">
            <a:extLst>
              <a:ext uri="{FF2B5EF4-FFF2-40B4-BE49-F238E27FC236}">
                <a16:creationId xmlns:a16="http://schemas.microsoft.com/office/drawing/2014/main" id="{54A7225F-4E12-2011-2B3A-846CCE62FE68}"/>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43" name="Afbeelding 42" descr="Regionaal Archief Tilburg">
            <a:extLst>
              <a:ext uri="{FF2B5EF4-FFF2-40B4-BE49-F238E27FC236}">
                <a16:creationId xmlns:a16="http://schemas.microsoft.com/office/drawing/2014/main" id="{7A4A0879-3947-0E39-EFCA-9B91879CB766}"/>
              </a:ext>
            </a:extLst>
          </p:cNvPr>
          <p:cNvPicPr>
            <a:picLocks noChangeAspect="1"/>
          </p:cNvPicPr>
          <p:nvPr/>
        </p:nvPicPr>
        <p:blipFill>
          <a:blip r:embed="rId5"/>
          <a:stretch>
            <a:fillRect/>
          </a:stretch>
        </p:blipFill>
        <p:spPr>
          <a:xfrm>
            <a:off x="10117096" y="427338"/>
            <a:ext cx="1225379" cy="1215082"/>
          </a:xfrm>
          <a:prstGeom prst="rect">
            <a:avLst/>
          </a:prstGeom>
        </p:spPr>
      </p:pic>
      <p:sp>
        <p:nvSpPr>
          <p:cNvPr id="8" name="Tekstvak 7">
            <a:extLst>
              <a:ext uri="{FF2B5EF4-FFF2-40B4-BE49-F238E27FC236}">
                <a16:creationId xmlns:a16="http://schemas.microsoft.com/office/drawing/2014/main" id="{DA65F290-3D0F-26CD-58D6-980FAD2D03DC}"/>
              </a:ext>
            </a:extLst>
          </p:cNvPr>
          <p:cNvSpPr txBox="1"/>
          <p:nvPr/>
        </p:nvSpPr>
        <p:spPr>
          <a:xfrm>
            <a:off x="9063790" y="5484394"/>
            <a:ext cx="22819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dirty="0"/>
              <a:t>Bron: 3/796/scan 39 (1664)</a:t>
            </a:r>
          </a:p>
        </p:txBody>
      </p:sp>
      <p:pic>
        <p:nvPicPr>
          <p:cNvPr id="5" name="Afbeelding 4" descr="Afbeelding met handschrift, tekst, brief, kalligrafie&#10;&#10;Door AI gegenereerde inhoud is mogelijk onjuist.">
            <a:extLst>
              <a:ext uri="{FF2B5EF4-FFF2-40B4-BE49-F238E27FC236}">
                <a16:creationId xmlns:a16="http://schemas.microsoft.com/office/drawing/2014/main" id="{FA5FA961-6552-3706-9945-3F6ACB82C4DE}"/>
              </a:ext>
            </a:extLst>
          </p:cNvPr>
          <p:cNvPicPr>
            <a:picLocks noChangeAspect="1"/>
          </p:cNvPicPr>
          <p:nvPr/>
        </p:nvPicPr>
        <p:blipFill>
          <a:blip r:embed="rId6"/>
          <a:stretch>
            <a:fillRect/>
          </a:stretch>
        </p:blipFill>
        <p:spPr>
          <a:xfrm>
            <a:off x="4950994" y="1827046"/>
            <a:ext cx="6390775" cy="3655095"/>
          </a:xfrm>
          <a:prstGeom prst="rect">
            <a:avLst/>
          </a:prstGeom>
        </p:spPr>
      </p:pic>
      <p:sp>
        <p:nvSpPr>
          <p:cNvPr id="2" name="Tekstvak 1">
            <a:extLst>
              <a:ext uri="{FF2B5EF4-FFF2-40B4-BE49-F238E27FC236}">
                <a16:creationId xmlns:a16="http://schemas.microsoft.com/office/drawing/2014/main" id="{CDF123E6-3837-8181-10B9-0583BAEDE96C}"/>
              </a:ext>
            </a:extLst>
          </p:cNvPr>
          <p:cNvSpPr txBox="1"/>
          <p:nvPr/>
        </p:nvSpPr>
        <p:spPr>
          <a:xfrm>
            <a:off x="842211" y="2235868"/>
            <a:ext cx="4207041"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dirty="0"/>
              <a:t>Kwitantie voor Adriaen Jan </a:t>
            </a:r>
            <a:r>
              <a:rPr lang="nl-NL" sz="1600" err="1"/>
              <a:t>Schreppers</a:t>
            </a:r>
            <a:r>
              <a:rPr lang="nl-NL" sz="1600" dirty="0"/>
              <a:t> krijgt </a:t>
            </a:r>
            <a:endParaRPr lang="nl-NL"/>
          </a:p>
          <a:p>
            <a:r>
              <a:rPr lang="nl-NL" sz="1600" dirty="0"/>
              <a:t>65 </a:t>
            </a:r>
            <a:r>
              <a:rPr lang="nl-NL" sz="1600" dirty="0" err="1"/>
              <a:t>carolus</a:t>
            </a:r>
            <a:r>
              <a:rPr lang="nl-NL" sz="1600" dirty="0"/>
              <a:t> gulden </a:t>
            </a:r>
            <a:endParaRPr lang="nl-NL"/>
          </a:p>
          <a:p>
            <a:r>
              <a:rPr lang="nl-NL" sz="1600" i="1" dirty="0"/>
              <a:t>ter </a:t>
            </a:r>
            <a:r>
              <a:rPr lang="nl-NL" sz="1600" i="1" dirty="0" err="1"/>
              <a:t>saecke</a:t>
            </a:r>
            <a:r>
              <a:rPr lang="nl-NL" sz="1600" i="1" dirty="0"/>
              <a:t> ende als </a:t>
            </a:r>
            <a:r>
              <a:rPr lang="nl-NL" sz="1600" i="1" dirty="0" err="1"/>
              <a:t>reste</a:t>
            </a:r>
            <a:r>
              <a:rPr lang="nl-NL" sz="1600" i="1" dirty="0"/>
              <a:t> van bedongen</a:t>
            </a:r>
            <a:endParaRPr lang="nl-NL"/>
          </a:p>
          <a:p>
            <a:r>
              <a:rPr lang="nl-NL" sz="1600" i="1" dirty="0" err="1"/>
              <a:t>aerbeijtsloon</a:t>
            </a:r>
            <a:r>
              <a:rPr lang="nl-NL" sz="1600" i="1" dirty="0"/>
              <a:t> ende leverantie van mater(i)alen</a:t>
            </a:r>
          </a:p>
          <a:p>
            <a:r>
              <a:rPr lang="nl-NL" sz="1600" i="1" dirty="0" err="1"/>
              <a:t>vant</a:t>
            </a:r>
            <a:r>
              <a:rPr lang="nl-NL" sz="1600" i="1" dirty="0"/>
              <a:t> </a:t>
            </a:r>
            <a:r>
              <a:rPr lang="nl-NL" sz="1600" i="1" dirty="0" err="1"/>
              <a:t>onderschooren</a:t>
            </a:r>
            <a:r>
              <a:rPr lang="nl-NL" sz="1600" i="1" dirty="0"/>
              <a:t> vanden </a:t>
            </a:r>
            <a:r>
              <a:rPr lang="nl-NL" sz="1600" i="1" dirty="0" err="1"/>
              <a:t>lijndesboom</a:t>
            </a:r>
            <a:endParaRPr lang="nl-NL" sz="1600" i="1" dirty="0"/>
          </a:p>
          <a:p>
            <a:r>
              <a:rPr lang="nl-NL" sz="1600" i="1" dirty="0"/>
              <a:t>1669</a:t>
            </a:r>
          </a:p>
          <a:p>
            <a:endParaRPr lang="nl-NL" sz="1600" i="1" dirty="0"/>
          </a:p>
          <a:p>
            <a:r>
              <a:rPr lang="nl-NL" sz="1600" i="1" err="1"/>
              <a:t>Ick</a:t>
            </a:r>
            <a:r>
              <a:rPr lang="nl-NL" sz="1600" i="1" dirty="0"/>
              <a:t> Jan Adriaens</a:t>
            </a:r>
          </a:p>
          <a:p>
            <a:r>
              <a:rPr lang="nl-NL" sz="1600" i="1" dirty="0" err="1"/>
              <a:t>schreppers</a:t>
            </a:r>
            <a:r>
              <a:rPr lang="nl-NL" sz="1600" i="1" dirty="0"/>
              <a:t> </a:t>
            </a:r>
            <a:r>
              <a:rPr lang="nl-NL" sz="1600" i="1" dirty="0" err="1"/>
              <a:t>bekenne</a:t>
            </a:r>
            <a:endParaRPr lang="nl-NL" sz="1600" i="1" dirty="0"/>
          </a:p>
          <a:p>
            <a:r>
              <a:rPr lang="nl-NL" sz="1600" i="1" dirty="0"/>
              <a:t>van </a:t>
            </a:r>
            <a:r>
              <a:rPr lang="nl-NL" sz="1600" i="1" dirty="0" err="1"/>
              <a:t>dese</a:t>
            </a:r>
            <a:r>
              <a:rPr lang="nl-NL" sz="1600" i="1" dirty="0"/>
              <a:t> ordinantie</a:t>
            </a:r>
          </a:p>
          <a:p>
            <a:r>
              <a:rPr lang="nl-NL" sz="1600" i="1" dirty="0" err="1"/>
              <a:t>voldaen</a:t>
            </a:r>
            <a:r>
              <a:rPr lang="nl-NL" sz="1600" i="1" dirty="0"/>
              <a:t> te </a:t>
            </a:r>
            <a:r>
              <a:rPr lang="nl-NL" sz="1600" i="1" dirty="0" err="1"/>
              <a:t>wesen</a:t>
            </a:r>
            <a:endParaRPr lang="nl-NL" sz="1600" i="1" dirty="0"/>
          </a:p>
        </p:txBody>
      </p:sp>
    </p:spTree>
    <p:extLst>
      <p:ext uri="{BB962C8B-B14F-4D97-AF65-F5344CB8AC3E}">
        <p14:creationId xmlns:p14="http://schemas.microsoft.com/office/powerpoint/2010/main" val="102537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480D5-051E-D34A-4400-E5DA38FF1258}"/>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789767D-B146-19B2-DAA5-7010A098BE0B}"/>
              </a:ext>
            </a:extLst>
          </p:cNvPr>
          <p:cNvSpPr>
            <a:spLocks noGrp="1"/>
          </p:cNvSpPr>
          <p:nvPr>
            <p:ph idx="1"/>
          </p:nvPr>
        </p:nvSpPr>
        <p:spPr/>
        <p:txBody>
          <a:bodyPr vert="horz" lIns="91440" tIns="45720" rIns="91440" bIns="45720" rtlCol="0" anchor="t">
            <a:normAutofit/>
          </a:bodyPr>
          <a:lstStyle/>
          <a:p>
            <a:pPr marL="0" indent="0">
              <a:buNone/>
            </a:pPr>
            <a:endParaRPr lang="nl-NL" dirty="0"/>
          </a:p>
          <a:p>
            <a:pPr marL="0" indent="0">
              <a:buNone/>
            </a:pPr>
            <a:endParaRPr lang="nl-NL" dirty="0"/>
          </a:p>
          <a:p>
            <a:endParaRPr lang="nl-NL" dirty="0"/>
          </a:p>
        </p:txBody>
      </p:sp>
      <p:sp>
        <p:nvSpPr>
          <p:cNvPr id="17" name="Tekstvak 16">
            <a:extLst>
              <a:ext uri="{FF2B5EF4-FFF2-40B4-BE49-F238E27FC236}">
                <a16:creationId xmlns:a16="http://schemas.microsoft.com/office/drawing/2014/main" id="{8939CF3A-7396-12A2-67DF-060D85E3C2FC}"/>
              </a:ext>
            </a:extLst>
          </p:cNvPr>
          <p:cNvSpPr txBox="1"/>
          <p:nvPr/>
        </p:nvSpPr>
        <p:spPr>
          <a:xfrm>
            <a:off x="1004884" y="6395710"/>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35" name="Titel 1">
            <a:extLst>
              <a:ext uri="{FF2B5EF4-FFF2-40B4-BE49-F238E27FC236}">
                <a16:creationId xmlns:a16="http://schemas.microsoft.com/office/drawing/2014/main" id="{8D412DF8-6A4F-ED8D-8EF3-86A8F33CAB3A}"/>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37" name="Afbeelding 36" descr="Afbeelding met schets, verven, kunst, Kunstwerk&#10;&#10;Door AI gegenereerde inhoud is mogelijk onjuist.">
            <a:extLst>
              <a:ext uri="{FF2B5EF4-FFF2-40B4-BE49-F238E27FC236}">
                <a16:creationId xmlns:a16="http://schemas.microsoft.com/office/drawing/2014/main" id="{C65016F4-5DB4-9762-2879-9729033939E5}"/>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39" name="Afbeelding 38" descr="Afbeelding met schets, kunst, Kinderkunst, Lijnillustraties&#10;&#10;Door AI gegenereerde inhoud is mogelijk onjuist.">
            <a:extLst>
              <a:ext uri="{FF2B5EF4-FFF2-40B4-BE49-F238E27FC236}">
                <a16:creationId xmlns:a16="http://schemas.microsoft.com/office/drawing/2014/main" id="{437E49FE-BF13-1F43-66D0-CE1311EAB727}"/>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41" name="Afbeelding 40" descr="Afbeelding met schets, tekening, kunst, Lijnillustraties&#10;&#10;Door AI gegenereerde inhoud is mogelijk onjuist.">
            <a:extLst>
              <a:ext uri="{FF2B5EF4-FFF2-40B4-BE49-F238E27FC236}">
                <a16:creationId xmlns:a16="http://schemas.microsoft.com/office/drawing/2014/main" id="{EE2873B0-76D4-4877-0678-6C28E0165F8C}"/>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43" name="Afbeelding 42" descr="Regionaal Archief Tilburg">
            <a:extLst>
              <a:ext uri="{FF2B5EF4-FFF2-40B4-BE49-F238E27FC236}">
                <a16:creationId xmlns:a16="http://schemas.microsoft.com/office/drawing/2014/main" id="{ED008F37-BDFD-967C-9CBC-F2EED3C1AB8D}"/>
              </a:ext>
            </a:extLst>
          </p:cNvPr>
          <p:cNvPicPr>
            <a:picLocks noChangeAspect="1"/>
          </p:cNvPicPr>
          <p:nvPr/>
        </p:nvPicPr>
        <p:blipFill>
          <a:blip r:embed="rId5"/>
          <a:stretch>
            <a:fillRect/>
          </a:stretch>
        </p:blipFill>
        <p:spPr>
          <a:xfrm>
            <a:off x="10117096" y="427338"/>
            <a:ext cx="1225379" cy="1215082"/>
          </a:xfrm>
          <a:prstGeom prst="rect">
            <a:avLst/>
          </a:prstGeom>
        </p:spPr>
      </p:pic>
      <p:sp>
        <p:nvSpPr>
          <p:cNvPr id="4" name="Tekstvak 3">
            <a:extLst>
              <a:ext uri="{FF2B5EF4-FFF2-40B4-BE49-F238E27FC236}">
                <a16:creationId xmlns:a16="http://schemas.microsoft.com/office/drawing/2014/main" id="{68175DEE-FDA3-929A-CFC8-E81AA056E8D1}"/>
              </a:ext>
            </a:extLst>
          </p:cNvPr>
          <p:cNvSpPr txBox="1"/>
          <p:nvPr/>
        </p:nvSpPr>
        <p:spPr>
          <a:xfrm rot="-10800000" flipV="1">
            <a:off x="842210" y="1830346"/>
            <a:ext cx="274320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dirty="0"/>
              <a:t>In 1679 grote droogte in het '</a:t>
            </a:r>
            <a:r>
              <a:rPr lang="nl-NL" sz="1600" dirty="0" err="1"/>
              <a:t>soomer</a:t>
            </a:r>
            <a:r>
              <a:rPr lang="nl-NL" sz="1600" dirty="0"/>
              <a:t> </a:t>
            </a:r>
            <a:r>
              <a:rPr lang="nl-NL" sz="1600" dirty="0" err="1"/>
              <a:t>saeijsoen</a:t>
            </a:r>
            <a:r>
              <a:rPr lang="nl-NL" sz="1600" dirty="0"/>
              <a:t>' in Diessen.</a:t>
            </a:r>
            <a:br>
              <a:rPr lang="nl-NL" sz="1600" dirty="0"/>
            </a:br>
            <a:r>
              <a:rPr lang="nl-NL" sz="1600" dirty="0"/>
              <a:t>Er was </a:t>
            </a:r>
            <a:r>
              <a:rPr lang="nl-NL" sz="1600" i="1" dirty="0" err="1"/>
              <a:t>soo</a:t>
            </a:r>
            <a:r>
              <a:rPr lang="nl-NL" sz="1600" i="1" dirty="0"/>
              <a:t> </a:t>
            </a:r>
            <a:r>
              <a:rPr lang="nl-NL" sz="1600" i="1" dirty="0" err="1"/>
              <a:t>weijnigh</a:t>
            </a:r>
            <a:r>
              <a:rPr lang="nl-NL" sz="1600" i="1" dirty="0"/>
              <a:t> gras,  ende </a:t>
            </a:r>
            <a:r>
              <a:rPr lang="nl-NL" sz="1600" i="1" dirty="0" err="1"/>
              <a:t>voragie</a:t>
            </a:r>
            <a:r>
              <a:rPr lang="nl-NL" sz="1600" i="1" dirty="0"/>
              <a:t> is gewassen</a:t>
            </a:r>
            <a:r>
              <a:rPr lang="nl-NL" sz="1600" dirty="0"/>
              <a:t> dat de boeren helemaal naar de polders bij Waalwijk moesten rijden met </a:t>
            </a:r>
            <a:r>
              <a:rPr lang="nl-NL" sz="1600" i="1" dirty="0" err="1"/>
              <a:t>groote</a:t>
            </a:r>
            <a:r>
              <a:rPr lang="nl-NL" sz="1600" i="1" dirty="0"/>
              <a:t> </a:t>
            </a:r>
            <a:r>
              <a:rPr lang="nl-NL" sz="1600" i="1" dirty="0" err="1"/>
              <a:t>quantiteijt</a:t>
            </a:r>
            <a:r>
              <a:rPr lang="nl-NL" sz="1600" i="1" dirty="0"/>
              <a:t> van </a:t>
            </a:r>
            <a:r>
              <a:rPr lang="nl-NL" sz="1600" i="1" dirty="0" err="1"/>
              <a:t>carren</a:t>
            </a:r>
            <a:r>
              <a:rPr lang="nl-NL" sz="1600" i="1" dirty="0"/>
              <a:t> om hooi in </a:t>
            </a:r>
            <a:r>
              <a:rPr lang="nl-NL" sz="1600" i="1" dirty="0" err="1"/>
              <a:t>Wasbeecq</a:t>
            </a:r>
            <a:r>
              <a:rPr lang="nl-NL" sz="1600" i="1" dirty="0"/>
              <a:t>, </a:t>
            </a:r>
            <a:r>
              <a:rPr lang="nl-NL" sz="1600" i="1" dirty="0" err="1"/>
              <a:t>capel</a:t>
            </a:r>
            <a:r>
              <a:rPr lang="nl-NL" sz="1600" i="1" dirty="0"/>
              <a:t>, ende andere </a:t>
            </a:r>
            <a:r>
              <a:rPr lang="nl-NL" sz="1600" i="1" dirty="0" err="1"/>
              <a:t>plaetse</a:t>
            </a:r>
            <a:r>
              <a:rPr lang="nl-NL" sz="1600" i="1" dirty="0"/>
              <a:t> </a:t>
            </a:r>
            <a:r>
              <a:rPr lang="nl-NL" sz="1600" i="1" dirty="0" err="1"/>
              <a:t>daer</a:t>
            </a:r>
            <a:r>
              <a:rPr lang="nl-NL" sz="1600" i="1" dirty="0"/>
              <a:t> </a:t>
            </a:r>
            <a:r>
              <a:rPr lang="nl-NL" sz="1600" i="1" dirty="0" err="1"/>
              <a:t>ontrent</a:t>
            </a:r>
            <a:r>
              <a:rPr lang="nl-NL" sz="1600" i="1" dirty="0"/>
              <a:t> op de </a:t>
            </a:r>
            <a:r>
              <a:rPr lang="nl-NL" sz="1600" i="1" dirty="0" err="1"/>
              <a:t>langh</a:t>
            </a:r>
            <a:r>
              <a:rPr lang="nl-NL" sz="1600" i="1" dirty="0"/>
              <a:t> </a:t>
            </a:r>
            <a:r>
              <a:rPr lang="nl-NL" sz="1600" i="1" dirty="0" err="1"/>
              <a:t>straet</a:t>
            </a:r>
            <a:r>
              <a:rPr lang="nl-NL" sz="1600" dirty="0"/>
              <a:t> te halen om daarmee </a:t>
            </a:r>
            <a:r>
              <a:rPr lang="nl-NL" sz="1600" i="1" dirty="0" err="1"/>
              <a:t>haer</a:t>
            </a:r>
            <a:r>
              <a:rPr lang="nl-NL" sz="1600" i="1" dirty="0"/>
              <a:t> vee in dit </a:t>
            </a:r>
            <a:r>
              <a:rPr lang="nl-NL" sz="1600" i="1" dirty="0" err="1"/>
              <a:t>soomer</a:t>
            </a:r>
            <a:r>
              <a:rPr lang="nl-NL" sz="1600" i="1" dirty="0"/>
              <a:t> </a:t>
            </a:r>
            <a:r>
              <a:rPr lang="nl-NL" sz="1600" i="1" dirty="0" err="1"/>
              <a:t>saeijsoen</a:t>
            </a:r>
            <a:r>
              <a:rPr lang="nl-NL" sz="1600" i="1" dirty="0"/>
              <a:t> </a:t>
            </a:r>
            <a:r>
              <a:rPr lang="nl-NL" sz="1600" i="1" dirty="0" err="1"/>
              <a:t>daer</a:t>
            </a:r>
            <a:r>
              <a:rPr lang="nl-NL" sz="1600" i="1" dirty="0"/>
              <a:t> mede te onderhouden</a:t>
            </a:r>
            <a:r>
              <a:rPr lang="nl-NL" sz="1600" dirty="0"/>
              <a:t>. </a:t>
            </a:r>
          </a:p>
        </p:txBody>
      </p:sp>
      <p:pic>
        <p:nvPicPr>
          <p:cNvPr id="6" name="Afbeelding 5" descr="Afbeelding met tekst, handschrift, document, brief&#10;&#10;Door AI gegenereerde inhoud is mogelijk onjuist.">
            <a:extLst>
              <a:ext uri="{FF2B5EF4-FFF2-40B4-BE49-F238E27FC236}">
                <a16:creationId xmlns:a16="http://schemas.microsoft.com/office/drawing/2014/main" id="{AF5FD879-207A-C5FD-4675-2641F18D7FCE}"/>
              </a:ext>
            </a:extLst>
          </p:cNvPr>
          <p:cNvPicPr>
            <a:picLocks noChangeAspect="1"/>
          </p:cNvPicPr>
          <p:nvPr/>
        </p:nvPicPr>
        <p:blipFill>
          <a:blip r:embed="rId6"/>
          <a:stretch>
            <a:fillRect/>
          </a:stretch>
        </p:blipFill>
        <p:spPr>
          <a:xfrm>
            <a:off x="3589421" y="1711371"/>
            <a:ext cx="7760369" cy="4096997"/>
          </a:xfrm>
          <a:prstGeom prst="rect">
            <a:avLst/>
          </a:prstGeom>
        </p:spPr>
      </p:pic>
    </p:spTree>
    <p:extLst>
      <p:ext uri="{BB962C8B-B14F-4D97-AF65-F5344CB8AC3E}">
        <p14:creationId xmlns:p14="http://schemas.microsoft.com/office/powerpoint/2010/main" val="1503401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BD9A6-1816-0E8B-0C37-0AA9C79B60E8}"/>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1FB16FF-EF71-2CB0-4619-98102ED0E0CB}"/>
              </a:ext>
            </a:extLst>
          </p:cNvPr>
          <p:cNvSpPr>
            <a:spLocks noGrp="1"/>
          </p:cNvSpPr>
          <p:nvPr>
            <p:ph idx="1"/>
          </p:nvPr>
        </p:nvSpPr>
        <p:spPr/>
        <p:txBody>
          <a:bodyPr vert="horz" lIns="91440" tIns="45720" rIns="91440" bIns="45720" rtlCol="0" anchor="t">
            <a:normAutofit/>
          </a:bodyPr>
          <a:lstStyle/>
          <a:p>
            <a:pPr marL="0" indent="0">
              <a:buNone/>
            </a:pPr>
            <a:endParaRPr lang="nl-NL" dirty="0"/>
          </a:p>
          <a:p>
            <a:pPr marL="0" indent="0">
              <a:buNone/>
            </a:pPr>
            <a:endParaRPr lang="nl-NL" dirty="0"/>
          </a:p>
          <a:p>
            <a:endParaRPr lang="nl-NL" dirty="0"/>
          </a:p>
        </p:txBody>
      </p:sp>
      <p:sp>
        <p:nvSpPr>
          <p:cNvPr id="17" name="Tekstvak 16">
            <a:extLst>
              <a:ext uri="{FF2B5EF4-FFF2-40B4-BE49-F238E27FC236}">
                <a16:creationId xmlns:a16="http://schemas.microsoft.com/office/drawing/2014/main" id="{9DFBEE94-F68B-1D36-632A-5C7DF00AB727}"/>
              </a:ext>
            </a:extLst>
          </p:cNvPr>
          <p:cNvSpPr txBox="1"/>
          <p:nvPr/>
        </p:nvSpPr>
        <p:spPr>
          <a:xfrm>
            <a:off x="1004884" y="6395710"/>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35" name="Titel 1">
            <a:extLst>
              <a:ext uri="{FF2B5EF4-FFF2-40B4-BE49-F238E27FC236}">
                <a16:creationId xmlns:a16="http://schemas.microsoft.com/office/drawing/2014/main" id="{AF7EDC37-A25D-71D8-C25E-C0A5237E49E0}"/>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37" name="Afbeelding 36" descr="Afbeelding met schets, verven, kunst, Kunstwerk&#10;&#10;Door AI gegenereerde inhoud is mogelijk onjuist.">
            <a:extLst>
              <a:ext uri="{FF2B5EF4-FFF2-40B4-BE49-F238E27FC236}">
                <a16:creationId xmlns:a16="http://schemas.microsoft.com/office/drawing/2014/main" id="{419D974D-BC06-0A53-3E6A-945E1D8275AB}"/>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39" name="Afbeelding 38" descr="Afbeelding met schets, kunst, Kinderkunst, Lijnillustraties&#10;&#10;Door AI gegenereerde inhoud is mogelijk onjuist.">
            <a:extLst>
              <a:ext uri="{FF2B5EF4-FFF2-40B4-BE49-F238E27FC236}">
                <a16:creationId xmlns:a16="http://schemas.microsoft.com/office/drawing/2014/main" id="{697224F0-9AD2-163A-0549-3AB9FDE56E90}"/>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41" name="Afbeelding 40" descr="Afbeelding met schets, tekening, kunst, Lijnillustraties&#10;&#10;Door AI gegenereerde inhoud is mogelijk onjuist.">
            <a:extLst>
              <a:ext uri="{FF2B5EF4-FFF2-40B4-BE49-F238E27FC236}">
                <a16:creationId xmlns:a16="http://schemas.microsoft.com/office/drawing/2014/main" id="{AC7ACF05-E00A-5DC7-3EE2-354C1B6A0D2C}"/>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43" name="Afbeelding 42" descr="Regionaal Archief Tilburg">
            <a:extLst>
              <a:ext uri="{FF2B5EF4-FFF2-40B4-BE49-F238E27FC236}">
                <a16:creationId xmlns:a16="http://schemas.microsoft.com/office/drawing/2014/main" id="{F26A0F4C-0ACC-9D59-3D16-B4371CF9CED6}"/>
              </a:ext>
            </a:extLst>
          </p:cNvPr>
          <p:cNvPicPr>
            <a:picLocks noChangeAspect="1"/>
          </p:cNvPicPr>
          <p:nvPr/>
        </p:nvPicPr>
        <p:blipFill>
          <a:blip r:embed="rId5"/>
          <a:stretch>
            <a:fillRect/>
          </a:stretch>
        </p:blipFill>
        <p:spPr>
          <a:xfrm>
            <a:off x="10117096" y="427338"/>
            <a:ext cx="1225379" cy="1215082"/>
          </a:xfrm>
          <a:prstGeom prst="rect">
            <a:avLst/>
          </a:prstGeom>
        </p:spPr>
      </p:pic>
      <p:sp>
        <p:nvSpPr>
          <p:cNvPr id="8" name="Tekstvak 7">
            <a:extLst>
              <a:ext uri="{FF2B5EF4-FFF2-40B4-BE49-F238E27FC236}">
                <a16:creationId xmlns:a16="http://schemas.microsoft.com/office/drawing/2014/main" id="{98FCA3F8-4265-DB95-2E77-68A4783F2F1B}"/>
              </a:ext>
            </a:extLst>
          </p:cNvPr>
          <p:cNvSpPr txBox="1"/>
          <p:nvPr/>
        </p:nvSpPr>
        <p:spPr>
          <a:xfrm>
            <a:off x="9535026" y="6136105"/>
            <a:ext cx="1810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dirty="0"/>
              <a:t>(3/797/scan 47)</a:t>
            </a:r>
          </a:p>
        </p:txBody>
      </p:sp>
      <p:pic>
        <p:nvPicPr>
          <p:cNvPr id="5" name="Tijdelijke aanduiding voor inhoud 1" descr="Afbeelding met tekst, handschrift, brief, papier&#10;&#10;Door AI gegenereerde inhoud is mogelijk onjuist.">
            <a:extLst>
              <a:ext uri="{FF2B5EF4-FFF2-40B4-BE49-F238E27FC236}">
                <a16:creationId xmlns:a16="http://schemas.microsoft.com/office/drawing/2014/main" id="{0BE21A40-D605-EADA-BEE1-7DDD779286C7}"/>
              </a:ext>
            </a:extLst>
          </p:cNvPr>
          <p:cNvPicPr>
            <a:picLocks noChangeAspect="1"/>
          </p:cNvPicPr>
          <p:nvPr/>
        </p:nvPicPr>
        <p:blipFill>
          <a:blip r:embed="rId6"/>
          <a:stretch>
            <a:fillRect/>
          </a:stretch>
        </p:blipFill>
        <p:spPr>
          <a:xfrm>
            <a:off x="4505495" y="1805572"/>
            <a:ext cx="6830589" cy="4351338"/>
          </a:xfrm>
          <a:prstGeom prst="rect">
            <a:avLst/>
          </a:prstGeom>
        </p:spPr>
      </p:pic>
      <p:sp>
        <p:nvSpPr>
          <p:cNvPr id="7" name="Tekstvak 6">
            <a:extLst>
              <a:ext uri="{FF2B5EF4-FFF2-40B4-BE49-F238E27FC236}">
                <a16:creationId xmlns:a16="http://schemas.microsoft.com/office/drawing/2014/main" id="{E55958D8-6EE3-90C8-FCEE-6ACC8719902C}"/>
              </a:ext>
            </a:extLst>
          </p:cNvPr>
          <p:cNvSpPr txBox="1"/>
          <p:nvPr/>
        </p:nvSpPr>
        <p:spPr>
          <a:xfrm>
            <a:off x="369525" y="2416342"/>
            <a:ext cx="370717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Specificatie voor het dorp Terheijden met benodigdheden voor de secretarie (1736</a:t>
            </a:r>
          </a:p>
          <a:p>
            <a:endParaRPr lang="nl-NL" dirty="0"/>
          </a:p>
          <a:p>
            <a:r>
              <a:rPr lang="nl-NL" dirty="0"/>
              <a:t>2 jan  6 felle </a:t>
            </a:r>
            <a:r>
              <a:rPr lang="nl-NL" err="1"/>
              <a:t>medeianpapier</a:t>
            </a:r>
            <a:endParaRPr lang="nl-NL"/>
          </a:p>
          <a:p>
            <a:r>
              <a:rPr lang="nl-NL" dirty="0"/>
              <a:t>    8 felle </a:t>
            </a:r>
            <a:r>
              <a:rPr lang="nl-NL" err="1"/>
              <a:t>medeianpapier</a:t>
            </a:r>
            <a:endParaRPr lang="nl-NL"/>
          </a:p>
          <a:p>
            <a:r>
              <a:rPr lang="nl-NL" dirty="0"/>
              <a:t>    2 bock </a:t>
            </a:r>
            <a:r>
              <a:rPr lang="nl-NL" dirty="0" err="1"/>
              <a:t>vergult</a:t>
            </a:r>
            <a:r>
              <a:rPr lang="nl-NL" dirty="0"/>
              <a:t> papier</a:t>
            </a:r>
          </a:p>
          <a:p>
            <a:r>
              <a:rPr lang="nl-NL" dirty="0"/>
              <a:t>    1 bos </a:t>
            </a:r>
            <a:r>
              <a:rPr lang="nl-NL" err="1"/>
              <a:t>penne</a:t>
            </a:r>
            <a:endParaRPr lang="nl-NL"/>
          </a:p>
          <a:p>
            <a:r>
              <a:rPr lang="nl-NL" dirty="0"/>
              <a:t>    1 </a:t>
            </a:r>
            <a:r>
              <a:rPr lang="nl-NL" dirty="0" err="1"/>
              <a:t>Beduijl</a:t>
            </a:r>
            <a:r>
              <a:rPr lang="nl-NL" dirty="0"/>
              <a:t> </a:t>
            </a:r>
            <a:r>
              <a:rPr lang="nl-NL" dirty="0" err="1"/>
              <a:t>enck</a:t>
            </a:r>
            <a:r>
              <a:rPr lang="nl-NL" dirty="0"/>
              <a:t> (?)</a:t>
            </a:r>
          </a:p>
          <a:p>
            <a:r>
              <a:rPr lang="nl-NL" dirty="0"/>
              <a:t>20 aug 2 </a:t>
            </a:r>
            <a:r>
              <a:rPr lang="nl-NL" dirty="0" err="1"/>
              <a:t>stuck</a:t>
            </a:r>
            <a:r>
              <a:rPr lang="nl-NL" dirty="0"/>
              <a:t> </a:t>
            </a:r>
            <a:r>
              <a:rPr lang="nl-NL" dirty="0" err="1"/>
              <a:t>lack</a:t>
            </a:r>
            <a:endParaRPr lang="nl-NL"/>
          </a:p>
          <a:p>
            <a:endParaRPr lang="nl-NL" dirty="0"/>
          </a:p>
        </p:txBody>
      </p:sp>
    </p:spTree>
    <p:extLst>
      <p:ext uri="{BB962C8B-B14F-4D97-AF65-F5344CB8AC3E}">
        <p14:creationId xmlns:p14="http://schemas.microsoft.com/office/powerpoint/2010/main" val="3842353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30A8B-3E0E-E62A-3507-D43990BC7EA4}"/>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1FF34DE-B236-C957-A675-77C452F4BB6D}"/>
              </a:ext>
            </a:extLst>
          </p:cNvPr>
          <p:cNvSpPr>
            <a:spLocks noGrp="1"/>
          </p:cNvSpPr>
          <p:nvPr>
            <p:ph idx="1"/>
          </p:nvPr>
        </p:nvSpPr>
        <p:spPr/>
        <p:txBody>
          <a:bodyPr vert="horz" lIns="91440" tIns="45720" rIns="91440" bIns="45720" rtlCol="0" anchor="t">
            <a:normAutofit/>
          </a:bodyPr>
          <a:lstStyle/>
          <a:p>
            <a:pPr marL="0" indent="0">
              <a:buNone/>
            </a:pPr>
            <a:endParaRPr lang="nl-NL" dirty="0"/>
          </a:p>
          <a:p>
            <a:pPr marL="0" indent="0">
              <a:buNone/>
            </a:pPr>
            <a:endParaRPr lang="nl-NL" dirty="0"/>
          </a:p>
          <a:p>
            <a:endParaRPr lang="nl-NL" dirty="0"/>
          </a:p>
        </p:txBody>
      </p:sp>
      <p:sp>
        <p:nvSpPr>
          <p:cNvPr id="17" name="Tekstvak 16">
            <a:extLst>
              <a:ext uri="{FF2B5EF4-FFF2-40B4-BE49-F238E27FC236}">
                <a16:creationId xmlns:a16="http://schemas.microsoft.com/office/drawing/2014/main" id="{0D1FBA97-41E6-8258-9F0C-0092D698CD3A}"/>
              </a:ext>
            </a:extLst>
          </p:cNvPr>
          <p:cNvSpPr txBox="1"/>
          <p:nvPr/>
        </p:nvSpPr>
        <p:spPr>
          <a:xfrm>
            <a:off x="1004884" y="6395710"/>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35" name="Titel 1">
            <a:extLst>
              <a:ext uri="{FF2B5EF4-FFF2-40B4-BE49-F238E27FC236}">
                <a16:creationId xmlns:a16="http://schemas.microsoft.com/office/drawing/2014/main" id="{CD93C946-493C-B611-7557-443C3A90D331}"/>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37" name="Afbeelding 36" descr="Afbeelding met schets, verven, kunst, Kunstwerk&#10;&#10;Door AI gegenereerde inhoud is mogelijk onjuist.">
            <a:extLst>
              <a:ext uri="{FF2B5EF4-FFF2-40B4-BE49-F238E27FC236}">
                <a16:creationId xmlns:a16="http://schemas.microsoft.com/office/drawing/2014/main" id="{4BFE0406-2DB9-4C21-DF10-7DDD7656F5C8}"/>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39" name="Afbeelding 38" descr="Afbeelding met schets, kunst, Kinderkunst, Lijnillustraties&#10;&#10;Door AI gegenereerde inhoud is mogelijk onjuist.">
            <a:extLst>
              <a:ext uri="{FF2B5EF4-FFF2-40B4-BE49-F238E27FC236}">
                <a16:creationId xmlns:a16="http://schemas.microsoft.com/office/drawing/2014/main" id="{8BC301B9-2F67-F7DD-34F1-7C64C4A2B61C}"/>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41" name="Afbeelding 40" descr="Afbeelding met schets, tekening, kunst, Lijnillustraties&#10;&#10;Door AI gegenereerde inhoud is mogelijk onjuist.">
            <a:extLst>
              <a:ext uri="{FF2B5EF4-FFF2-40B4-BE49-F238E27FC236}">
                <a16:creationId xmlns:a16="http://schemas.microsoft.com/office/drawing/2014/main" id="{CA6E4A93-D04F-9FF3-7284-83BDAE404595}"/>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43" name="Afbeelding 42" descr="Regionaal Archief Tilburg">
            <a:extLst>
              <a:ext uri="{FF2B5EF4-FFF2-40B4-BE49-F238E27FC236}">
                <a16:creationId xmlns:a16="http://schemas.microsoft.com/office/drawing/2014/main" id="{C4B4D5AC-736B-7F50-ECDA-BDB765DD6DD9}"/>
              </a:ext>
            </a:extLst>
          </p:cNvPr>
          <p:cNvPicPr>
            <a:picLocks noChangeAspect="1"/>
          </p:cNvPicPr>
          <p:nvPr/>
        </p:nvPicPr>
        <p:blipFill>
          <a:blip r:embed="rId5"/>
          <a:stretch>
            <a:fillRect/>
          </a:stretch>
        </p:blipFill>
        <p:spPr>
          <a:xfrm>
            <a:off x="10117096" y="427338"/>
            <a:ext cx="1225379" cy="1215082"/>
          </a:xfrm>
          <a:prstGeom prst="rect">
            <a:avLst/>
          </a:prstGeom>
        </p:spPr>
      </p:pic>
      <p:pic>
        <p:nvPicPr>
          <p:cNvPr id="5" name="Tijdelijke aanduiding voor inhoud 1" descr="Afbeelding met handschrift, tekst, brief, kalligrafie&#10;&#10;Door AI gegenereerde inhoud is mogelijk onjuist.">
            <a:extLst>
              <a:ext uri="{FF2B5EF4-FFF2-40B4-BE49-F238E27FC236}">
                <a16:creationId xmlns:a16="http://schemas.microsoft.com/office/drawing/2014/main" id="{975BF650-34FC-D26C-0C74-E9D012EFDB48}"/>
              </a:ext>
            </a:extLst>
          </p:cNvPr>
          <p:cNvPicPr>
            <a:picLocks noChangeAspect="1"/>
          </p:cNvPicPr>
          <p:nvPr/>
        </p:nvPicPr>
        <p:blipFill>
          <a:blip r:embed="rId6"/>
          <a:stretch>
            <a:fillRect/>
          </a:stretch>
        </p:blipFill>
        <p:spPr>
          <a:xfrm>
            <a:off x="3465597" y="2473784"/>
            <a:ext cx="7887703" cy="2964782"/>
          </a:xfrm>
          <a:prstGeom prst="rect">
            <a:avLst/>
          </a:prstGeom>
          <a:ln>
            <a:solidFill>
              <a:srgbClr val="E6007E"/>
            </a:solidFill>
          </a:ln>
        </p:spPr>
      </p:pic>
      <p:sp>
        <p:nvSpPr>
          <p:cNvPr id="7" name="Tekstvak 6">
            <a:extLst>
              <a:ext uri="{FF2B5EF4-FFF2-40B4-BE49-F238E27FC236}">
                <a16:creationId xmlns:a16="http://schemas.microsoft.com/office/drawing/2014/main" id="{6E7A861D-D545-F401-531E-5C4E4794680B}"/>
              </a:ext>
            </a:extLst>
          </p:cNvPr>
          <p:cNvSpPr txBox="1"/>
          <p:nvPr/>
        </p:nvSpPr>
        <p:spPr>
          <a:xfrm>
            <a:off x="3469105" y="5434262"/>
            <a:ext cx="172051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dirty="0"/>
              <a:t>Bron: 3/718/scan 43</a:t>
            </a:r>
          </a:p>
        </p:txBody>
      </p:sp>
      <p:sp>
        <p:nvSpPr>
          <p:cNvPr id="9" name="Tekstvak 8">
            <a:extLst>
              <a:ext uri="{FF2B5EF4-FFF2-40B4-BE49-F238E27FC236}">
                <a16:creationId xmlns:a16="http://schemas.microsoft.com/office/drawing/2014/main" id="{9C555AD5-9DB4-E8F4-6B1B-5B2A92789204}"/>
              </a:ext>
            </a:extLst>
          </p:cNvPr>
          <p:cNvSpPr txBox="1"/>
          <p:nvPr/>
        </p:nvSpPr>
        <p:spPr>
          <a:xfrm>
            <a:off x="842209" y="2476499"/>
            <a:ext cx="239228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dirty="0"/>
              <a:t>Aanwezigen bij het afhoren van de dorpsrekening van Tilburg over het jaar 1575/6 in 1582:</a:t>
            </a:r>
          </a:p>
          <a:p>
            <a:r>
              <a:rPr lang="nl-NL" sz="1400" err="1"/>
              <a:t>Berhoult</a:t>
            </a:r>
            <a:r>
              <a:rPr lang="nl-NL" sz="1400" dirty="0"/>
              <a:t> Back </a:t>
            </a:r>
            <a:r>
              <a:rPr lang="nl-NL" sz="1400" err="1"/>
              <a:t>schouteth</a:t>
            </a:r>
            <a:r>
              <a:rPr lang="nl-NL" sz="1400" dirty="0"/>
              <a:t> tot </a:t>
            </a:r>
            <a:r>
              <a:rPr lang="nl-NL" sz="1400" err="1"/>
              <a:t>Tilborch</a:t>
            </a:r>
            <a:r>
              <a:rPr lang="nl-NL" sz="1400" dirty="0"/>
              <a:t> ende </a:t>
            </a:r>
            <a:r>
              <a:rPr lang="nl-NL" sz="1400" err="1"/>
              <a:t>Goorle</a:t>
            </a:r>
            <a:endParaRPr lang="nl-NL" sz="1400"/>
          </a:p>
          <a:p>
            <a:r>
              <a:rPr lang="nl-NL" sz="1400" dirty="0"/>
              <a:t>Cornelis </a:t>
            </a:r>
            <a:r>
              <a:rPr lang="nl-NL" sz="1400" dirty="0" err="1"/>
              <a:t>Claessen</a:t>
            </a:r>
            <a:r>
              <a:rPr lang="nl-NL" sz="1400" dirty="0"/>
              <a:t> van </a:t>
            </a:r>
            <a:r>
              <a:rPr lang="nl-NL" sz="1400" dirty="0" err="1"/>
              <a:t>Ghierl</a:t>
            </a:r>
            <a:endParaRPr lang="nl-NL" sz="1400" dirty="0"/>
          </a:p>
          <a:p>
            <a:r>
              <a:rPr lang="nl-NL" sz="1400" dirty="0"/>
              <a:t>Adriaen Peter Andriessen</a:t>
            </a:r>
          </a:p>
          <a:p>
            <a:r>
              <a:rPr lang="nl-NL" sz="1400" err="1"/>
              <a:t>Ick</a:t>
            </a:r>
            <a:r>
              <a:rPr lang="nl-NL" sz="1400" dirty="0"/>
              <a:t> Jan Jans Beckers</a:t>
            </a:r>
          </a:p>
          <a:p>
            <a:r>
              <a:rPr lang="nl-NL" sz="1400" err="1"/>
              <a:t>kenne</a:t>
            </a:r>
            <a:r>
              <a:rPr lang="nl-NL" sz="1400" dirty="0"/>
              <a:t> Dat aldus </a:t>
            </a:r>
            <a:r>
              <a:rPr lang="nl-NL" sz="1400" err="1"/>
              <a:t>geschijet</a:t>
            </a:r>
            <a:endParaRPr lang="nl-NL" sz="1400"/>
          </a:p>
          <a:p>
            <a:r>
              <a:rPr lang="nl-NL" sz="1400" dirty="0"/>
              <a:t>Wouter </a:t>
            </a:r>
            <a:r>
              <a:rPr lang="nl-NL" sz="1400" dirty="0" err="1"/>
              <a:t>Beerthenss</a:t>
            </a:r>
          </a:p>
          <a:p>
            <a:r>
              <a:rPr lang="nl-NL" sz="1400" dirty="0"/>
              <a:t>Jan Hermans van Heijst</a:t>
            </a:r>
          </a:p>
          <a:p>
            <a:r>
              <a:rPr lang="nl-NL" sz="1400" dirty="0"/>
              <a:t>Willem </a:t>
            </a:r>
            <a:r>
              <a:rPr lang="nl-NL" sz="1400" dirty="0" err="1"/>
              <a:t>Claessen</a:t>
            </a:r>
            <a:r>
              <a:rPr lang="nl-NL" sz="1400" dirty="0"/>
              <a:t> int Rams</a:t>
            </a:r>
          </a:p>
          <a:p>
            <a:r>
              <a:rPr lang="nl-NL" sz="1400" dirty="0" err="1"/>
              <a:t>Hoofft</a:t>
            </a:r>
          </a:p>
          <a:p>
            <a:r>
              <a:rPr lang="nl-NL" sz="1400" dirty="0"/>
              <a:t>Cornelis </a:t>
            </a:r>
            <a:r>
              <a:rPr lang="nl-NL" sz="1400" dirty="0" err="1"/>
              <a:t>Geritssen</a:t>
            </a:r>
          </a:p>
        </p:txBody>
      </p:sp>
    </p:spTree>
    <p:extLst>
      <p:ext uri="{BB962C8B-B14F-4D97-AF65-F5344CB8AC3E}">
        <p14:creationId xmlns:p14="http://schemas.microsoft.com/office/powerpoint/2010/main" val="305905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7F30B-49B3-8447-CBEC-AF60C862B177}"/>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192E7A8-1F7F-9025-0FE7-C89256F820D3}"/>
              </a:ext>
            </a:extLst>
          </p:cNvPr>
          <p:cNvSpPr>
            <a:spLocks noGrp="1"/>
          </p:cNvSpPr>
          <p:nvPr>
            <p:ph idx="1"/>
          </p:nvPr>
        </p:nvSpPr>
        <p:spPr/>
        <p:txBody>
          <a:bodyPr vert="horz" lIns="91440" tIns="45720" rIns="91440" bIns="45720" rtlCol="0" anchor="t">
            <a:normAutofit/>
          </a:bodyPr>
          <a:lstStyle/>
          <a:p>
            <a:pPr marL="0" indent="0">
              <a:buNone/>
            </a:pPr>
            <a:endParaRPr lang="nl-NL" dirty="0"/>
          </a:p>
          <a:p>
            <a:pPr marL="0" indent="0">
              <a:buNone/>
            </a:pPr>
            <a:endParaRPr lang="nl-NL" dirty="0"/>
          </a:p>
          <a:p>
            <a:endParaRPr lang="nl-NL" dirty="0"/>
          </a:p>
        </p:txBody>
      </p:sp>
      <p:sp>
        <p:nvSpPr>
          <p:cNvPr id="17" name="Tekstvak 16">
            <a:extLst>
              <a:ext uri="{FF2B5EF4-FFF2-40B4-BE49-F238E27FC236}">
                <a16:creationId xmlns:a16="http://schemas.microsoft.com/office/drawing/2014/main" id="{2C65A29E-637E-C35D-FAA9-7CEA8A4A6296}"/>
              </a:ext>
            </a:extLst>
          </p:cNvPr>
          <p:cNvSpPr txBox="1"/>
          <p:nvPr/>
        </p:nvSpPr>
        <p:spPr>
          <a:xfrm>
            <a:off x="1004884" y="6395710"/>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35" name="Titel 1">
            <a:extLst>
              <a:ext uri="{FF2B5EF4-FFF2-40B4-BE49-F238E27FC236}">
                <a16:creationId xmlns:a16="http://schemas.microsoft.com/office/drawing/2014/main" id="{98A2E905-D8EC-0817-C42A-DCFFF7B6F2A4}"/>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37" name="Afbeelding 36" descr="Afbeelding met schets, verven, kunst, Kunstwerk&#10;&#10;Door AI gegenereerde inhoud is mogelijk onjuist.">
            <a:extLst>
              <a:ext uri="{FF2B5EF4-FFF2-40B4-BE49-F238E27FC236}">
                <a16:creationId xmlns:a16="http://schemas.microsoft.com/office/drawing/2014/main" id="{A668C48C-9E1C-88BE-6ED5-8000ED4008AB}"/>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39" name="Afbeelding 38" descr="Afbeelding met schets, kunst, Kinderkunst, Lijnillustraties&#10;&#10;Door AI gegenereerde inhoud is mogelijk onjuist.">
            <a:extLst>
              <a:ext uri="{FF2B5EF4-FFF2-40B4-BE49-F238E27FC236}">
                <a16:creationId xmlns:a16="http://schemas.microsoft.com/office/drawing/2014/main" id="{71BB49A1-AD88-5B77-613C-60F7B7EB0FBE}"/>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41" name="Afbeelding 40" descr="Afbeelding met schets, tekening, kunst, Lijnillustraties&#10;&#10;Door AI gegenereerde inhoud is mogelijk onjuist.">
            <a:extLst>
              <a:ext uri="{FF2B5EF4-FFF2-40B4-BE49-F238E27FC236}">
                <a16:creationId xmlns:a16="http://schemas.microsoft.com/office/drawing/2014/main" id="{3E0DF63D-5202-6ECC-7BFF-E1F9C824FB74}"/>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43" name="Afbeelding 42" descr="Regionaal Archief Tilburg">
            <a:extLst>
              <a:ext uri="{FF2B5EF4-FFF2-40B4-BE49-F238E27FC236}">
                <a16:creationId xmlns:a16="http://schemas.microsoft.com/office/drawing/2014/main" id="{E26A0157-C51A-3CE3-4A02-093D71A85A0E}"/>
              </a:ext>
            </a:extLst>
          </p:cNvPr>
          <p:cNvPicPr>
            <a:picLocks noChangeAspect="1"/>
          </p:cNvPicPr>
          <p:nvPr/>
        </p:nvPicPr>
        <p:blipFill>
          <a:blip r:embed="rId5"/>
          <a:stretch>
            <a:fillRect/>
          </a:stretch>
        </p:blipFill>
        <p:spPr>
          <a:xfrm>
            <a:off x="10117096" y="427338"/>
            <a:ext cx="1225379" cy="1215082"/>
          </a:xfrm>
          <a:prstGeom prst="rect">
            <a:avLst/>
          </a:prstGeom>
        </p:spPr>
      </p:pic>
      <p:pic>
        <p:nvPicPr>
          <p:cNvPr id="4" name="Afbeelding 3" descr="Afbeelding met handschrift, tekst, brief, kalligrafie&#10;&#10;Door AI gegenereerde inhoud is mogelijk onjuist.">
            <a:extLst>
              <a:ext uri="{FF2B5EF4-FFF2-40B4-BE49-F238E27FC236}">
                <a16:creationId xmlns:a16="http://schemas.microsoft.com/office/drawing/2014/main" id="{7065ED73-8CDE-C48A-5EC4-DFA5B72ECFE6}"/>
              </a:ext>
            </a:extLst>
          </p:cNvPr>
          <p:cNvPicPr>
            <a:picLocks noChangeAspect="1"/>
          </p:cNvPicPr>
          <p:nvPr/>
        </p:nvPicPr>
        <p:blipFill>
          <a:blip r:embed="rId6"/>
          <a:stretch>
            <a:fillRect/>
          </a:stretch>
        </p:blipFill>
        <p:spPr>
          <a:xfrm>
            <a:off x="4259855" y="1823521"/>
            <a:ext cx="6922265" cy="4514620"/>
          </a:xfrm>
          <a:prstGeom prst="rect">
            <a:avLst/>
          </a:prstGeom>
        </p:spPr>
      </p:pic>
      <p:sp>
        <p:nvSpPr>
          <p:cNvPr id="6" name="Tekstvak 5">
            <a:extLst>
              <a:ext uri="{FF2B5EF4-FFF2-40B4-BE49-F238E27FC236}">
                <a16:creationId xmlns:a16="http://schemas.microsoft.com/office/drawing/2014/main" id="{24742FDC-8EEA-F4B7-58B9-636B79C7DDEB}"/>
              </a:ext>
            </a:extLst>
          </p:cNvPr>
          <p:cNvSpPr txBox="1"/>
          <p:nvPr/>
        </p:nvSpPr>
        <p:spPr>
          <a:xfrm>
            <a:off x="842210" y="2286000"/>
            <a:ext cx="2021306" cy="12018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nl-NL" sz="1600" dirty="0"/>
              <a:t>Afhoren van de dorpsrekening in het stadhuis van</a:t>
            </a:r>
            <a:br>
              <a:rPr lang="nl-NL" sz="1600" dirty="0"/>
            </a:br>
            <a:r>
              <a:rPr lang="nl-NL" sz="1600" dirty="0"/>
              <a:t>Geertruidenberg op 27 </a:t>
            </a:r>
            <a:r>
              <a:rPr lang="nl-NL" sz="1600" dirty="0" err="1"/>
              <a:t>october</a:t>
            </a:r>
            <a:r>
              <a:rPr lang="nl-NL" sz="1600" dirty="0"/>
              <a:t> 1676</a:t>
            </a:r>
          </a:p>
        </p:txBody>
      </p:sp>
      <p:sp>
        <p:nvSpPr>
          <p:cNvPr id="7" name="Tekstvak 6">
            <a:extLst>
              <a:ext uri="{FF2B5EF4-FFF2-40B4-BE49-F238E27FC236}">
                <a16:creationId xmlns:a16="http://schemas.microsoft.com/office/drawing/2014/main" id="{18C3C10F-E0D6-8794-D030-2DC15761305E}"/>
              </a:ext>
            </a:extLst>
          </p:cNvPr>
          <p:cNvSpPr txBox="1"/>
          <p:nvPr/>
        </p:nvSpPr>
        <p:spPr>
          <a:xfrm>
            <a:off x="2326104" y="602581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dirty="0"/>
              <a:t>Bron: 2600/214/scan 56</a:t>
            </a:r>
          </a:p>
        </p:txBody>
      </p:sp>
    </p:spTree>
    <p:extLst>
      <p:ext uri="{BB962C8B-B14F-4D97-AF65-F5344CB8AC3E}">
        <p14:creationId xmlns:p14="http://schemas.microsoft.com/office/powerpoint/2010/main" val="892530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6DA35-A8B6-76BC-3A82-219DD12CB17E}"/>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0A390B3-DB42-86EC-6C9B-D8E16EE921D9}"/>
              </a:ext>
            </a:extLst>
          </p:cNvPr>
          <p:cNvSpPr>
            <a:spLocks noGrp="1"/>
          </p:cNvSpPr>
          <p:nvPr>
            <p:ph idx="1"/>
          </p:nvPr>
        </p:nvSpPr>
        <p:spPr/>
        <p:txBody>
          <a:bodyPr vert="horz" lIns="91440" tIns="45720" rIns="91440" bIns="45720" rtlCol="0" anchor="t">
            <a:normAutofit/>
          </a:bodyPr>
          <a:lstStyle/>
          <a:p>
            <a:pPr marL="0" indent="0">
              <a:buNone/>
            </a:pPr>
            <a:endParaRPr lang="nl-NL" dirty="0"/>
          </a:p>
          <a:p>
            <a:pPr marL="0" indent="0">
              <a:buNone/>
            </a:pPr>
            <a:endParaRPr lang="nl-NL" dirty="0"/>
          </a:p>
          <a:p>
            <a:endParaRPr lang="nl-NL" dirty="0"/>
          </a:p>
        </p:txBody>
      </p:sp>
      <p:sp>
        <p:nvSpPr>
          <p:cNvPr id="17" name="Tekstvak 16">
            <a:extLst>
              <a:ext uri="{FF2B5EF4-FFF2-40B4-BE49-F238E27FC236}">
                <a16:creationId xmlns:a16="http://schemas.microsoft.com/office/drawing/2014/main" id="{9372557C-097B-C2ED-1B23-A95C178DAFD2}"/>
              </a:ext>
            </a:extLst>
          </p:cNvPr>
          <p:cNvSpPr txBox="1"/>
          <p:nvPr/>
        </p:nvSpPr>
        <p:spPr>
          <a:xfrm>
            <a:off x="1004884" y="6395710"/>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35" name="Titel 1">
            <a:extLst>
              <a:ext uri="{FF2B5EF4-FFF2-40B4-BE49-F238E27FC236}">
                <a16:creationId xmlns:a16="http://schemas.microsoft.com/office/drawing/2014/main" id="{49FD43E7-AC9C-AA95-ED07-E7165DE804B1}"/>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37" name="Afbeelding 36" descr="Afbeelding met schets, verven, kunst, Kunstwerk&#10;&#10;Door AI gegenereerde inhoud is mogelijk onjuist.">
            <a:extLst>
              <a:ext uri="{FF2B5EF4-FFF2-40B4-BE49-F238E27FC236}">
                <a16:creationId xmlns:a16="http://schemas.microsoft.com/office/drawing/2014/main" id="{F52DB026-019E-F523-A286-078FECB42011}"/>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39" name="Afbeelding 38" descr="Afbeelding met schets, kunst, Kinderkunst, Lijnillustraties&#10;&#10;Door AI gegenereerde inhoud is mogelijk onjuist.">
            <a:extLst>
              <a:ext uri="{FF2B5EF4-FFF2-40B4-BE49-F238E27FC236}">
                <a16:creationId xmlns:a16="http://schemas.microsoft.com/office/drawing/2014/main" id="{2E08327C-A2F2-02F9-30D4-6F24D40D4520}"/>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41" name="Afbeelding 40" descr="Afbeelding met schets, tekening, kunst, Lijnillustraties&#10;&#10;Door AI gegenereerde inhoud is mogelijk onjuist.">
            <a:extLst>
              <a:ext uri="{FF2B5EF4-FFF2-40B4-BE49-F238E27FC236}">
                <a16:creationId xmlns:a16="http://schemas.microsoft.com/office/drawing/2014/main" id="{57B9554D-89EB-E967-300C-A63CB4164234}"/>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43" name="Afbeelding 42" descr="Regionaal Archief Tilburg">
            <a:extLst>
              <a:ext uri="{FF2B5EF4-FFF2-40B4-BE49-F238E27FC236}">
                <a16:creationId xmlns:a16="http://schemas.microsoft.com/office/drawing/2014/main" id="{9436B280-D9E9-70AA-5AD9-B16EE7109DB8}"/>
              </a:ext>
            </a:extLst>
          </p:cNvPr>
          <p:cNvPicPr>
            <a:picLocks noChangeAspect="1"/>
          </p:cNvPicPr>
          <p:nvPr/>
        </p:nvPicPr>
        <p:blipFill>
          <a:blip r:embed="rId5"/>
          <a:stretch>
            <a:fillRect/>
          </a:stretch>
        </p:blipFill>
        <p:spPr>
          <a:xfrm>
            <a:off x="10117096" y="427338"/>
            <a:ext cx="1225379" cy="1215082"/>
          </a:xfrm>
          <a:prstGeom prst="rect">
            <a:avLst/>
          </a:prstGeom>
        </p:spPr>
      </p:pic>
      <p:pic>
        <p:nvPicPr>
          <p:cNvPr id="4" name="Afbeelding 3" descr="Afbeelding met handschrift, brief, tekst, kalligrafie&#10;&#10;Door AI gegenereerde inhoud is mogelijk onjuist.">
            <a:extLst>
              <a:ext uri="{FF2B5EF4-FFF2-40B4-BE49-F238E27FC236}">
                <a16:creationId xmlns:a16="http://schemas.microsoft.com/office/drawing/2014/main" id="{19D31BC5-F1C9-5DFF-B824-AF368D6FA702}"/>
              </a:ext>
            </a:extLst>
          </p:cNvPr>
          <p:cNvPicPr>
            <a:picLocks noChangeAspect="1"/>
          </p:cNvPicPr>
          <p:nvPr/>
        </p:nvPicPr>
        <p:blipFill>
          <a:blip r:embed="rId6"/>
          <a:stretch>
            <a:fillRect/>
          </a:stretch>
        </p:blipFill>
        <p:spPr>
          <a:xfrm>
            <a:off x="5170124" y="2006965"/>
            <a:ext cx="5245601" cy="2348315"/>
          </a:xfrm>
          <a:prstGeom prst="rect">
            <a:avLst/>
          </a:prstGeom>
        </p:spPr>
      </p:pic>
      <p:pic>
        <p:nvPicPr>
          <p:cNvPr id="6" name="Afbeelding 5" descr="Afbeelding met handschrift, kalligrafie, brief, tekst&#10;&#10;Door AI gegenereerde inhoud is mogelijk onjuist.">
            <a:extLst>
              <a:ext uri="{FF2B5EF4-FFF2-40B4-BE49-F238E27FC236}">
                <a16:creationId xmlns:a16="http://schemas.microsoft.com/office/drawing/2014/main" id="{EC6D8CB0-C4FF-AD30-A342-D31592733B1F}"/>
              </a:ext>
            </a:extLst>
          </p:cNvPr>
          <p:cNvPicPr>
            <a:picLocks noChangeAspect="1"/>
          </p:cNvPicPr>
          <p:nvPr/>
        </p:nvPicPr>
        <p:blipFill>
          <a:blip r:embed="rId7"/>
          <a:stretch>
            <a:fillRect/>
          </a:stretch>
        </p:blipFill>
        <p:spPr>
          <a:xfrm>
            <a:off x="5173853" y="4353458"/>
            <a:ext cx="6533227" cy="1230979"/>
          </a:xfrm>
          <a:prstGeom prst="rect">
            <a:avLst/>
          </a:prstGeom>
        </p:spPr>
      </p:pic>
      <p:sp>
        <p:nvSpPr>
          <p:cNvPr id="9" name="Tekstvak 8">
            <a:extLst>
              <a:ext uri="{FF2B5EF4-FFF2-40B4-BE49-F238E27FC236}">
                <a16:creationId xmlns:a16="http://schemas.microsoft.com/office/drawing/2014/main" id="{1A69C47A-3B0C-29FA-95F9-B34406CFE145}"/>
              </a:ext>
            </a:extLst>
          </p:cNvPr>
          <p:cNvSpPr txBox="1"/>
          <p:nvPr/>
        </p:nvSpPr>
        <p:spPr>
          <a:xfrm>
            <a:off x="838948" y="2869942"/>
            <a:ext cx="433146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i="1" err="1"/>
              <a:t>Confus</a:t>
            </a:r>
            <a:r>
              <a:rPr lang="nl-NL" sz="1600" i="1" dirty="0"/>
              <a:t> </a:t>
            </a:r>
          </a:p>
          <a:p>
            <a:r>
              <a:rPr lang="nl-NL" sz="1600" i="1" dirty="0"/>
              <a:t>en niet </a:t>
            </a:r>
            <a:r>
              <a:rPr lang="nl-NL" sz="1600" i="1" err="1"/>
              <a:t>ordentelijck</a:t>
            </a:r>
            <a:r>
              <a:rPr lang="nl-NL" sz="1600" i="1" dirty="0"/>
              <a:t> </a:t>
            </a:r>
            <a:r>
              <a:rPr lang="nl-NL" sz="1600" i="1" err="1"/>
              <a:t>gestelt</a:t>
            </a:r>
            <a:r>
              <a:rPr lang="nl-NL" sz="1600" i="1" dirty="0"/>
              <a:t> te </a:t>
            </a:r>
            <a:r>
              <a:rPr lang="nl-NL" sz="1600" i="1" err="1"/>
              <a:t>wesen</a:t>
            </a:r>
            <a:r>
              <a:rPr lang="nl-NL" sz="1600" i="1" dirty="0"/>
              <a:t>, heeft</a:t>
            </a:r>
          </a:p>
          <a:p>
            <a:r>
              <a:rPr lang="nl-NL" sz="1600" i="1" dirty="0" err="1"/>
              <a:t>deselve</a:t>
            </a:r>
            <a:r>
              <a:rPr lang="nl-NL" sz="1600" i="1" dirty="0"/>
              <a:t> opnieuw verschreven, </a:t>
            </a:r>
            <a:r>
              <a:rPr lang="nl-NL" sz="1600" i="1" dirty="0" err="1"/>
              <a:t>geappos</a:t>
            </a:r>
            <a:r>
              <a:rPr lang="nl-NL" sz="1600" i="1" dirty="0"/>
              <a:t>=</a:t>
            </a:r>
          </a:p>
          <a:p>
            <a:r>
              <a:rPr lang="nl-NL" sz="1600" i="1" err="1"/>
              <a:t>tilleert</a:t>
            </a:r>
            <a:r>
              <a:rPr lang="nl-NL" sz="1600" i="1" dirty="0"/>
              <a:t>, ende </a:t>
            </a:r>
            <a:r>
              <a:rPr lang="nl-NL" sz="1600" i="1" err="1"/>
              <a:t>gedoubleert</a:t>
            </a:r>
            <a:r>
              <a:rPr lang="nl-NL" sz="1600" i="1" dirty="0"/>
              <a:t> moeten </a:t>
            </a:r>
          </a:p>
          <a:p>
            <a:endParaRPr lang="nl-NL" sz="1600" i="1" dirty="0"/>
          </a:p>
          <a:p>
            <a:r>
              <a:rPr lang="nl-NL" sz="1600" i="1" dirty="0"/>
              <a:t>werden...</a:t>
            </a:r>
          </a:p>
        </p:txBody>
      </p:sp>
      <p:sp>
        <p:nvSpPr>
          <p:cNvPr id="2" name="Tekstvak 1">
            <a:extLst>
              <a:ext uri="{FF2B5EF4-FFF2-40B4-BE49-F238E27FC236}">
                <a16:creationId xmlns:a16="http://schemas.microsoft.com/office/drawing/2014/main" id="{1C95F681-F7BF-7F94-945F-287148417B0F}"/>
              </a:ext>
            </a:extLst>
          </p:cNvPr>
          <p:cNvSpPr txBox="1"/>
          <p:nvPr/>
        </p:nvSpPr>
        <p:spPr>
          <a:xfrm>
            <a:off x="8619129" y="5598308"/>
            <a:ext cx="25412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dirty="0"/>
              <a:t>Bron: 2000/196/scan 67 (1681)</a:t>
            </a:r>
          </a:p>
        </p:txBody>
      </p:sp>
    </p:spTree>
    <p:extLst>
      <p:ext uri="{BB962C8B-B14F-4D97-AF65-F5344CB8AC3E}">
        <p14:creationId xmlns:p14="http://schemas.microsoft.com/office/powerpoint/2010/main" val="1350476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DBABA-43ED-3D78-47EF-6CD7323A2440}"/>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CC2DAE8-3CDD-7996-A420-CD4760A5EC8F}"/>
              </a:ext>
            </a:extLst>
          </p:cNvPr>
          <p:cNvSpPr>
            <a:spLocks noGrp="1"/>
          </p:cNvSpPr>
          <p:nvPr>
            <p:ph idx="1"/>
          </p:nvPr>
        </p:nvSpPr>
        <p:spPr/>
        <p:txBody>
          <a:bodyPr vert="horz" lIns="91440" tIns="45720" rIns="91440" bIns="45720" rtlCol="0" anchor="t">
            <a:normAutofit/>
          </a:bodyPr>
          <a:lstStyle/>
          <a:p>
            <a:pPr marL="0" indent="0">
              <a:buNone/>
            </a:pPr>
            <a:endParaRPr lang="nl-NL" dirty="0"/>
          </a:p>
          <a:p>
            <a:pPr marL="0" indent="0">
              <a:buNone/>
            </a:pPr>
            <a:endParaRPr lang="nl-NL" dirty="0"/>
          </a:p>
          <a:p>
            <a:endParaRPr lang="nl-NL" dirty="0"/>
          </a:p>
        </p:txBody>
      </p:sp>
      <p:sp>
        <p:nvSpPr>
          <p:cNvPr id="17" name="Tekstvak 16">
            <a:extLst>
              <a:ext uri="{FF2B5EF4-FFF2-40B4-BE49-F238E27FC236}">
                <a16:creationId xmlns:a16="http://schemas.microsoft.com/office/drawing/2014/main" id="{9D2D169D-3E5E-D8F3-E038-D5BF28E66BFA}"/>
              </a:ext>
            </a:extLst>
          </p:cNvPr>
          <p:cNvSpPr txBox="1"/>
          <p:nvPr/>
        </p:nvSpPr>
        <p:spPr>
          <a:xfrm>
            <a:off x="1004884" y="6395710"/>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35" name="Titel 1">
            <a:extLst>
              <a:ext uri="{FF2B5EF4-FFF2-40B4-BE49-F238E27FC236}">
                <a16:creationId xmlns:a16="http://schemas.microsoft.com/office/drawing/2014/main" id="{719E9720-260B-E1B7-E2F5-DBACCCD92AE6}"/>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37" name="Afbeelding 36" descr="Afbeelding met schets, verven, kunst, Kunstwerk&#10;&#10;Door AI gegenereerde inhoud is mogelijk onjuist.">
            <a:extLst>
              <a:ext uri="{FF2B5EF4-FFF2-40B4-BE49-F238E27FC236}">
                <a16:creationId xmlns:a16="http://schemas.microsoft.com/office/drawing/2014/main" id="{26BEFF6A-4DAC-ACC9-D4C1-097E94E7F8D5}"/>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39" name="Afbeelding 38" descr="Afbeelding met schets, kunst, Kinderkunst, Lijnillustraties&#10;&#10;Door AI gegenereerde inhoud is mogelijk onjuist.">
            <a:extLst>
              <a:ext uri="{FF2B5EF4-FFF2-40B4-BE49-F238E27FC236}">
                <a16:creationId xmlns:a16="http://schemas.microsoft.com/office/drawing/2014/main" id="{A15E6573-6F29-5D81-F718-E9087D1792BC}"/>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41" name="Afbeelding 40" descr="Afbeelding met schets, tekening, kunst, Lijnillustraties&#10;&#10;Door AI gegenereerde inhoud is mogelijk onjuist.">
            <a:extLst>
              <a:ext uri="{FF2B5EF4-FFF2-40B4-BE49-F238E27FC236}">
                <a16:creationId xmlns:a16="http://schemas.microsoft.com/office/drawing/2014/main" id="{B73F0F2B-E439-60D4-09A6-32C613715145}"/>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43" name="Afbeelding 42" descr="Regionaal Archief Tilburg">
            <a:extLst>
              <a:ext uri="{FF2B5EF4-FFF2-40B4-BE49-F238E27FC236}">
                <a16:creationId xmlns:a16="http://schemas.microsoft.com/office/drawing/2014/main" id="{81A2D66A-ED13-9421-C175-53D02E4F50C8}"/>
              </a:ext>
            </a:extLst>
          </p:cNvPr>
          <p:cNvPicPr>
            <a:picLocks noChangeAspect="1"/>
          </p:cNvPicPr>
          <p:nvPr/>
        </p:nvPicPr>
        <p:blipFill>
          <a:blip r:embed="rId5"/>
          <a:stretch>
            <a:fillRect/>
          </a:stretch>
        </p:blipFill>
        <p:spPr>
          <a:xfrm>
            <a:off x="10117096" y="427338"/>
            <a:ext cx="1225379" cy="1215082"/>
          </a:xfrm>
          <a:prstGeom prst="rect">
            <a:avLst/>
          </a:prstGeom>
        </p:spPr>
      </p:pic>
      <p:sp>
        <p:nvSpPr>
          <p:cNvPr id="8" name="Tekstvak 7">
            <a:extLst>
              <a:ext uri="{FF2B5EF4-FFF2-40B4-BE49-F238E27FC236}">
                <a16:creationId xmlns:a16="http://schemas.microsoft.com/office/drawing/2014/main" id="{048592EA-AC73-1452-CE7A-CA1B9463CE3C}"/>
              </a:ext>
            </a:extLst>
          </p:cNvPr>
          <p:cNvSpPr txBox="1"/>
          <p:nvPr/>
        </p:nvSpPr>
        <p:spPr>
          <a:xfrm>
            <a:off x="8302272" y="6169203"/>
            <a:ext cx="22697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dirty="0"/>
              <a:t>(Bron: 3/11/scan 11 (1738)</a:t>
            </a:r>
          </a:p>
        </p:txBody>
      </p:sp>
      <p:pic>
        <p:nvPicPr>
          <p:cNvPr id="2" name="Afbeelding 1" descr="Afbeelding met handschrift, tekst, brief, papier&#10;&#10;Door AI gegenereerde inhoud is mogelijk onjuist.">
            <a:extLst>
              <a:ext uri="{FF2B5EF4-FFF2-40B4-BE49-F238E27FC236}">
                <a16:creationId xmlns:a16="http://schemas.microsoft.com/office/drawing/2014/main" id="{196D38C6-0385-74C6-1383-B52955D0A48C}"/>
              </a:ext>
            </a:extLst>
          </p:cNvPr>
          <p:cNvPicPr>
            <a:picLocks noChangeAspect="1"/>
          </p:cNvPicPr>
          <p:nvPr/>
        </p:nvPicPr>
        <p:blipFill>
          <a:blip r:embed="rId6"/>
          <a:stretch>
            <a:fillRect/>
          </a:stretch>
        </p:blipFill>
        <p:spPr>
          <a:xfrm>
            <a:off x="1815823" y="1822110"/>
            <a:ext cx="8563978" cy="4355933"/>
          </a:xfrm>
          <a:prstGeom prst="rect">
            <a:avLst/>
          </a:prstGeom>
        </p:spPr>
      </p:pic>
    </p:spTree>
    <p:extLst>
      <p:ext uri="{BB962C8B-B14F-4D97-AF65-F5344CB8AC3E}">
        <p14:creationId xmlns:p14="http://schemas.microsoft.com/office/powerpoint/2010/main" val="217407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51609-65DF-2960-4812-B86A5C10EDF0}"/>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DCD6FB7-6DDC-84FD-0F41-D7810B02A5CE}"/>
              </a:ext>
            </a:extLst>
          </p:cNvPr>
          <p:cNvSpPr>
            <a:spLocks noGrp="1"/>
          </p:cNvSpPr>
          <p:nvPr>
            <p:ph idx="1"/>
          </p:nvPr>
        </p:nvSpPr>
        <p:spPr/>
        <p:txBody>
          <a:bodyPr vert="horz" lIns="91440" tIns="45720" rIns="91440" bIns="45720" rtlCol="0" anchor="t">
            <a:normAutofit/>
          </a:bodyPr>
          <a:lstStyle/>
          <a:p>
            <a:pPr marL="0" indent="0">
              <a:buNone/>
            </a:pPr>
            <a:endParaRPr lang="nl-NL" dirty="0"/>
          </a:p>
          <a:p>
            <a:pPr marL="0" indent="0">
              <a:buNone/>
            </a:pPr>
            <a:endParaRPr lang="nl-NL" dirty="0"/>
          </a:p>
          <a:p>
            <a:endParaRPr lang="nl-NL" dirty="0"/>
          </a:p>
        </p:txBody>
      </p:sp>
      <p:sp>
        <p:nvSpPr>
          <p:cNvPr id="17" name="Tekstvak 16">
            <a:extLst>
              <a:ext uri="{FF2B5EF4-FFF2-40B4-BE49-F238E27FC236}">
                <a16:creationId xmlns:a16="http://schemas.microsoft.com/office/drawing/2014/main" id="{5F783A9A-D087-D5E2-AC9B-CB73EFFDD9D6}"/>
              </a:ext>
            </a:extLst>
          </p:cNvPr>
          <p:cNvSpPr txBox="1"/>
          <p:nvPr/>
        </p:nvSpPr>
        <p:spPr>
          <a:xfrm>
            <a:off x="1004884" y="6395710"/>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35" name="Titel 1">
            <a:extLst>
              <a:ext uri="{FF2B5EF4-FFF2-40B4-BE49-F238E27FC236}">
                <a16:creationId xmlns:a16="http://schemas.microsoft.com/office/drawing/2014/main" id="{FA477503-9B2F-43FA-4136-89A358986A32}"/>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37" name="Afbeelding 36" descr="Afbeelding met schets, verven, kunst, Kunstwerk&#10;&#10;Door AI gegenereerde inhoud is mogelijk onjuist.">
            <a:extLst>
              <a:ext uri="{FF2B5EF4-FFF2-40B4-BE49-F238E27FC236}">
                <a16:creationId xmlns:a16="http://schemas.microsoft.com/office/drawing/2014/main" id="{8C3C1DBD-A45B-8733-AF91-6F1ED637E4DF}"/>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39" name="Afbeelding 38" descr="Afbeelding met schets, kunst, Kinderkunst, Lijnillustraties&#10;&#10;Door AI gegenereerde inhoud is mogelijk onjuist.">
            <a:extLst>
              <a:ext uri="{FF2B5EF4-FFF2-40B4-BE49-F238E27FC236}">
                <a16:creationId xmlns:a16="http://schemas.microsoft.com/office/drawing/2014/main" id="{0C5CC144-4DB3-3DE3-B94A-8E92CEDE3253}"/>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41" name="Afbeelding 40" descr="Afbeelding met schets, tekening, kunst, Lijnillustraties&#10;&#10;Door AI gegenereerde inhoud is mogelijk onjuist.">
            <a:extLst>
              <a:ext uri="{FF2B5EF4-FFF2-40B4-BE49-F238E27FC236}">
                <a16:creationId xmlns:a16="http://schemas.microsoft.com/office/drawing/2014/main" id="{AAE12E8E-84DF-2403-8AB2-C53CDB45975C}"/>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43" name="Afbeelding 42" descr="Regionaal Archief Tilburg">
            <a:extLst>
              <a:ext uri="{FF2B5EF4-FFF2-40B4-BE49-F238E27FC236}">
                <a16:creationId xmlns:a16="http://schemas.microsoft.com/office/drawing/2014/main" id="{7446716B-7B28-1284-08F9-BE20382C8CD4}"/>
              </a:ext>
            </a:extLst>
          </p:cNvPr>
          <p:cNvPicPr>
            <a:picLocks noChangeAspect="1"/>
          </p:cNvPicPr>
          <p:nvPr/>
        </p:nvPicPr>
        <p:blipFill>
          <a:blip r:embed="rId5"/>
          <a:stretch>
            <a:fillRect/>
          </a:stretch>
        </p:blipFill>
        <p:spPr>
          <a:xfrm>
            <a:off x="10117096" y="427338"/>
            <a:ext cx="1225379" cy="1215082"/>
          </a:xfrm>
          <a:prstGeom prst="rect">
            <a:avLst/>
          </a:prstGeom>
        </p:spPr>
      </p:pic>
      <p:sp>
        <p:nvSpPr>
          <p:cNvPr id="7" name="Tijdelijke aanduiding voor inhoud 2">
            <a:extLst>
              <a:ext uri="{FF2B5EF4-FFF2-40B4-BE49-F238E27FC236}">
                <a16:creationId xmlns:a16="http://schemas.microsoft.com/office/drawing/2014/main" id="{D9A8C779-067C-8901-C705-2CCE258A5631}"/>
              </a:ext>
            </a:extLst>
          </p:cNvPr>
          <p:cNvSpPr txBox="1">
            <a:spLocks/>
          </p:cNvSpPr>
          <p:nvPr/>
        </p:nvSpPr>
        <p:spPr>
          <a:xfrm>
            <a:off x="840205" y="1978025"/>
            <a:ext cx="10505575" cy="4200944"/>
          </a:xfrm>
          <a:prstGeom prst="rect">
            <a:avLst/>
          </a:prstGeom>
          <a:ln>
            <a:solidFill>
              <a:srgbClr val="E6007E"/>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1600" dirty="0"/>
          </a:p>
          <a:p>
            <a:r>
              <a:rPr lang="nl-NL" sz="2000" dirty="0"/>
              <a:t>Vermelding plakkaat vanuit Staten-Generaal van 1 april 1638 over '</a:t>
            </a:r>
            <a:r>
              <a:rPr lang="nl-NL" sz="2000" err="1"/>
              <a:t>brantstigters</a:t>
            </a:r>
            <a:r>
              <a:rPr lang="nl-NL" sz="2000" dirty="0"/>
              <a:t>, moordenaars, rovers, straatschenders, dieven, knevelaars, </a:t>
            </a:r>
            <a:r>
              <a:rPr lang="nl-NL" sz="2000" err="1"/>
              <a:t>lantlopers</a:t>
            </a:r>
            <a:r>
              <a:rPr lang="nl-NL" sz="2000" dirty="0"/>
              <a:t>, bedelaars, en lediggangers'</a:t>
            </a:r>
          </a:p>
          <a:p>
            <a:r>
              <a:rPr lang="nl-NL" sz="2000" dirty="0"/>
              <a:t>Buitenlandse types dienen het land te verlaten</a:t>
            </a:r>
          </a:p>
          <a:p>
            <a:r>
              <a:rPr lang="nl-NL" sz="2000" err="1"/>
              <a:t>Inlandige</a:t>
            </a:r>
            <a:r>
              <a:rPr lang="nl-NL" sz="2000" dirty="0"/>
              <a:t> types (ook '</a:t>
            </a:r>
            <a:r>
              <a:rPr lang="nl-NL" sz="2000" err="1"/>
              <a:t>schoeijsters</a:t>
            </a:r>
            <a:r>
              <a:rPr lang="nl-NL" sz="2000" dirty="0"/>
              <a:t>') moeten gaan werken als ze daartoe in staat zijn: als ze dat niet doen worden ze verbannen, als ze terugkomen worden ze gegeseld</a:t>
            </a:r>
          </a:p>
          <a:p>
            <a:r>
              <a:rPr lang="nl-NL" sz="2000" dirty="0"/>
              <a:t>Als ze niet kunnen werken vanwege 'ouderdom, off </a:t>
            </a:r>
            <a:r>
              <a:rPr lang="nl-NL" sz="2000" err="1"/>
              <a:t>gebrecken</a:t>
            </a:r>
            <a:r>
              <a:rPr lang="nl-NL" sz="2000" dirty="0"/>
              <a:t>, en </a:t>
            </a:r>
            <a:r>
              <a:rPr lang="nl-NL" sz="2000" err="1"/>
              <a:t>swackheijt</a:t>
            </a:r>
            <a:r>
              <a:rPr lang="nl-NL" sz="2000" dirty="0"/>
              <a:t> des </a:t>
            </a:r>
            <a:r>
              <a:rPr lang="nl-NL" sz="2000" err="1"/>
              <a:t>lichaams</a:t>
            </a:r>
            <a:r>
              <a:rPr lang="nl-NL" sz="2000" dirty="0"/>
              <a:t>' mogen ze niet gaan bedelen maar kunnen ze een toestemming krijgen om '</a:t>
            </a:r>
            <a:r>
              <a:rPr lang="nl-NL" sz="2000" err="1"/>
              <a:t>aalmoessen</a:t>
            </a:r>
            <a:r>
              <a:rPr lang="nl-NL" sz="2000" dirty="0"/>
              <a:t>' te vragen.</a:t>
            </a:r>
          </a:p>
          <a:p>
            <a:pPr marL="0" indent="0">
              <a:buNone/>
            </a:pPr>
            <a:endParaRPr lang="nl-NL" dirty="0"/>
          </a:p>
        </p:txBody>
      </p:sp>
    </p:spTree>
    <p:extLst>
      <p:ext uri="{BB962C8B-B14F-4D97-AF65-F5344CB8AC3E}">
        <p14:creationId xmlns:p14="http://schemas.microsoft.com/office/powerpoint/2010/main" val="271192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D23F80C-1EF7-B262-6310-D391DCBCCBEE}"/>
              </a:ext>
            </a:extLst>
          </p:cNvPr>
          <p:cNvSpPr>
            <a:spLocks noGrp="1"/>
          </p:cNvSpPr>
          <p:nvPr>
            <p:ph idx="1"/>
          </p:nvPr>
        </p:nvSpPr>
        <p:spPr>
          <a:ln>
            <a:solidFill>
              <a:srgbClr val="E6007E"/>
            </a:solidFill>
          </a:ln>
        </p:spPr>
        <p:txBody>
          <a:bodyPr vert="horz" lIns="91440" tIns="45720" rIns="91440" bIns="45720" rtlCol="0" anchor="t">
            <a:normAutofit fontScale="92500" lnSpcReduction="10000"/>
          </a:bodyPr>
          <a:lstStyle/>
          <a:p>
            <a:r>
              <a:rPr lang="nl-NL" dirty="0"/>
              <a:t>Opzet rekening:</a:t>
            </a:r>
          </a:p>
          <a:p>
            <a:pPr lvl="1">
              <a:buFont typeface="Courier New" panose="020B0604020202020204" pitchFamily="34" charset="0"/>
              <a:buChar char="o"/>
            </a:pPr>
            <a:r>
              <a:rPr lang="nl-NL" dirty="0" err="1"/>
              <a:t>ontfangh</a:t>
            </a:r>
            <a:r>
              <a:rPr lang="nl-NL" dirty="0"/>
              <a:t> (inkomsten)</a:t>
            </a:r>
          </a:p>
          <a:p>
            <a:pPr lvl="1">
              <a:buFont typeface="Courier New" panose="020B0604020202020204" pitchFamily="34" charset="0"/>
              <a:buChar char="o"/>
            </a:pPr>
            <a:r>
              <a:rPr lang="nl-NL" err="1"/>
              <a:t>uitgeeff</a:t>
            </a:r>
            <a:r>
              <a:rPr lang="nl-NL" dirty="0"/>
              <a:t> (uitgaven)</a:t>
            </a:r>
          </a:p>
          <a:p>
            <a:pPr lvl="1">
              <a:buFont typeface="Courier New" panose="020B0604020202020204" pitchFamily="34" charset="0"/>
              <a:buChar char="o"/>
            </a:pPr>
            <a:endParaRPr lang="nl-NL" dirty="0"/>
          </a:p>
          <a:p>
            <a:pPr lvl="1">
              <a:buFont typeface="Courier New" panose="020B0604020202020204" pitchFamily="34" charset="0"/>
              <a:buChar char="o"/>
            </a:pPr>
            <a:r>
              <a:rPr lang="nl-NL" dirty="0"/>
              <a:t>indeling kan wisselen per plaats en per jaar</a:t>
            </a:r>
          </a:p>
          <a:p>
            <a:pPr lvl="1">
              <a:buFont typeface="Courier New" panose="020B0604020202020204" pitchFamily="34" charset="0"/>
              <a:buChar char="o"/>
            </a:pPr>
            <a:r>
              <a:rPr lang="nl-NL" dirty="0"/>
              <a:t>soms verschillende hoofdstukken met ontvangsten en uitgaven</a:t>
            </a:r>
          </a:p>
          <a:p>
            <a:pPr lvl="1">
              <a:buFont typeface="Courier New" panose="020B0604020202020204" pitchFamily="34" charset="0"/>
              <a:buChar char="o"/>
            </a:pPr>
            <a:r>
              <a:rPr lang="nl-NL" dirty="0"/>
              <a:t>het format van de rekening/verantwoording ligt niet vast</a:t>
            </a:r>
          </a:p>
          <a:p>
            <a:pPr lvl="1">
              <a:buFont typeface="Courier New" panose="020B0604020202020204" pitchFamily="34" charset="0"/>
              <a:buChar char="o"/>
            </a:pPr>
            <a:r>
              <a:rPr lang="nl-NL" dirty="0"/>
              <a:t>bv. soms apart hoofdstuk van uitgaven aan </a:t>
            </a:r>
            <a:r>
              <a:rPr lang="nl-NL" dirty="0" err="1"/>
              <a:t>tractementen</a:t>
            </a:r>
            <a:r>
              <a:rPr lang="nl-NL" dirty="0"/>
              <a:t>, soms gewoon in een lijst met diverse uitgaven</a:t>
            </a:r>
          </a:p>
          <a:p>
            <a:pPr lvl="1">
              <a:buFont typeface="Courier New" panose="020B0604020202020204" pitchFamily="34" charset="0"/>
              <a:buChar char="o"/>
            </a:pPr>
            <a:endParaRPr lang="nl-NL" dirty="0"/>
          </a:p>
          <a:p>
            <a:pPr lvl="1">
              <a:buFont typeface="Courier New" panose="020B0604020202020204" pitchFamily="34" charset="0"/>
              <a:buChar char="o"/>
            </a:pPr>
            <a:r>
              <a:rPr lang="nl-NL" dirty="0"/>
              <a:t>De dorpsrekening wordt op enig moment 'afgehoord' door dorpelingen, meestal in een gezamenlijke bijeenkomst. Er kan 1 jaar of vele jaren zitten tussen het begin van de rekening en het moment van afhoren.</a:t>
            </a:r>
          </a:p>
        </p:txBody>
      </p:sp>
      <p:sp>
        <p:nvSpPr>
          <p:cNvPr id="8" name="Tekstvak 7">
            <a:extLst>
              <a:ext uri="{FF2B5EF4-FFF2-40B4-BE49-F238E27FC236}">
                <a16:creationId xmlns:a16="http://schemas.microsoft.com/office/drawing/2014/main" id="{9803CC81-2F79-7543-761B-E22FBEEE2C2E}"/>
              </a:ext>
            </a:extLst>
          </p:cNvPr>
          <p:cNvSpPr txBox="1"/>
          <p:nvPr/>
        </p:nvSpPr>
        <p:spPr>
          <a:xfrm>
            <a:off x="1004884" y="6423252"/>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6" name="Titel 1">
            <a:extLst>
              <a:ext uri="{FF2B5EF4-FFF2-40B4-BE49-F238E27FC236}">
                <a16:creationId xmlns:a16="http://schemas.microsoft.com/office/drawing/2014/main" id="{76CCEBF4-E443-D958-6B95-A6BFBBA75441}"/>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9" name="Afbeelding 8" descr="Afbeelding met schets, verven, kunst, Kunstwerk&#10;&#10;Door AI gegenereerde inhoud is mogelijk onjuist.">
            <a:extLst>
              <a:ext uri="{FF2B5EF4-FFF2-40B4-BE49-F238E27FC236}">
                <a16:creationId xmlns:a16="http://schemas.microsoft.com/office/drawing/2014/main" id="{D36FD622-54EC-8355-58ED-2491C989B89A}"/>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12" name="Afbeelding 11" descr="Afbeelding met schets, kunst, Kinderkunst, Lijnillustraties&#10;&#10;Door AI gegenereerde inhoud is mogelijk onjuist.">
            <a:extLst>
              <a:ext uri="{FF2B5EF4-FFF2-40B4-BE49-F238E27FC236}">
                <a16:creationId xmlns:a16="http://schemas.microsoft.com/office/drawing/2014/main" id="{F229D6E4-78E0-E070-A862-016FF3286A4A}"/>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16" name="Afbeelding 15" descr="Afbeelding met schets, tekening, kunst, Lijnillustraties&#10;&#10;Door AI gegenereerde inhoud is mogelijk onjuist.">
            <a:extLst>
              <a:ext uri="{FF2B5EF4-FFF2-40B4-BE49-F238E27FC236}">
                <a16:creationId xmlns:a16="http://schemas.microsoft.com/office/drawing/2014/main" id="{20B36E4A-468F-8326-73D8-88B6964B2AE7}"/>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20" name="Afbeelding 19" descr="Regionaal Archief Tilburg">
            <a:extLst>
              <a:ext uri="{FF2B5EF4-FFF2-40B4-BE49-F238E27FC236}">
                <a16:creationId xmlns:a16="http://schemas.microsoft.com/office/drawing/2014/main" id="{AF0466C9-C004-B67B-85BD-C74BAE9DB3CC}"/>
              </a:ext>
            </a:extLst>
          </p:cNvPr>
          <p:cNvPicPr>
            <a:picLocks noChangeAspect="1"/>
          </p:cNvPicPr>
          <p:nvPr/>
        </p:nvPicPr>
        <p:blipFill>
          <a:blip r:embed="rId5"/>
          <a:stretch>
            <a:fillRect/>
          </a:stretch>
        </p:blipFill>
        <p:spPr>
          <a:xfrm>
            <a:off x="10117096" y="427338"/>
            <a:ext cx="1225379" cy="1215082"/>
          </a:xfrm>
          <a:prstGeom prst="rect">
            <a:avLst/>
          </a:prstGeom>
        </p:spPr>
      </p:pic>
    </p:spTree>
    <p:extLst>
      <p:ext uri="{BB962C8B-B14F-4D97-AF65-F5344CB8AC3E}">
        <p14:creationId xmlns:p14="http://schemas.microsoft.com/office/powerpoint/2010/main" val="3062166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283F4-490B-C025-3CAE-77AC1074A454}"/>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861EE98-D571-E8BC-A40F-DD2A74EFA428}"/>
              </a:ext>
            </a:extLst>
          </p:cNvPr>
          <p:cNvSpPr>
            <a:spLocks noGrp="1"/>
          </p:cNvSpPr>
          <p:nvPr>
            <p:ph idx="1"/>
          </p:nvPr>
        </p:nvSpPr>
        <p:spPr/>
        <p:txBody>
          <a:bodyPr vert="horz" lIns="91440" tIns="45720" rIns="91440" bIns="45720" rtlCol="0" anchor="t">
            <a:normAutofit/>
          </a:bodyPr>
          <a:lstStyle/>
          <a:p>
            <a:pPr marL="0" indent="0">
              <a:buNone/>
            </a:pPr>
            <a:endParaRPr lang="nl-NL" dirty="0"/>
          </a:p>
          <a:p>
            <a:pPr marL="0" indent="0">
              <a:buNone/>
            </a:pPr>
            <a:endParaRPr lang="nl-NL" dirty="0"/>
          </a:p>
          <a:p>
            <a:endParaRPr lang="nl-NL" dirty="0"/>
          </a:p>
        </p:txBody>
      </p:sp>
      <p:sp>
        <p:nvSpPr>
          <p:cNvPr id="2" name="Tekstvak 1">
            <a:extLst>
              <a:ext uri="{FF2B5EF4-FFF2-40B4-BE49-F238E27FC236}">
                <a16:creationId xmlns:a16="http://schemas.microsoft.com/office/drawing/2014/main" id="{6FA06787-3151-C729-0233-25FCB107EA92}"/>
              </a:ext>
            </a:extLst>
          </p:cNvPr>
          <p:cNvSpPr txBox="1"/>
          <p:nvPr/>
        </p:nvSpPr>
        <p:spPr>
          <a:xfrm>
            <a:off x="2787315" y="2997868"/>
            <a:ext cx="66133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3200" b="1" dirty="0"/>
              <a:t>BEDANKT VOOR JULLIE AANDACHT</a:t>
            </a:r>
          </a:p>
        </p:txBody>
      </p:sp>
    </p:spTree>
    <p:extLst>
      <p:ext uri="{BB962C8B-B14F-4D97-AF65-F5344CB8AC3E}">
        <p14:creationId xmlns:p14="http://schemas.microsoft.com/office/powerpoint/2010/main" val="2080333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245440-5A7C-1E1C-008A-1EAF885A7DF3}"/>
              </a:ext>
            </a:extLst>
          </p:cNvPr>
          <p:cNvSpPr>
            <a:spLocks noGrp="1"/>
          </p:cNvSpPr>
          <p:nvPr>
            <p:ph type="title"/>
          </p:nvPr>
        </p:nvSpPr>
        <p:spPr/>
        <p:txBody>
          <a:bodyPr/>
          <a:lstStyle/>
          <a:p>
            <a:r>
              <a:rPr lang="nl-NL" sz="2800" dirty="0" err="1"/>
              <a:t>Luud</a:t>
            </a:r>
            <a:r>
              <a:rPr lang="nl-NL" sz="2800" dirty="0"/>
              <a:t> de Brouwer - onderzoekt het verleden als Archieftijger</a:t>
            </a:r>
          </a:p>
        </p:txBody>
      </p:sp>
      <p:sp>
        <p:nvSpPr>
          <p:cNvPr id="3" name="Tijdelijke aanduiding voor inhoud 2">
            <a:extLst>
              <a:ext uri="{FF2B5EF4-FFF2-40B4-BE49-F238E27FC236}">
                <a16:creationId xmlns:a16="http://schemas.microsoft.com/office/drawing/2014/main" id="{B0EBACF0-33CD-8881-AF80-5F3E742597DB}"/>
              </a:ext>
            </a:extLst>
          </p:cNvPr>
          <p:cNvSpPr>
            <a:spLocks noGrp="1"/>
          </p:cNvSpPr>
          <p:nvPr>
            <p:ph idx="1"/>
          </p:nvPr>
        </p:nvSpPr>
        <p:spPr>
          <a:xfrm>
            <a:off x="5370095" y="1695283"/>
            <a:ext cx="6615363" cy="4371390"/>
          </a:xfrm>
        </p:spPr>
        <p:txBody>
          <a:bodyPr vert="horz" lIns="91440" tIns="45720" rIns="91440" bIns="45720" rtlCol="0" anchor="t">
            <a:normAutofit/>
          </a:bodyPr>
          <a:lstStyle/>
          <a:p>
            <a:endParaRPr lang="nl-NL"/>
          </a:p>
          <a:p>
            <a:endParaRPr lang="nl-NL" dirty="0"/>
          </a:p>
          <a:p>
            <a:r>
              <a:rPr lang="nl-NL" sz="2000" dirty="0"/>
              <a:t>Je kunt me online vinden op Facebook: </a:t>
            </a:r>
            <a:r>
              <a:rPr lang="nl-NL" sz="2000" dirty="0">
                <a:ea typeface="+mn-lt"/>
                <a:cs typeface="+mn-lt"/>
              </a:rPr>
              <a:t>https://www.facebook.com/luud.de.brouwer</a:t>
            </a:r>
            <a:endParaRPr lang="nl-NL" sz="2000" dirty="0"/>
          </a:p>
          <a:p>
            <a:r>
              <a:rPr lang="nl-NL" sz="2000" dirty="0"/>
              <a:t>Online: </a:t>
            </a:r>
            <a:br>
              <a:rPr lang="nl-NL" sz="2000" dirty="0">
                <a:ea typeface="+mn-lt"/>
                <a:cs typeface="+mn-lt"/>
              </a:rPr>
            </a:br>
            <a:r>
              <a:rPr lang="nl-NL" sz="2000">
                <a:ea typeface="+mn-lt"/>
                <a:cs typeface="+mn-lt"/>
              </a:rPr>
              <a:t>https://duul58.blogspot.com/</a:t>
            </a:r>
            <a:endParaRPr lang="nl-NL"/>
          </a:p>
          <a:p>
            <a:r>
              <a:rPr lang="nl-NL" sz="2000" dirty="0"/>
              <a:t>Op Instagram: </a:t>
            </a:r>
            <a:r>
              <a:rPr lang="nl-NL" sz="2000" dirty="0">
                <a:ea typeface="+mn-lt"/>
                <a:cs typeface="+mn-lt"/>
              </a:rPr>
              <a:t>https://www.instagram.com/dearchieftijger/</a:t>
            </a:r>
          </a:p>
          <a:p>
            <a:endParaRPr lang="nl-NL" dirty="0"/>
          </a:p>
        </p:txBody>
      </p:sp>
      <p:pic>
        <p:nvPicPr>
          <p:cNvPr id="4" name="Afbeelding 3" descr="Afbeelding met tijger, Katachtigen, overdekt, zoogdier&#10;&#10;Door AI gegenereerde inhoud is mogelijk onjuist.">
            <a:extLst>
              <a:ext uri="{FF2B5EF4-FFF2-40B4-BE49-F238E27FC236}">
                <a16:creationId xmlns:a16="http://schemas.microsoft.com/office/drawing/2014/main" id="{7D4E81B7-4AA7-D0A8-F9B4-2FF9A5408331}"/>
              </a:ext>
            </a:extLst>
          </p:cNvPr>
          <p:cNvPicPr>
            <a:picLocks noChangeAspect="1"/>
          </p:cNvPicPr>
          <p:nvPr/>
        </p:nvPicPr>
        <p:blipFill>
          <a:blip r:embed="rId2"/>
          <a:stretch>
            <a:fillRect/>
          </a:stretch>
        </p:blipFill>
        <p:spPr>
          <a:xfrm>
            <a:off x="842210" y="1694447"/>
            <a:ext cx="4431634" cy="4371476"/>
          </a:xfrm>
          <a:prstGeom prst="rect">
            <a:avLst/>
          </a:prstGeom>
        </p:spPr>
      </p:pic>
    </p:spTree>
    <p:extLst>
      <p:ext uri="{BB962C8B-B14F-4D97-AF65-F5344CB8AC3E}">
        <p14:creationId xmlns:p14="http://schemas.microsoft.com/office/powerpoint/2010/main" val="358302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8E745CB-1603-0F7C-980A-A4ED03B87BB1}"/>
              </a:ext>
            </a:extLst>
          </p:cNvPr>
          <p:cNvSpPr>
            <a:spLocks noGrp="1"/>
          </p:cNvSpPr>
          <p:nvPr>
            <p:ph idx="1"/>
          </p:nvPr>
        </p:nvSpPr>
        <p:spPr/>
        <p:txBody>
          <a:bodyPr vert="horz" lIns="91440" tIns="45720" rIns="91440" bIns="45720" rtlCol="0" anchor="t">
            <a:normAutofit/>
          </a:bodyPr>
          <a:lstStyle/>
          <a:p>
            <a:pPr marL="0" indent="0">
              <a:buNone/>
            </a:pPr>
            <a:endParaRPr lang="nl-NL" dirty="0"/>
          </a:p>
          <a:p>
            <a:pPr marL="0" indent="0">
              <a:buNone/>
            </a:pPr>
            <a:endParaRPr lang="nl-NL" dirty="0"/>
          </a:p>
          <a:p>
            <a:endParaRPr lang="nl-NL" dirty="0"/>
          </a:p>
        </p:txBody>
      </p:sp>
      <p:sp>
        <p:nvSpPr>
          <p:cNvPr id="17" name="Tekstvak 16">
            <a:extLst>
              <a:ext uri="{FF2B5EF4-FFF2-40B4-BE49-F238E27FC236}">
                <a16:creationId xmlns:a16="http://schemas.microsoft.com/office/drawing/2014/main" id="{016C8044-FE86-1B0A-8826-BDA2A1A083FD}"/>
              </a:ext>
            </a:extLst>
          </p:cNvPr>
          <p:cNvSpPr txBox="1"/>
          <p:nvPr/>
        </p:nvSpPr>
        <p:spPr>
          <a:xfrm>
            <a:off x="1004884" y="6395710"/>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pic>
        <p:nvPicPr>
          <p:cNvPr id="2" name="Afbeelding 1" descr="Afbeelding met tekst, schermopname, Rechthoek, Parallel&#10;&#10;Door AI gegenereerde inhoud is mogelijk onjuist.">
            <a:extLst>
              <a:ext uri="{FF2B5EF4-FFF2-40B4-BE49-F238E27FC236}">
                <a16:creationId xmlns:a16="http://schemas.microsoft.com/office/drawing/2014/main" id="{66582E62-4B95-2457-D387-A1E29CDBDF31}"/>
              </a:ext>
            </a:extLst>
          </p:cNvPr>
          <p:cNvPicPr>
            <a:picLocks noChangeAspect="1"/>
          </p:cNvPicPr>
          <p:nvPr/>
        </p:nvPicPr>
        <p:blipFill>
          <a:blip r:embed="rId2"/>
          <a:stretch>
            <a:fillRect/>
          </a:stretch>
        </p:blipFill>
        <p:spPr>
          <a:xfrm>
            <a:off x="940218" y="1715001"/>
            <a:ext cx="8516855" cy="4681288"/>
          </a:xfrm>
          <a:prstGeom prst="rect">
            <a:avLst/>
          </a:prstGeom>
        </p:spPr>
      </p:pic>
      <p:sp>
        <p:nvSpPr>
          <p:cNvPr id="35" name="Titel 1">
            <a:extLst>
              <a:ext uri="{FF2B5EF4-FFF2-40B4-BE49-F238E27FC236}">
                <a16:creationId xmlns:a16="http://schemas.microsoft.com/office/drawing/2014/main" id="{39B6F928-EECB-8164-59AC-BD0C0FC65271}"/>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37" name="Afbeelding 36" descr="Afbeelding met schets, verven, kunst, Kunstwerk&#10;&#10;Door AI gegenereerde inhoud is mogelijk onjuist.">
            <a:extLst>
              <a:ext uri="{FF2B5EF4-FFF2-40B4-BE49-F238E27FC236}">
                <a16:creationId xmlns:a16="http://schemas.microsoft.com/office/drawing/2014/main" id="{D03F2AA4-99B1-BED8-4708-21CF8B4FAF5E}"/>
              </a:ext>
            </a:extLst>
          </p:cNvPr>
          <p:cNvPicPr>
            <a:picLocks noChangeAspect="1"/>
          </p:cNvPicPr>
          <p:nvPr/>
        </p:nvPicPr>
        <p:blipFill>
          <a:blip r:embed="rId3"/>
          <a:stretch>
            <a:fillRect/>
          </a:stretch>
        </p:blipFill>
        <p:spPr>
          <a:xfrm>
            <a:off x="6883567" y="418121"/>
            <a:ext cx="832129" cy="1232771"/>
          </a:xfrm>
          <a:prstGeom prst="rect">
            <a:avLst/>
          </a:prstGeom>
        </p:spPr>
      </p:pic>
      <p:pic>
        <p:nvPicPr>
          <p:cNvPr id="39" name="Afbeelding 38" descr="Afbeelding met schets, kunst, Kinderkunst, Lijnillustraties&#10;&#10;Door AI gegenereerde inhoud is mogelijk onjuist.">
            <a:extLst>
              <a:ext uri="{FF2B5EF4-FFF2-40B4-BE49-F238E27FC236}">
                <a16:creationId xmlns:a16="http://schemas.microsoft.com/office/drawing/2014/main" id="{EE205093-49C0-F0BA-EED0-31BA9EEE7FD8}"/>
              </a:ext>
            </a:extLst>
          </p:cNvPr>
          <p:cNvPicPr>
            <a:picLocks noChangeAspect="1"/>
          </p:cNvPicPr>
          <p:nvPr/>
        </p:nvPicPr>
        <p:blipFill>
          <a:blip r:embed="rId4"/>
          <a:stretch>
            <a:fillRect/>
          </a:stretch>
        </p:blipFill>
        <p:spPr>
          <a:xfrm>
            <a:off x="8895286" y="419022"/>
            <a:ext cx="1108999" cy="1230968"/>
          </a:xfrm>
          <a:prstGeom prst="rect">
            <a:avLst/>
          </a:prstGeom>
        </p:spPr>
      </p:pic>
      <p:pic>
        <p:nvPicPr>
          <p:cNvPr id="41" name="Afbeelding 40" descr="Afbeelding met schets, tekening, kunst, Lijnillustraties&#10;&#10;Door AI gegenereerde inhoud is mogelijk onjuist.">
            <a:extLst>
              <a:ext uri="{FF2B5EF4-FFF2-40B4-BE49-F238E27FC236}">
                <a16:creationId xmlns:a16="http://schemas.microsoft.com/office/drawing/2014/main" id="{472ECF79-0240-4854-6FB5-6F4A083FA972}"/>
              </a:ext>
            </a:extLst>
          </p:cNvPr>
          <p:cNvPicPr>
            <a:picLocks noChangeAspect="1"/>
          </p:cNvPicPr>
          <p:nvPr/>
        </p:nvPicPr>
        <p:blipFill>
          <a:blip r:embed="rId5"/>
          <a:stretch>
            <a:fillRect/>
          </a:stretch>
        </p:blipFill>
        <p:spPr>
          <a:xfrm>
            <a:off x="7738179" y="420836"/>
            <a:ext cx="1127298" cy="1220231"/>
          </a:xfrm>
          <a:prstGeom prst="rect">
            <a:avLst/>
          </a:prstGeom>
        </p:spPr>
      </p:pic>
      <p:pic>
        <p:nvPicPr>
          <p:cNvPr id="43" name="Afbeelding 42" descr="Regionaal Archief Tilburg">
            <a:extLst>
              <a:ext uri="{FF2B5EF4-FFF2-40B4-BE49-F238E27FC236}">
                <a16:creationId xmlns:a16="http://schemas.microsoft.com/office/drawing/2014/main" id="{7ED66AD4-05F3-8B96-574C-04FF0B57CC42}"/>
              </a:ext>
            </a:extLst>
          </p:cNvPr>
          <p:cNvPicPr>
            <a:picLocks noChangeAspect="1"/>
          </p:cNvPicPr>
          <p:nvPr/>
        </p:nvPicPr>
        <p:blipFill>
          <a:blip r:embed="rId6"/>
          <a:stretch>
            <a:fillRect/>
          </a:stretch>
        </p:blipFill>
        <p:spPr>
          <a:xfrm>
            <a:off x="10117096" y="427338"/>
            <a:ext cx="1225379" cy="1215082"/>
          </a:xfrm>
          <a:prstGeom prst="rect">
            <a:avLst/>
          </a:prstGeom>
        </p:spPr>
      </p:pic>
    </p:spTree>
    <p:extLst>
      <p:ext uri="{BB962C8B-B14F-4D97-AF65-F5344CB8AC3E}">
        <p14:creationId xmlns:p14="http://schemas.microsoft.com/office/powerpoint/2010/main" val="918159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5A518-6375-4CA9-C060-089F65A99100}"/>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6F6EE19-9F33-7AA7-4C85-2D2A5CFA968A}"/>
              </a:ext>
            </a:extLst>
          </p:cNvPr>
          <p:cNvSpPr>
            <a:spLocks noGrp="1"/>
          </p:cNvSpPr>
          <p:nvPr>
            <p:ph idx="1"/>
          </p:nvPr>
        </p:nvSpPr>
        <p:spPr/>
        <p:txBody>
          <a:bodyPr vert="horz" lIns="91440" tIns="45720" rIns="91440" bIns="45720" rtlCol="0" anchor="t">
            <a:normAutofit/>
          </a:bodyPr>
          <a:lstStyle/>
          <a:p>
            <a:pPr marL="0" indent="0">
              <a:buNone/>
            </a:pPr>
            <a:endParaRPr lang="nl-NL" dirty="0"/>
          </a:p>
          <a:p>
            <a:pPr marL="0" indent="0">
              <a:buNone/>
            </a:pPr>
            <a:endParaRPr lang="nl-NL" dirty="0"/>
          </a:p>
          <a:p>
            <a:endParaRPr lang="nl-NL" dirty="0"/>
          </a:p>
        </p:txBody>
      </p:sp>
      <p:sp>
        <p:nvSpPr>
          <p:cNvPr id="17" name="Tekstvak 16">
            <a:extLst>
              <a:ext uri="{FF2B5EF4-FFF2-40B4-BE49-F238E27FC236}">
                <a16:creationId xmlns:a16="http://schemas.microsoft.com/office/drawing/2014/main" id="{3B7C16A0-0123-85AC-DD19-436DB7D6D853}"/>
              </a:ext>
            </a:extLst>
          </p:cNvPr>
          <p:cNvSpPr txBox="1"/>
          <p:nvPr/>
        </p:nvSpPr>
        <p:spPr>
          <a:xfrm>
            <a:off x="1004884" y="6395710"/>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35" name="Titel 1">
            <a:extLst>
              <a:ext uri="{FF2B5EF4-FFF2-40B4-BE49-F238E27FC236}">
                <a16:creationId xmlns:a16="http://schemas.microsoft.com/office/drawing/2014/main" id="{E970B248-A0AC-F208-AAD2-330FBC988075}"/>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37" name="Afbeelding 36" descr="Afbeelding met schets, verven, kunst, Kunstwerk&#10;&#10;Door AI gegenereerde inhoud is mogelijk onjuist.">
            <a:extLst>
              <a:ext uri="{FF2B5EF4-FFF2-40B4-BE49-F238E27FC236}">
                <a16:creationId xmlns:a16="http://schemas.microsoft.com/office/drawing/2014/main" id="{741F4492-293E-9562-A754-B6CA4A88ADCF}"/>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39" name="Afbeelding 38" descr="Afbeelding met schets, kunst, Kinderkunst, Lijnillustraties&#10;&#10;Door AI gegenereerde inhoud is mogelijk onjuist.">
            <a:extLst>
              <a:ext uri="{FF2B5EF4-FFF2-40B4-BE49-F238E27FC236}">
                <a16:creationId xmlns:a16="http://schemas.microsoft.com/office/drawing/2014/main" id="{7F591E77-9028-90A3-814E-6A73C168F916}"/>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41" name="Afbeelding 40" descr="Afbeelding met schets, tekening, kunst, Lijnillustraties&#10;&#10;Door AI gegenereerde inhoud is mogelijk onjuist.">
            <a:extLst>
              <a:ext uri="{FF2B5EF4-FFF2-40B4-BE49-F238E27FC236}">
                <a16:creationId xmlns:a16="http://schemas.microsoft.com/office/drawing/2014/main" id="{8AF013CF-934D-F454-F0C6-56D1C9B9CCD2}"/>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43" name="Afbeelding 42" descr="Regionaal Archief Tilburg">
            <a:extLst>
              <a:ext uri="{FF2B5EF4-FFF2-40B4-BE49-F238E27FC236}">
                <a16:creationId xmlns:a16="http://schemas.microsoft.com/office/drawing/2014/main" id="{17AF56D8-F8B7-00EE-3EF7-403B4A767F6C}"/>
              </a:ext>
            </a:extLst>
          </p:cNvPr>
          <p:cNvPicPr>
            <a:picLocks noChangeAspect="1"/>
          </p:cNvPicPr>
          <p:nvPr/>
        </p:nvPicPr>
        <p:blipFill>
          <a:blip r:embed="rId5"/>
          <a:stretch>
            <a:fillRect/>
          </a:stretch>
        </p:blipFill>
        <p:spPr>
          <a:xfrm>
            <a:off x="10117096" y="427338"/>
            <a:ext cx="1225379" cy="1215082"/>
          </a:xfrm>
          <a:prstGeom prst="rect">
            <a:avLst/>
          </a:prstGeom>
        </p:spPr>
      </p:pic>
      <p:sp>
        <p:nvSpPr>
          <p:cNvPr id="5" name="Tijdelijke aanduiding voor inhoud 2">
            <a:extLst>
              <a:ext uri="{FF2B5EF4-FFF2-40B4-BE49-F238E27FC236}">
                <a16:creationId xmlns:a16="http://schemas.microsoft.com/office/drawing/2014/main" id="{F3D40ACC-7160-7BB4-C71D-704BD39B8601}"/>
              </a:ext>
            </a:extLst>
          </p:cNvPr>
          <p:cNvSpPr txBox="1">
            <a:spLocks/>
          </p:cNvSpPr>
          <p:nvPr/>
        </p:nvSpPr>
        <p:spPr>
          <a:xfrm>
            <a:off x="848227" y="1825625"/>
            <a:ext cx="10505574" cy="4351338"/>
          </a:xfrm>
          <a:prstGeom prst="rect">
            <a:avLst/>
          </a:prstGeom>
          <a:ln>
            <a:solidFill>
              <a:srgbClr val="E6007E"/>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Inkomsten: (voorbeeld Tilburg)</a:t>
            </a:r>
          </a:p>
          <a:p>
            <a:pPr lvl="1">
              <a:buFont typeface="Courier New" panose="020B0604020202020204" pitchFamily="34" charset="0"/>
              <a:buChar char="o"/>
            </a:pPr>
            <a:r>
              <a:rPr lang="nl-NL" dirty="0"/>
              <a:t>Belastingen (verpondingen), kunnen allerlei </a:t>
            </a:r>
            <a:r>
              <a:rPr lang="nl-NL" dirty="0" err="1"/>
              <a:t>belastigen</a:t>
            </a:r>
            <a:r>
              <a:rPr lang="nl-NL" dirty="0"/>
              <a:t> zijn, hoorngeld, impost over drank etc.)</a:t>
            </a:r>
          </a:p>
          <a:p>
            <a:pPr lvl="1">
              <a:buFont typeface="Courier New" panose="020B0604020202020204" pitchFamily="34" charset="0"/>
              <a:buChar char="o"/>
            </a:pPr>
            <a:r>
              <a:rPr lang="nl-NL" dirty="0"/>
              <a:t>Tiendwagens (Tongerlo, pastoor. Bisschop, kanunniken Hilvarenbeek, heer van Tilburg)</a:t>
            </a:r>
          </a:p>
          <a:p>
            <a:pPr lvl="1">
              <a:buFont typeface="Courier New" panose="020B0604020202020204" pitchFamily="34" charset="0"/>
              <a:buChar char="o"/>
            </a:pPr>
            <a:r>
              <a:rPr lang="nl-NL" err="1"/>
              <a:t>Smaltienden</a:t>
            </a:r>
            <a:r>
              <a:rPr lang="nl-NL" dirty="0"/>
              <a:t> (Tongerlo)</a:t>
            </a:r>
          </a:p>
          <a:p>
            <a:pPr lvl="1">
              <a:buFont typeface="Courier New" panose="020B0604020202020204" pitchFamily="34" charset="0"/>
              <a:buChar char="o"/>
            </a:pPr>
            <a:r>
              <a:rPr lang="nl-NL" dirty="0"/>
              <a:t>Vlastienden</a:t>
            </a:r>
          </a:p>
          <a:p>
            <a:pPr lvl="1">
              <a:buFont typeface="Courier New" panose="020B0604020202020204" pitchFamily="34" charset="0"/>
              <a:buChar char="o"/>
            </a:pPr>
            <a:r>
              <a:rPr lang="nl-NL" dirty="0"/>
              <a:t>Molens op Veldhoven, op </a:t>
            </a:r>
            <a:r>
              <a:rPr lang="nl-NL" dirty="0" err="1"/>
              <a:t>Korvel</a:t>
            </a:r>
            <a:r>
              <a:rPr lang="nl-NL" dirty="0"/>
              <a:t> en aan de Heikant</a:t>
            </a:r>
          </a:p>
          <a:p>
            <a:pPr lvl="1">
              <a:buFont typeface="Courier New" panose="020B0604020202020204" pitchFamily="34" charset="0"/>
              <a:buChar char="o"/>
            </a:pPr>
            <a:r>
              <a:rPr lang="nl-NL" dirty="0"/>
              <a:t>Andere ontvangsten (geldleningen en overschotten)</a:t>
            </a:r>
          </a:p>
          <a:p>
            <a:pPr lvl="1">
              <a:buFont typeface="Courier New" panose="020B0604020202020204" pitchFamily="34" charset="0"/>
              <a:buChar char="o"/>
            </a:pPr>
            <a:r>
              <a:rPr lang="nl-NL" dirty="0"/>
              <a:t>1680 totale ontvangst: 25.029 : 4 : 1</a:t>
            </a:r>
          </a:p>
        </p:txBody>
      </p:sp>
    </p:spTree>
    <p:extLst>
      <p:ext uri="{BB962C8B-B14F-4D97-AF65-F5344CB8AC3E}">
        <p14:creationId xmlns:p14="http://schemas.microsoft.com/office/powerpoint/2010/main" val="1337390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05E5F-EC73-8A0B-10CF-7AA19BF5C17E}"/>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74359D7-B3BF-A3F5-FC79-FD6343DBC6E7}"/>
              </a:ext>
            </a:extLst>
          </p:cNvPr>
          <p:cNvSpPr>
            <a:spLocks noGrp="1"/>
          </p:cNvSpPr>
          <p:nvPr>
            <p:ph idx="1"/>
          </p:nvPr>
        </p:nvSpPr>
        <p:spPr/>
        <p:txBody>
          <a:bodyPr vert="horz" lIns="91440" tIns="45720" rIns="91440" bIns="45720" rtlCol="0" anchor="t">
            <a:normAutofit/>
          </a:bodyPr>
          <a:lstStyle/>
          <a:p>
            <a:pPr marL="0" indent="0">
              <a:buNone/>
            </a:pPr>
            <a:endParaRPr lang="nl-NL" dirty="0"/>
          </a:p>
          <a:p>
            <a:pPr marL="0" indent="0">
              <a:buNone/>
            </a:pPr>
            <a:endParaRPr lang="nl-NL" dirty="0"/>
          </a:p>
          <a:p>
            <a:endParaRPr lang="nl-NL" dirty="0"/>
          </a:p>
        </p:txBody>
      </p:sp>
      <p:sp>
        <p:nvSpPr>
          <p:cNvPr id="17" name="Tekstvak 16">
            <a:extLst>
              <a:ext uri="{FF2B5EF4-FFF2-40B4-BE49-F238E27FC236}">
                <a16:creationId xmlns:a16="http://schemas.microsoft.com/office/drawing/2014/main" id="{BF7A5E70-2C8E-DC2F-8802-B87FBE5AE64C}"/>
              </a:ext>
            </a:extLst>
          </p:cNvPr>
          <p:cNvSpPr txBox="1"/>
          <p:nvPr/>
        </p:nvSpPr>
        <p:spPr>
          <a:xfrm>
            <a:off x="1004884" y="6395710"/>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35" name="Titel 1">
            <a:extLst>
              <a:ext uri="{FF2B5EF4-FFF2-40B4-BE49-F238E27FC236}">
                <a16:creationId xmlns:a16="http://schemas.microsoft.com/office/drawing/2014/main" id="{CFCFA87A-291C-2713-9A6D-E26611258F4A}"/>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37" name="Afbeelding 36" descr="Afbeelding met schets, verven, kunst, Kunstwerk&#10;&#10;Door AI gegenereerde inhoud is mogelijk onjuist.">
            <a:extLst>
              <a:ext uri="{FF2B5EF4-FFF2-40B4-BE49-F238E27FC236}">
                <a16:creationId xmlns:a16="http://schemas.microsoft.com/office/drawing/2014/main" id="{41757342-71B8-50B3-1356-52D5595561BC}"/>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39" name="Afbeelding 38" descr="Afbeelding met schets, kunst, Kinderkunst, Lijnillustraties&#10;&#10;Door AI gegenereerde inhoud is mogelijk onjuist.">
            <a:extLst>
              <a:ext uri="{FF2B5EF4-FFF2-40B4-BE49-F238E27FC236}">
                <a16:creationId xmlns:a16="http://schemas.microsoft.com/office/drawing/2014/main" id="{6C529E45-A28C-021B-6CE9-C1D6C96197FE}"/>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41" name="Afbeelding 40" descr="Afbeelding met schets, tekening, kunst, Lijnillustraties&#10;&#10;Door AI gegenereerde inhoud is mogelijk onjuist.">
            <a:extLst>
              <a:ext uri="{FF2B5EF4-FFF2-40B4-BE49-F238E27FC236}">
                <a16:creationId xmlns:a16="http://schemas.microsoft.com/office/drawing/2014/main" id="{C9FF4AF1-ECE9-CD1C-4B81-599688E62F13}"/>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43" name="Afbeelding 42" descr="Regionaal Archief Tilburg">
            <a:extLst>
              <a:ext uri="{FF2B5EF4-FFF2-40B4-BE49-F238E27FC236}">
                <a16:creationId xmlns:a16="http://schemas.microsoft.com/office/drawing/2014/main" id="{38C5C2E2-3492-AD1E-8FCD-62FF29EBE91B}"/>
              </a:ext>
            </a:extLst>
          </p:cNvPr>
          <p:cNvPicPr>
            <a:picLocks noChangeAspect="1"/>
          </p:cNvPicPr>
          <p:nvPr/>
        </p:nvPicPr>
        <p:blipFill>
          <a:blip r:embed="rId5"/>
          <a:stretch>
            <a:fillRect/>
          </a:stretch>
        </p:blipFill>
        <p:spPr>
          <a:xfrm>
            <a:off x="10117096" y="427338"/>
            <a:ext cx="1225379" cy="1215082"/>
          </a:xfrm>
          <a:prstGeom prst="rect">
            <a:avLst/>
          </a:prstGeom>
        </p:spPr>
      </p:pic>
      <p:sp>
        <p:nvSpPr>
          <p:cNvPr id="4" name="Tijdelijke aanduiding voor inhoud 2">
            <a:extLst>
              <a:ext uri="{FF2B5EF4-FFF2-40B4-BE49-F238E27FC236}">
                <a16:creationId xmlns:a16="http://schemas.microsoft.com/office/drawing/2014/main" id="{E6D1ED1F-AB66-A12C-D451-B115D7541C5B}"/>
              </a:ext>
            </a:extLst>
          </p:cNvPr>
          <p:cNvSpPr txBox="1">
            <a:spLocks/>
          </p:cNvSpPr>
          <p:nvPr/>
        </p:nvSpPr>
        <p:spPr>
          <a:xfrm>
            <a:off x="838199" y="1855704"/>
            <a:ext cx="10605838" cy="4351338"/>
          </a:xfrm>
          <a:prstGeom prst="rect">
            <a:avLst/>
          </a:prstGeom>
          <a:ln>
            <a:solidFill>
              <a:srgbClr val="E6007E"/>
            </a:solidFill>
          </a:ln>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Uitgaven:</a:t>
            </a:r>
          </a:p>
          <a:p>
            <a:pPr lvl="1">
              <a:buFont typeface="Courier New" panose="020B0604020202020204" pitchFamily="34" charset="0"/>
              <a:buChar char="o"/>
            </a:pPr>
            <a:r>
              <a:rPr lang="nl-NL" dirty="0"/>
              <a:t>De koningsbede aan de ontvanger in 's-Hertogenbosch</a:t>
            </a:r>
          </a:p>
          <a:p>
            <a:pPr lvl="1">
              <a:buFont typeface="Courier New" panose="020B0604020202020204" pitchFamily="34" charset="0"/>
              <a:buChar char="o"/>
            </a:pPr>
            <a:r>
              <a:rPr lang="nl-NL" dirty="0"/>
              <a:t>Aan het kantoor van de ontvanger in Heusden uit de verponding</a:t>
            </a:r>
          </a:p>
          <a:p>
            <a:pPr lvl="1">
              <a:buFont typeface="Courier New" panose="020B0604020202020204" pitchFamily="34" charset="0"/>
              <a:buChar char="o"/>
            </a:pPr>
            <a:r>
              <a:rPr lang="nl-NL" dirty="0"/>
              <a:t>Aan de ontvanger wegens de </a:t>
            </a:r>
            <a:r>
              <a:rPr lang="nl-NL" i="1" err="1"/>
              <a:t>impositien</a:t>
            </a:r>
            <a:r>
              <a:rPr lang="nl-NL" dirty="0"/>
              <a:t> in 's-Hertogenbosch</a:t>
            </a:r>
          </a:p>
          <a:p>
            <a:pPr lvl="1">
              <a:buFont typeface="Courier New" panose="020B0604020202020204" pitchFamily="34" charset="0"/>
              <a:buChar char="o"/>
            </a:pPr>
            <a:r>
              <a:rPr lang="nl-NL" dirty="0"/>
              <a:t>Aan de rentmeester van het kwartier van Oisterwijk</a:t>
            </a:r>
          </a:p>
          <a:p>
            <a:pPr lvl="1">
              <a:buFont typeface="Courier New" panose="020B0604020202020204" pitchFamily="34" charset="0"/>
              <a:buChar char="o"/>
            </a:pPr>
            <a:r>
              <a:rPr lang="nl-NL" i="1" err="1"/>
              <a:t>Alderhande</a:t>
            </a:r>
            <a:r>
              <a:rPr lang="nl-NL" i="1" dirty="0"/>
              <a:t> </a:t>
            </a:r>
            <a:r>
              <a:rPr lang="nl-NL" i="1" err="1"/>
              <a:t>vuijtgeef</a:t>
            </a:r>
            <a:r>
              <a:rPr lang="nl-NL" i="1" dirty="0"/>
              <a:t>, bij </a:t>
            </a:r>
            <a:r>
              <a:rPr lang="nl-NL" i="1" err="1"/>
              <a:t>ordonnantien</a:t>
            </a:r>
            <a:r>
              <a:rPr lang="nl-NL" i="1" dirty="0"/>
              <a:t> ende </a:t>
            </a:r>
            <a:r>
              <a:rPr lang="nl-NL" i="1" err="1"/>
              <a:t>quitantien</a:t>
            </a:r>
            <a:endParaRPr lang="nl-NL" i="1"/>
          </a:p>
          <a:p>
            <a:pPr lvl="1">
              <a:buFont typeface="Courier New" panose="020B0604020202020204" pitchFamily="34" charset="0"/>
              <a:buChar char="o"/>
            </a:pPr>
            <a:r>
              <a:rPr lang="nl-NL" dirty="0"/>
              <a:t>Aan </a:t>
            </a:r>
            <a:r>
              <a:rPr lang="nl-NL" dirty="0" err="1"/>
              <a:t>tractementen</a:t>
            </a:r>
            <a:r>
              <a:rPr lang="nl-NL" dirty="0"/>
              <a:t> aan </a:t>
            </a:r>
            <a:r>
              <a:rPr lang="nl-NL" dirty="0" err="1"/>
              <a:t>vorsters</a:t>
            </a:r>
            <a:r>
              <a:rPr lang="nl-NL" dirty="0"/>
              <a:t> en de schutter en anderen</a:t>
            </a:r>
          </a:p>
          <a:p>
            <a:pPr lvl="1">
              <a:buFont typeface="Courier New" panose="020B0604020202020204" pitchFamily="34" charset="0"/>
              <a:buChar char="o"/>
            </a:pPr>
            <a:r>
              <a:rPr lang="nl-NL" i="1" dirty="0" err="1"/>
              <a:t>Ordinairen</a:t>
            </a:r>
            <a:r>
              <a:rPr lang="nl-NL" i="1" dirty="0"/>
              <a:t> </a:t>
            </a:r>
            <a:r>
              <a:rPr lang="nl-NL" i="1" dirty="0" err="1"/>
              <a:t>uijtgeeff</a:t>
            </a:r>
            <a:r>
              <a:rPr lang="nl-NL" i="1" dirty="0"/>
              <a:t> van het collect of </a:t>
            </a:r>
            <a:r>
              <a:rPr lang="nl-NL" i="1" dirty="0" err="1"/>
              <a:t>hefgeld</a:t>
            </a:r>
            <a:r>
              <a:rPr lang="nl-NL" dirty="0"/>
              <a:t> van de collecteurs</a:t>
            </a:r>
          </a:p>
          <a:p>
            <a:pPr lvl="1">
              <a:buFont typeface="Courier New" panose="020B0604020202020204" pitchFamily="34" charset="0"/>
              <a:buChar char="o"/>
            </a:pPr>
            <a:r>
              <a:rPr lang="nl-NL" i="1" dirty="0" err="1"/>
              <a:t>Alderhande</a:t>
            </a:r>
            <a:r>
              <a:rPr lang="nl-NL" i="1" dirty="0"/>
              <a:t> </a:t>
            </a:r>
            <a:r>
              <a:rPr lang="nl-NL" i="1" dirty="0" err="1"/>
              <a:t>uijtgeeff</a:t>
            </a:r>
            <a:r>
              <a:rPr lang="nl-NL" i="1" dirty="0"/>
              <a:t> bij notitie van den Rendant</a:t>
            </a:r>
          </a:p>
          <a:p>
            <a:pPr lvl="1">
              <a:buFont typeface="Courier New" panose="020B0604020202020204" pitchFamily="34" charset="0"/>
              <a:buChar char="o"/>
            </a:pPr>
            <a:r>
              <a:rPr lang="nl-NL" i="1" dirty="0" err="1"/>
              <a:t>Uijtgeef</a:t>
            </a:r>
            <a:r>
              <a:rPr lang="nl-NL" i="1" dirty="0"/>
              <a:t> van </a:t>
            </a:r>
            <a:r>
              <a:rPr lang="nl-NL" i="1" dirty="0" err="1"/>
              <a:t>rendante</a:t>
            </a:r>
            <a:r>
              <a:rPr lang="nl-NL" i="1" dirty="0"/>
              <a:t> </a:t>
            </a:r>
            <a:r>
              <a:rPr lang="nl-NL" i="1" dirty="0" err="1"/>
              <a:t>tractement</a:t>
            </a:r>
            <a:r>
              <a:rPr lang="nl-NL" dirty="0"/>
              <a:t> en het opstellen van deze rekening</a:t>
            </a:r>
          </a:p>
          <a:p>
            <a:pPr lvl="1">
              <a:buFont typeface="Courier New" panose="020B0604020202020204" pitchFamily="34" charset="0"/>
              <a:buChar char="o"/>
            </a:pPr>
            <a:r>
              <a:rPr lang="nl-NL" dirty="0"/>
              <a:t>Diverse narekeningen</a:t>
            </a:r>
          </a:p>
        </p:txBody>
      </p:sp>
    </p:spTree>
    <p:extLst>
      <p:ext uri="{BB962C8B-B14F-4D97-AF65-F5344CB8AC3E}">
        <p14:creationId xmlns:p14="http://schemas.microsoft.com/office/powerpoint/2010/main" val="2230419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A6E15-6326-68B9-03B5-24D76FCCBCB5}"/>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327CAA4-F1B4-0564-3E18-B0581A415863}"/>
              </a:ext>
            </a:extLst>
          </p:cNvPr>
          <p:cNvSpPr>
            <a:spLocks noGrp="1"/>
          </p:cNvSpPr>
          <p:nvPr>
            <p:ph idx="1"/>
          </p:nvPr>
        </p:nvSpPr>
        <p:spPr/>
        <p:txBody>
          <a:bodyPr vert="horz" lIns="91440" tIns="45720" rIns="91440" bIns="45720" rtlCol="0" anchor="t">
            <a:normAutofit/>
          </a:bodyPr>
          <a:lstStyle/>
          <a:p>
            <a:pPr marL="0" indent="0">
              <a:buNone/>
            </a:pPr>
            <a:endParaRPr lang="nl-NL" dirty="0"/>
          </a:p>
          <a:p>
            <a:pPr marL="0" indent="0">
              <a:buNone/>
            </a:pPr>
            <a:endParaRPr lang="nl-NL" dirty="0"/>
          </a:p>
          <a:p>
            <a:endParaRPr lang="nl-NL" dirty="0"/>
          </a:p>
        </p:txBody>
      </p:sp>
      <p:sp>
        <p:nvSpPr>
          <p:cNvPr id="17" name="Tekstvak 16">
            <a:extLst>
              <a:ext uri="{FF2B5EF4-FFF2-40B4-BE49-F238E27FC236}">
                <a16:creationId xmlns:a16="http://schemas.microsoft.com/office/drawing/2014/main" id="{072CF5D3-46EF-FA53-3737-75F20E3DABA5}"/>
              </a:ext>
            </a:extLst>
          </p:cNvPr>
          <p:cNvSpPr txBox="1"/>
          <p:nvPr/>
        </p:nvSpPr>
        <p:spPr>
          <a:xfrm>
            <a:off x="1004884" y="6395710"/>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35" name="Titel 1">
            <a:extLst>
              <a:ext uri="{FF2B5EF4-FFF2-40B4-BE49-F238E27FC236}">
                <a16:creationId xmlns:a16="http://schemas.microsoft.com/office/drawing/2014/main" id="{37D4D070-F37D-9C80-3DEE-EEFF6AD08B46}"/>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37" name="Afbeelding 36" descr="Afbeelding met schets, verven, kunst, Kunstwerk&#10;&#10;Door AI gegenereerde inhoud is mogelijk onjuist.">
            <a:extLst>
              <a:ext uri="{FF2B5EF4-FFF2-40B4-BE49-F238E27FC236}">
                <a16:creationId xmlns:a16="http://schemas.microsoft.com/office/drawing/2014/main" id="{E20E3433-DCF0-A81A-7EB2-EC11B5B04BD6}"/>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39" name="Afbeelding 38" descr="Afbeelding met schets, kunst, Kinderkunst, Lijnillustraties&#10;&#10;Door AI gegenereerde inhoud is mogelijk onjuist.">
            <a:extLst>
              <a:ext uri="{FF2B5EF4-FFF2-40B4-BE49-F238E27FC236}">
                <a16:creationId xmlns:a16="http://schemas.microsoft.com/office/drawing/2014/main" id="{186DE496-7E2F-118F-D72D-85B40295FF87}"/>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41" name="Afbeelding 40" descr="Afbeelding met schets, tekening, kunst, Lijnillustraties&#10;&#10;Door AI gegenereerde inhoud is mogelijk onjuist.">
            <a:extLst>
              <a:ext uri="{FF2B5EF4-FFF2-40B4-BE49-F238E27FC236}">
                <a16:creationId xmlns:a16="http://schemas.microsoft.com/office/drawing/2014/main" id="{3B5DBC67-D8BF-7285-F9CA-EA2802D987C3}"/>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43" name="Afbeelding 42" descr="Regionaal Archief Tilburg">
            <a:extLst>
              <a:ext uri="{FF2B5EF4-FFF2-40B4-BE49-F238E27FC236}">
                <a16:creationId xmlns:a16="http://schemas.microsoft.com/office/drawing/2014/main" id="{62869217-648C-1F08-8FAD-0A39D83641FC}"/>
              </a:ext>
            </a:extLst>
          </p:cNvPr>
          <p:cNvPicPr>
            <a:picLocks noChangeAspect="1"/>
          </p:cNvPicPr>
          <p:nvPr/>
        </p:nvPicPr>
        <p:blipFill>
          <a:blip r:embed="rId5"/>
          <a:stretch>
            <a:fillRect/>
          </a:stretch>
        </p:blipFill>
        <p:spPr>
          <a:xfrm>
            <a:off x="10117096" y="427338"/>
            <a:ext cx="1225379" cy="1215082"/>
          </a:xfrm>
          <a:prstGeom prst="rect">
            <a:avLst/>
          </a:prstGeom>
        </p:spPr>
      </p:pic>
      <p:pic>
        <p:nvPicPr>
          <p:cNvPr id="4" name="Tijdelijke aanduiding voor inhoud 1" descr="Afbeelding met tekst, handschrift, brief, kalligrafie&#10;&#10;Door AI gegenereerde inhoud is mogelijk onjuist.">
            <a:extLst>
              <a:ext uri="{FF2B5EF4-FFF2-40B4-BE49-F238E27FC236}">
                <a16:creationId xmlns:a16="http://schemas.microsoft.com/office/drawing/2014/main" id="{035535F9-3D12-2886-8610-7F38659D08D7}"/>
              </a:ext>
            </a:extLst>
          </p:cNvPr>
          <p:cNvPicPr>
            <a:picLocks noChangeAspect="1"/>
          </p:cNvPicPr>
          <p:nvPr/>
        </p:nvPicPr>
        <p:blipFill>
          <a:blip r:embed="rId6"/>
          <a:stretch>
            <a:fillRect/>
          </a:stretch>
        </p:blipFill>
        <p:spPr>
          <a:xfrm>
            <a:off x="829770" y="1825625"/>
            <a:ext cx="7755171" cy="3689602"/>
          </a:xfrm>
          <a:prstGeom prst="rect">
            <a:avLst/>
          </a:prstGeom>
          <a:ln>
            <a:solidFill>
              <a:srgbClr val="E6007E"/>
            </a:solidFill>
          </a:ln>
        </p:spPr>
      </p:pic>
      <p:sp>
        <p:nvSpPr>
          <p:cNvPr id="8" name="Tekstvak 7">
            <a:extLst>
              <a:ext uri="{FF2B5EF4-FFF2-40B4-BE49-F238E27FC236}">
                <a16:creationId xmlns:a16="http://schemas.microsoft.com/office/drawing/2014/main" id="{D18CE7EC-6DC5-1CE3-36FE-10BD4881D224}"/>
              </a:ext>
            </a:extLst>
          </p:cNvPr>
          <p:cNvSpPr txBox="1"/>
          <p:nvPr/>
        </p:nvSpPr>
        <p:spPr>
          <a:xfrm>
            <a:off x="8582525" y="528386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dirty="0"/>
              <a:t>Bron: 3/834/50</a:t>
            </a:r>
          </a:p>
        </p:txBody>
      </p:sp>
      <p:sp>
        <p:nvSpPr>
          <p:cNvPr id="11" name="Tekstvak 10">
            <a:extLst>
              <a:ext uri="{FF2B5EF4-FFF2-40B4-BE49-F238E27FC236}">
                <a16:creationId xmlns:a16="http://schemas.microsoft.com/office/drawing/2014/main" id="{219DEFD0-946D-94C2-AAD2-4BEC2D582CB7}"/>
              </a:ext>
            </a:extLst>
          </p:cNvPr>
          <p:cNvSpPr txBox="1"/>
          <p:nvPr/>
        </p:nvSpPr>
        <p:spPr>
          <a:xfrm>
            <a:off x="8642685" y="2025315"/>
            <a:ext cx="3545303"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dirty="0"/>
              <a:t>Norbertus Segers </a:t>
            </a:r>
            <a:r>
              <a:rPr lang="nl-NL" sz="1600" dirty="0" err="1"/>
              <a:t>voldaen</a:t>
            </a:r>
            <a:r>
              <a:rPr lang="nl-NL" sz="1600" dirty="0"/>
              <a:t>, de </a:t>
            </a:r>
            <a:r>
              <a:rPr lang="nl-NL" sz="1600" dirty="0" err="1"/>
              <a:t>somme</a:t>
            </a:r>
          </a:p>
          <a:p>
            <a:endParaRPr lang="nl-NL" sz="1600" dirty="0"/>
          </a:p>
          <a:p>
            <a:r>
              <a:rPr lang="nl-NL" sz="1600" dirty="0"/>
              <a:t>Van vijftien gulden, wegens </a:t>
            </a:r>
            <a:r>
              <a:rPr lang="nl-NL" sz="1600" err="1"/>
              <a:t>geledene</a:t>
            </a:r>
            <a:endParaRPr lang="nl-NL" sz="1600"/>
          </a:p>
          <a:p>
            <a:endParaRPr lang="nl-NL" sz="1600" dirty="0"/>
          </a:p>
          <a:p>
            <a:r>
              <a:rPr lang="nl-NL" sz="1600" err="1"/>
              <a:t>Schaede</a:t>
            </a:r>
            <a:r>
              <a:rPr lang="nl-NL" sz="1600" dirty="0"/>
              <a:t> </a:t>
            </a:r>
            <a:r>
              <a:rPr lang="nl-NL" sz="1600" err="1"/>
              <a:t>aen</a:t>
            </a:r>
            <a:r>
              <a:rPr lang="nl-NL" sz="1600" dirty="0"/>
              <a:t> </a:t>
            </a:r>
            <a:r>
              <a:rPr lang="nl-NL" sz="1600" err="1"/>
              <a:t>sijn</a:t>
            </a:r>
            <a:r>
              <a:rPr lang="nl-NL" sz="1600" dirty="0"/>
              <a:t> </a:t>
            </a:r>
            <a:r>
              <a:rPr lang="nl-NL" sz="1600" err="1"/>
              <a:t>peert</a:t>
            </a:r>
            <a:r>
              <a:rPr lang="nl-NL" sz="1600" dirty="0"/>
              <a:t>, int </a:t>
            </a:r>
            <a:r>
              <a:rPr lang="nl-NL" sz="1600" err="1"/>
              <a:t>loopen</a:t>
            </a:r>
            <a:endParaRPr lang="nl-NL" sz="1600"/>
          </a:p>
          <a:p>
            <a:endParaRPr lang="nl-NL" sz="1600" dirty="0"/>
          </a:p>
          <a:p>
            <a:r>
              <a:rPr lang="nl-NL" sz="1600" dirty="0"/>
              <a:t>Voor de koets, van </a:t>
            </a:r>
            <a:r>
              <a:rPr lang="nl-NL" sz="1600" err="1"/>
              <a:t>sijn</a:t>
            </a:r>
            <a:r>
              <a:rPr lang="nl-NL" sz="1600" dirty="0"/>
              <a:t> </a:t>
            </a:r>
            <a:r>
              <a:rPr lang="nl-NL" sz="1600" err="1"/>
              <a:t>maiesteijt</a:t>
            </a:r>
            <a:endParaRPr lang="nl-NL" sz="1600"/>
          </a:p>
          <a:p>
            <a:endParaRPr lang="nl-NL" sz="1600" dirty="0"/>
          </a:p>
          <a:p>
            <a:r>
              <a:rPr lang="nl-NL" sz="1600" dirty="0"/>
              <a:t>Van groot </a:t>
            </a:r>
            <a:r>
              <a:rPr lang="nl-NL" sz="1600" err="1"/>
              <a:t>Britangien</a:t>
            </a:r>
            <a:r>
              <a:rPr lang="nl-NL" sz="1600" dirty="0"/>
              <a:t>, volgens</a:t>
            </a:r>
          </a:p>
          <a:p>
            <a:endParaRPr lang="nl-NL" sz="1600" dirty="0"/>
          </a:p>
          <a:p>
            <a:r>
              <a:rPr lang="nl-NL" sz="1600" dirty="0"/>
              <a:t>Ordonnantie, ende </a:t>
            </a:r>
            <a:r>
              <a:rPr lang="nl-NL" sz="1600" err="1"/>
              <a:t>quitantie</a:t>
            </a:r>
            <a:r>
              <a:rPr lang="nl-NL" sz="1600" dirty="0"/>
              <a:t>, dus</a:t>
            </a:r>
          </a:p>
          <a:p>
            <a:r>
              <a:rPr lang="nl-NL" sz="1600" dirty="0"/>
              <a:t>            15 : 0 : 0</a:t>
            </a:r>
          </a:p>
        </p:txBody>
      </p:sp>
    </p:spTree>
    <p:extLst>
      <p:ext uri="{BB962C8B-B14F-4D97-AF65-F5344CB8AC3E}">
        <p14:creationId xmlns:p14="http://schemas.microsoft.com/office/powerpoint/2010/main" val="3965172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5C43A-DDF3-EB74-021D-09F3ED667EA9}"/>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8970655-B796-8427-EDFF-F0F0C51669FC}"/>
              </a:ext>
            </a:extLst>
          </p:cNvPr>
          <p:cNvSpPr>
            <a:spLocks noGrp="1"/>
          </p:cNvSpPr>
          <p:nvPr>
            <p:ph idx="1"/>
          </p:nvPr>
        </p:nvSpPr>
        <p:spPr/>
        <p:txBody>
          <a:bodyPr vert="horz" lIns="91440" tIns="45720" rIns="91440" bIns="45720" rtlCol="0" anchor="t">
            <a:normAutofit/>
          </a:bodyPr>
          <a:lstStyle/>
          <a:p>
            <a:pPr marL="0" indent="0">
              <a:buNone/>
            </a:pPr>
            <a:endParaRPr lang="nl-NL" dirty="0"/>
          </a:p>
          <a:p>
            <a:pPr marL="0" indent="0">
              <a:buNone/>
            </a:pPr>
            <a:endParaRPr lang="nl-NL" dirty="0"/>
          </a:p>
          <a:p>
            <a:endParaRPr lang="nl-NL" dirty="0"/>
          </a:p>
        </p:txBody>
      </p:sp>
      <p:sp>
        <p:nvSpPr>
          <p:cNvPr id="17" name="Tekstvak 16">
            <a:extLst>
              <a:ext uri="{FF2B5EF4-FFF2-40B4-BE49-F238E27FC236}">
                <a16:creationId xmlns:a16="http://schemas.microsoft.com/office/drawing/2014/main" id="{2CD2C7C7-57EF-607B-E95D-37078F1B222E}"/>
              </a:ext>
            </a:extLst>
          </p:cNvPr>
          <p:cNvSpPr txBox="1"/>
          <p:nvPr/>
        </p:nvSpPr>
        <p:spPr>
          <a:xfrm>
            <a:off x="1004884" y="6395710"/>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35" name="Titel 1">
            <a:extLst>
              <a:ext uri="{FF2B5EF4-FFF2-40B4-BE49-F238E27FC236}">
                <a16:creationId xmlns:a16="http://schemas.microsoft.com/office/drawing/2014/main" id="{AD9CDF93-23F9-CAEC-EEC4-3868B704228D}"/>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37" name="Afbeelding 36" descr="Afbeelding met schets, verven, kunst, Kunstwerk&#10;&#10;Door AI gegenereerde inhoud is mogelijk onjuist.">
            <a:extLst>
              <a:ext uri="{FF2B5EF4-FFF2-40B4-BE49-F238E27FC236}">
                <a16:creationId xmlns:a16="http://schemas.microsoft.com/office/drawing/2014/main" id="{1E489FDE-180E-17CB-A8DC-FB8C31D2E0C8}"/>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39" name="Afbeelding 38" descr="Afbeelding met schets, kunst, Kinderkunst, Lijnillustraties&#10;&#10;Door AI gegenereerde inhoud is mogelijk onjuist.">
            <a:extLst>
              <a:ext uri="{FF2B5EF4-FFF2-40B4-BE49-F238E27FC236}">
                <a16:creationId xmlns:a16="http://schemas.microsoft.com/office/drawing/2014/main" id="{29E2B68D-F288-B9D6-DD71-D3E8BC0EDFF2}"/>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41" name="Afbeelding 40" descr="Afbeelding met schets, tekening, kunst, Lijnillustraties&#10;&#10;Door AI gegenereerde inhoud is mogelijk onjuist.">
            <a:extLst>
              <a:ext uri="{FF2B5EF4-FFF2-40B4-BE49-F238E27FC236}">
                <a16:creationId xmlns:a16="http://schemas.microsoft.com/office/drawing/2014/main" id="{EDB5906F-9047-0A31-BA5A-E79EE6EB4DCE}"/>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43" name="Afbeelding 42" descr="Regionaal Archief Tilburg">
            <a:extLst>
              <a:ext uri="{FF2B5EF4-FFF2-40B4-BE49-F238E27FC236}">
                <a16:creationId xmlns:a16="http://schemas.microsoft.com/office/drawing/2014/main" id="{3BC7F6A8-F021-EE67-65C7-9B273F229B54}"/>
              </a:ext>
            </a:extLst>
          </p:cNvPr>
          <p:cNvPicPr>
            <a:picLocks noChangeAspect="1"/>
          </p:cNvPicPr>
          <p:nvPr/>
        </p:nvPicPr>
        <p:blipFill>
          <a:blip r:embed="rId5"/>
          <a:stretch>
            <a:fillRect/>
          </a:stretch>
        </p:blipFill>
        <p:spPr>
          <a:xfrm>
            <a:off x="10117096" y="427338"/>
            <a:ext cx="1225379" cy="1215082"/>
          </a:xfrm>
          <a:prstGeom prst="rect">
            <a:avLst/>
          </a:prstGeom>
        </p:spPr>
      </p:pic>
      <p:pic>
        <p:nvPicPr>
          <p:cNvPr id="4" name="Tijdelijke aanduiding voor inhoud 1" descr="Afbeelding met tekst, handschrift, brief, papier&#10;&#10;Door AI gegenereerde inhoud is mogelijk onjuist.">
            <a:extLst>
              <a:ext uri="{FF2B5EF4-FFF2-40B4-BE49-F238E27FC236}">
                <a16:creationId xmlns:a16="http://schemas.microsoft.com/office/drawing/2014/main" id="{1549F1D7-EC4D-06F1-5805-3FBF8BEC2C55}"/>
              </a:ext>
            </a:extLst>
          </p:cNvPr>
          <p:cNvPicPr>
            <a:picLocks noChangeAspect="1"/>
          </p:cNvPicPr>
          <p:nvPr/>
        </p:nvPicPr>
        <p:blipFill>
          <a:blip r:embed="rId6"/>
          <a:stretch>
            <a:fillRect/>
          </a:stretch>
        </p:blipFill>
        <p:spPr>
          <a:xfrm>
            <a:off x="839790" y="1826470"/>
            <a:ext cx="7089219" cy="3719681"/>
          </a:xfrm>
          <a:prstGeom prst="rect">
            <a:avLst/>
          </a:prstGeom>
          <a:ln>
            <a:solidFill>
              <a:srgbClr val="E6007E"/>
            </a:solidFill>
          </a:ln>
        </p:spPr>
      </p:pic>
      <p:sp>
        <p:nvSpPr>
          <p:cNvPr id="6" name="Tekstvak 5">
            <a:extLst>
              <a:ext uri="{FF2B5EF4-FFF2-40B4-BE49-F238E27FC236}">
                <a16:creationId xmlns:a16="http://schemas.microsoft.com/office/drawing/2014/main" id="{C9BB634E-D3FB-27DA-2F3D-218A58D6D659}"/>
              </a:ext>
            </a:extLst>
          </p:cNvPr>
          <p:cNvSpPr txBox="1"/>
          <p:nvPr/>
        </p:nvSpPr>
        <p:spPr>
          <a:xfrm>
            <a:off x="8079397" y="1978565"/>
            <a:ext cx="2743199"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1 gulden 10 stuivers voor 'Poeder' (buskruit) voor de komst van koning-stadhouder Willem III in 1691.</a:t>
            </a:r>
          </a:p>
          <a:p>
            <a:r>
              <a:rPr lang="nl-NL" i="1" dirty="0"/>
              <a:t>Van </a:t>
            </a:r>
            <a:r>
              <a:rPr lang="nl-NL" i="1" dirty="0" err="1"/>
              <a:t>sijn</a:t>
            </a:r>
            <a:r>
              <a:rPr lang="nl-NL" i="1" dirty="0"/>
              <a:t> </a:t>
            </a:r>
            <a:r>
              <a:rPr lang="nl-NL" i="1" dirty="0" err="1"/>
              <a:t>maiesteijt</a:t>
            </a:r>
            <a:endParaRPr lang="nl-NL" i="1" dirty="0"/>
          </a:p>
          <a:p>
            <a:r>
              <a:rPr lang="nl-NL" i="1" dirty="0"/>
              <a:t>van </a:t>
            </a:r>
            <a:r>
              <a:rPr lang="nl-NL" i="1" dirty="0" err="1"/>
              <a:t>Engelandt</a:t>
            </a:r>
            <a:r>
              <a:rPr lang="nl-NL" i="1" dirty="0"/>
              <a:t>, inden </a:t>
            </a:r>
            <a:r>
              <a:rPr lang="nl-NL" i="1" dirty="0" err="1"/>
              <a:t>haage</a:t>
            </a:r>
            <a:r>
              <a:rPr lang="nl-NL" i="1" dirty="0"/>
              <a:t>, inden </a:t>
            </a:r>
            <a:r>
              <a:rPr lang="nl-NL" i="1" dirty="0" err="1"/>
              <a:t>jaare</a:t>
            </a:r>
            <a:r>
              <a:rPr lang="nl-NL" i="1" dirty="0"/>
              <a:t> 1691</a:t>
            </a:r>
            <a:r>
              <a:rPr lang="nl-NL" dirty="0"/>
              <a:t>.</a:t>
            </a:r>
          </a:p>
          <a:p>
            <a:endParaRPr lang="nl-NL" dirty="0"/>
          </a:p>
          <a:p>
            <a:r>
              <a:rPr lang="nl-NL" dirty="0"/>
              <a:t>Willem II is in 1689 gekroond tot koning van Engeland en Ierland (13 februari) en Schotland (11 april).</a:t>
            </a:r>
          </a:p>
        </p:txBody>
      </p:sp>
    </p:spTree>
    <p:extLst>
      <p:ext uri="{BB962C8B-B14F-4D97-AF65-F5344CB8AC3E}">
        <p14:creationId xmlns:p14="http://schemas.microsoft.com/office/powerpoint/2010/main" val="3967076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0E644-48AD-723E-E59D-F6EC6B622EF3}"/>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0642BDA-A496-E70C-BA3E-606E60B98686}"/>
              </a:ext>
            </a:extLst>
          </p:cNvPr>
          <p:cNvSpPr>
            <a:spLocks noGrp="1"/>
          </p:cNvSpPr>
          <p:nvPr>
            <p:ph idx="1"/>
          </p:nvPr>
        </p:nvSpPr>
        <p:spPr/>
        <p:txBody>
          <a:bodyPr vert="horz" lIns="91440" tIns="45720" rIns="91440" bIns="45720" rtlCol="0" anchor="t">
            <a:normAutofit/>
          </a:bodyPr>
          <a:lstStyle/>
          <a:p>
            <a:pPr marL="0" indent="0">
              <a:buNone/>
            </a:pPr>
            <a:endParaRPr lang="nl-NL" dirty="0"/>
          </a:p>
          <a:p>
            <a:pPr marL="0" indent="0">
              <a:buNone/>
            </a:pPr>
            <a:endParaRPr lang="nl-NL" dirty="0"/>
          </a:p>
          <a:p>
            <a:endParaRPr lang="nl-NL" dirty="0"/>
          </a:p>
        </p:txBody>
      </p:sp>
      <p:sp>
        <p:nvSpPr>
          <p:cNvPr id="17" name="Tekstvak 16">
            <a:extLst>
              <a:ext uri="{FF2B5EF4-FFF2-40B4-BE49-F238E27FC236}">
                <a16:creationId xmlns:a16="http://schemas.microsoft.com/office/drawing/2014/main" id="{6182FEA7-688E-A654-7025-0D8D4605588F}"/>
              </a:ext>
            </a:extLst>
          </p:cNvPr>
          <p:cNvSpPr txBox="1"/>
          <p:nvPr/>
        </p:nvSpPr>
        <p:spPr>
          <a:xfrm>
            <a:off x="1004884" y="6395710"/>
            <a:ext cx="10177846" cy="369332"/>
          </a:xfrm>
          <a:prstGeom prst="rect">
            <a:avLst/>
          </a:prstGeom>
          <a:noFill/>
          <a:ln>
            <a:solidFill>
              <a:srgbClr val="E6007E"/>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Over </a:t>
            </a:r>
            <a:r>
              <a:rPr lang="nl-NL" dirty="0" err="1"/>
              <a:t>dinghbancken</a:t>
            </a:r>
            <a:r>
              <a:rPr lang="nl-NL" dirty="0"/>
              <a:t> ende </a:t>
            </a:r>
            <a:r>
              <a:rPr lang="nl-NL" dirty="0" err="1"/>
              <a:t>drossaerts</a:t>
            </a:r>
            <a:r>
              <a:rPr lang="nl-NL" dirty="0"/>
              <a:t> – symposium over de archieven van het dorpsbestuur – 8-11-2025</a:t>
            </a:r>
          </a:p>
        </p:txBody>
      </p:sp>
      <p:sp>
        <p:nvSpPr>
          <p:cNvPr id="35" name="Titel 1">
            <a:extLst>
              <a:ext uri="{FF2B5EF4-FFF2-40B4-BE49-F238E27FC236}">
                <a16:creationId xmlns:a16="http://schemas.microsoft.com/office/drawing/2014/main" id="{1F02291C-9387-96FE-9E24-9A6FC7E4B90E}"/>
              </a:ext>
            </a:extLst>
          </p:cNvPr>
          <p:cNvSpPr>
            <a:spLocks noGrp="1"/>
          </p:cNvSpPr>
          <p:nvPr>
            <p:ph type="title"/>
          </p:nvPr>
        </p:nvSpPr>
        <p:spPr>
          <a:xfrm>
            <a:off x="838200" y="365125"/>
            <a:ext cx="10515600" cy="1325563"/>
          </a:xfrm>
          <a:ln w="28575">
            <a:solidFill>
              <a:srgbClr val="E6007E"/>
            </a:solidFill>
          </a:ln>
        </p:spPr>
        <p:txBody>
          <a:bodyPr/>
          <a:lstStyle/>
          <a:p>
            <a:r>
              <a:rPr lang="nl-NL" dirty="0"/>
              <a:t>Dorpsrekeningen</a:t>
            </a:r>
          </a:p>
        </p:txBody>
      </p:sp>
      <p:pic>
        <p:nvPicPr>
          <p:cNvPr id="37" name="Afbeelding 36" descr="Afbeelding met schets, verven, kunst, Kunstwerk&#10;&#10;Door AI gegenereerde inhoud is mogelijk onjuist.">
            <a:extLst>
              <a:ext uri="{FF2B5EF4-FFF2-40B4-BE49-F238E27FC236}">
                <a16:creationId xmlns:a16="http://schemas.microsoft.com/office/drawing/2014/main" id="{1B865016-8F92-708F-828F-4D9D257C357C}"/>
              </a:ext>
            </a:extLst>
          </p:cNvPr>
          <p:cNvPicPr>
            <a:picLocks noChangeAspect="1"/>
          </p:cNvPicPr>
          <p:nvPr/>
        </p:nvPicPr>
        <p:blipFill>
          <a:blip r:embed="rId2"/>
          <a:stretch>
            <a:fillRect/>
          </a:stretch>
        </p:blipFill>
        <p:spPr>
          <a:xfrm>
            <a:off x="6883567" y="418121"/>
            <a:ext cx="832129" cy="1232771"/>
          </a:xfrm>
          <a:prstGeom prst="rect">
            <a:avLst/>
          </a:prstGeom>
        </p:spPr>
      </p:pic>
      <p:pic>
        <p:nvPicPr>
          <p:cNvPr id="39" name="Afbeelding 38" descr="Afbeelding met schets, kunst, Kinderkunst, Lijnillustraties&#10;&#10;Door AI gegenereerde inhoud is mogelijk onjuist.">
            <a:extLst>
              <a:ext uri="{FF2B5EF4-FFF2-40B4-BE49-F238E27FC236}">
                <a16:creationId xmlns:a16="http://schemas.microsoft.com/office/drawing/2014/main" id="{E59C2CEF-B6F7-DA07-D692-687BFDA4DC0E}"/>
              </a:ext>
            </a:extLst>
          </p:cNvPr>
          <p:cNvPicPr>
            <a:picLocks noChangeAspect="1"/>
          </p:cNvPicPr>
          <p:nvPr/>
        </p:nvPicPr>
        <p:blipFill>
          <a:blip r:embed="rId3"/>
          <a:stretch>
            <a:fillRect/>
          </a:stretch>
        </p:blipFill>
        <p:spPr>
          <a:xfrm>
            <a:off x="8895286" y="419022"/>
            <a:ext cx="1108999" cy="1230968"/>
          </a:xfrm>
          <a:prstGeom prst="rect">
            <a:avLst/>
          </a:prstGeom>
        </p:spPr>
      </p:pic>
      <p:pic>
        <p:nvPicPr>
          <p:cNvPr id="41" name="Afbeelding 40" descr="Afbeelding met schets, tekening, kunst, Lijnillustraties&#10;&#10;Door AI gegenereerde inhoud is mogelijk onjuist.">
            <a:extLst>
              <a:ext uri="{FF2B5EF4-FFF2-40B4-BE49-F238E27FC236}">
                <a16:creationId xmlns:a16="http://schemas.microsoft.com/office/drawing/2014/main" id="{E084636D-D995-3DFA-13A4-748DB410893B}"/>
              </a:ext>
            </a:extLst>
          </p:cNvPr>
          <p:cNvPicPr>
            <a:picLocks noChangeAspect="1"/>
          </p:cNvPicPr>
          <p:nvPr/>
        </p:nvPicPr>
        <p:blipFill>
          <a:blip r:embed="rId4"/>
          <a:stretch>
            <a:fillRect/>
          </a:stretch>
        </p:blipFill>
        <p:spPr>
          <a:xfrm>
            <a:off x="7738179" y="420836"/>
            <a:ext cx="1127298" cy="1220231"/>
          </a:xfrm>
          <a:prstGeom prst="rect">
            <a:avLst/>
          </a:prstGeom>
        </p:spPr>
      </p:pic>
      <p:pic>
        <p:nvPicPr>
          <p:cNvPr id="43" name="Afbeelding 42" descr="Regionaal Archief Tilburg">
            <a:extLst>
              <a:ext uri="{FF2B5EF4-FFF2-40B4-BE49-F238E27FC236}">
                <a16:creationId xmlns:a16="http://schemas.microsoft.com/office/drawing/2014/main" id="{0BFA4370-C7F8-F7D6-8864-F35A9F0F3061}"/>
              </a:ext>
            </a:extLst>
          </p:cNvPr>
          <p:cNvPicPr>
            <a:picLocks noChangeAspect="1"/>
          </p:cNvPicPr>
          <p:nvPr/>
        </p:nvPicPr>
        <p:blipFill>
          <a:blip r:embed="rId5"/>
          <a:stretch>
            <a:fillRect/>
          </a:stretch>
        </p:blipFill>
        <p:spPr>
          <a:xfrm>
            <a:off x="10117096" y="427338"/>
            <a:ext cx="1225379" cy="1215082"/>
          </a:xfrm>
          <a:prstGeom prst="rect">
            <a:avLst/>
          </a:prstGeom>
        </p:spPr>
      </p:pic>
      <p:pic>
        <p:nvPicPr>
          <p:cNvPr id="2" name="Afbeelding 1">
            <a:extLst>
              <a:ext uri="{FF2B5EF4-FFF2-40B4-BE49-F238E27FC236}">
                <a16:creationId xmlns:a16="http://schemas.microsoft.com/office/drawing/2014/main" id="{202E898B-A29D-A371-6A0F-EC0780ABD8B6}"/>
              </a:ext>
            </a:extLst>
          </p:cNvPr>
          <p:cNvPicPr>
            <a:picLocks noChangeAspect="1"/>
          </p:cNvPicPr>
          <p:nvPr/>
        </p:nvPicPr>
        <p:blipFill>
          <a:blip r:embed="rId6"/>
          <a:stretch>
            <a:fillRect/>
          </a:stretch>
        </p:blipFill>
        <p:spPr>
          <a:xfrm>
            <a:off x="2580774" y="1731295"/>
            <a:ext cx="7010400" cy="4638675"/>
          </a:xfrm>
          <a:prstGeom prst="rect">
            <a:avLst/>
          </a:prstGeom>
        </p:spPr>
      </p:pic>
    </p:spTree>
    <p:extLst>
      <p:ext uri="{BB962C8B-B14F-4D97-AF65-F5344CB8AC3E}">
        <p14:creationId xmlns:p14="http://schemas.microsoft.com/office/powerpoint/2010/main" val="145383469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Kantoor">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C6B9D31B2B334F900753AD6903C239" ma:contentTypeVersion="10" ma:contentTypeDescription="Een nieuw document maken." ma:contentTypeScope="" ma:versionID="df9ae501085ffd237b7b5a9e0abc30d6">
  <xsd:schema xmlns:xsd="http://www.w3.org/2001/XMLSchema" xmlns:xs="http://www.w3.org/2001/XMLSchema" xmlns:p="http://schemas.microsoft.com/office/2006/metadata/properties" xmlns:ns2="277be77f-176b-43d6-8061-9b57cc3ff62b" xmlns:ns3="90635d55-4e87-40ee-b41b-3cf42117728b" targetNamespace="http://schemas.microsoft.com/office/2006/metadata/properties" ma:root="true" ma:fieldsID="d99d89b5374cb08cf043de5fe8896f07" ns2:_="" ns3:_="">
    <xsd:import namespace="277be77f-176b-43d6-8061-9b57cc3ff62b"/>
    <xsd:import namespace="90635d55-4e87-40ee-b41b-3cf42117728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7be77f-176b-43d6-8061-9b57cc3ff6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452472e4-6015-444a-ad6d-404d0ae9d6b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635d55-4e87-40ee-b41b-3cf42117728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f8832d0-2a84-4dd1-98d4-04b9403cbecf}" ma:internalName="TaxCatchAll" ma:showField="CatchAllData" ma:web="90635d55-4e87-40ee-b41b-3cf4211772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0635d55-4e87-40ee-b41b-3cf42117728b" xsi:nil="true"/>
    <lcf76f155ced4ddcb4097134ff3c332f xmlns="277be77f-176b-43d6-8061-9b57cc3ff62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AC6A7EF-9704-4DFA-BF2D-2E6CC454C992}"/>
</file>

<file path=customXml/itemProps2.xml><?xml version="1.0" encoding="utf-8"?>
<ds:datastoreItem xmlns:ds="http://schemas.openxmlformats.org/officeDocument/2006/customXml" ds:itemID="{09A275CE-E185-428C-B3A5-F5B1FD280CA8}"/>
</file>

<file path=customXml/itemProps3.xml><?xml version="1.0" encoding="utf-8"?>
<ds:datastoreItem xmlns:ds="http://schemas.openxmlformats.org/officeDocument/2006/customXml" ds:itemID="{06F59C36-C478-499C-A955-6F299FC83B5F}"/>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Breedbeeld</PresentationFormat>
  <Paragraphs>0</Paragraphs>
  <Slides>31</Slides>
  <Notes>0</Notes>
  <HiddenSlides>0</HiddenSlides>
  <MMClips>0</MMClips>
  <ScaleCrop>false</ScaleCrop>
  <HeadingPairs>
    <vt:vector size="4" baseType="variant">
      <vt:variant>
        <vt:lpstr>Thema</vt:lpstr>
      </vt:variant>
      <vt:variant>
        <vt:i4>1</vt:i4>
      </vt:variant>
      <vt:variant>
        <vt:lpstr>Diatitels</vt:lpstr>
      </vt:variant>
      <vt:variant>
        <vt:i4>31</vt:i4>
      </vt:variant>
    </vt:vector>
  </HeadingPairs>
  <TitlesOfParts>
    <vt:vector size="32" baseType="lpstr">
      <vt:lpstr>Kantoorthema</vt:lpstr>
      <vt:lpstr>De dorpsrekeningen</vt:lpstr>
      <vt:lpstr>Dorpsrekeningen</vt:lpstr>
      <vt:lpstr>Dorpsrekeningen</vt:lpstr>
      <vt:lpstr>Dorpsrekeningen</vt:lpstr>
      <vt:lpstr>Dorpsrekeningen</vt:lpstr>
      <vt:lpstr>Dorpsrekeningen</vt:lpstr>
      <vt:lpstr>Dorpsrekeningen</vt:lpstr>
      <vt:lpstr>Dorpsrekeningen</vt:lpstr>
      <vt:lpstr>Dorpsrekeningen</vt:lpstr>
      <vt:lpstr>Dorpsrekeningen</vt:lpstr>
      <vt:lpstr>Dorpsrekeningen</vt:lpstr>
      <vt:lpstr>Dorpsrekeningen</vt:lpstr>
      <vt:lpstr>Dorpsrekeningen</vt:lpstr>
      <vt:lpstr>Dorpsrekeningen</vt:lpstr>
      <vt:lpstr>Dorpsrekeningen</vt:lpstr>
      <vt:lpstr>Dorpsrekeningen</vt:lpstr>
      <vt:lpstr>Dorpsrekeningen</vt:lpstr>
      <vt:lpstr>Dorpsrekeningen</vt:lpstr>
      <vt:lpstr>Dorpsrekeningen</vt:lpstr>
      <vt:lpstr>Dorpsrekeningen</vt:lpstr>
      <vt:lpstr>Dorpsrekeningen</vt:lpstr>
      <vt:lpstr>Dorpsrekeningen</vt:lpstr>
      <vt:lpstr>Dorpsrekeningen</vt:lpstr>
      <vt:lpstr>Dorpsrekeningen</vt:lpstr>
      <vt:lpstr>Dorpsrekeningen</vt:lpstr>
      <vt:lpstr>Dorpsrekeningen</vt:lpstr>
      <vt:lpstr>Dorpsrekeningen</vt:lpstr>
      <vt:lpstr>Dorpsrekeningen</vt:lpstr>
      <vt:lpstr>Dorpsrekeningen</vt:lpstr>
      <vt:lpstr>PowerPoint-presentatie</vt:lpstr>
      <vt:lpstr>Luud de Brouwer - onderzoekt het verleden als Archieftijger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1975</cp:revision>
  <dcterms:created xsi:type="dcterms:W3CDTF">2025-10-06T11:03:34Z</dcterms:created>
  <dcterms:modified xsi:type="dcterms:W3CDTF">2025-11-07T00:46:25Z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0x0101002BC6B9D31B2B334F900753AD6903C239</vt:lpwstr>
  </property>
</Properties>
</file>