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3"/>
  </p:sldMasterIdLst>
  <p:sldIdLst>
    <p:sldId id="256" r:id="rId4"/>
    <p:sldId id="264" r:id="rId5"/>
    <p:sldId id="257" r:id="rId6"/>
    <p:sldId id="258" r:id="rId7"/>
    <p:sldId id="268" r:id="rId8"/>
    <p:sldId id="259" r:id="rId9"/>
    <p:sldId id="260" r:id="rId10"/>
    <p:sldId id="267" r:id="rId11"/>
    <p:sldId id="261" r:id="rId12"/>
    <p:sldId id="262" r:id="rId13"/>
    <p:sldId id="263" r:id="rId14"/>
    <p:sldId id="270" r:id="rId15"/>
    <p:sldId id="272" r:id="rId16"/>
    <p:sldId id="271" r:id="rId17"/>
    <p:sldId id="273" r:id="rId18"/>
    <p:sldId id="265" r:id="rId19"/>
    <p:sldId id="266" r:id="rId20"/>
    <p:sldId id="269" r:id="rId21"/>
    <p:sldId id="275" r:id="rId22"/>
    <p:sldId id="276" r:id="rId23"/>
    <p:sldId id="284" r:id="rId24"/>
    <p:sldId id="282" r:id="rId25"/>
    <p:sldId id="274" r:id="rId26"/>
    <p:sldId id="283" r:id="rId27"/>
    <p:sldId id="277" r:id="rId28"/>
    <p:sldId id="279" r:id="rId29"/>
    <p:sldId id="278" r:id="rId30"/>
    <p:sldId id="280" r:id="rId31"/>
    <p:sldId id="281" r:id="rId32"/>
    <p:sldId id="285" r:id="rId3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247225-EE60-4D6E-B46A-8ABE29B655B9}" v="4" dt="2024-03-13T12:36:31.40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388" autoAdjust="0"/>
  </p:normalViewPr>
  <p:slideViewPr>
    <p:cSldViewPr snapToGrid="0">
      <p:cViewPr>
        <p:scale>
          <a:sx n="160" d="100"/>
          <a:sy n="160" d="100"/>
        </p:scale>
        <p:origin x="114" y="-75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5/10/relationships/revisionInfo" Target="revisionInfo.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trid de Beer" userId="1ee6635d-4990-4151-8eb3-ce042e2683fe" providerId="ADAL" clId="{B5278222-D311-4F2D-B45F-783E78AFB2B1}"/>
    <pc:docChg chg="modSld">
      <pc:chgData name="Astrid de Beer" userId="1ee6635d-4990-4151-8eb3-ce042e2683fe" providerId="ADAL" clId="{B5278222-D311-4F2D-B45F-783E78AFB2B1}" dt="2024-03-13T13:03:00.388" v="3" actId="20577"/>
      <pc:docMkLst>
        <pc:docMk/>
      </pc:docMkLst>
      <pc:sldChg chg="modSp">
        <pc:chgData name="Astrid de Beer" userId="1ee6635d-4990-4151-8eb3-ce042e2683fe" providerId="ADAL" clId="{B5278222-D311-4F2D-B45F-783E78AFB2B1}" dt="2024-03-13T13:03:00.388" v="3" actId="20577"/>
        <pc:sldMkLst>
          <pc:docMk/>
          <pc:sldMk cId="2551106977" sldId="269"/>
        </pc:sldMkLst>
        <pc:spChg chg="mod">
          <ac:chgData name="Astrid de Beer" userId="1ee6635d-4990-4151-8eb3-ce042e2683fe" providerId="ADAL" clId="{B5278222-D311-4F2D-B45F-783E78AFB2B1}" dt="2024-03-13T13:03:00.388" v="3" actId="20577"/>
          <ac:spMkLst>
            <pc:docMk/>
            <pc:sldMk cId="2551106977" sldId="269"/>
            <ac:spMk id="2" creationId="{2FB62467-2E48-A879-4081-2C7ED527F79E}"/>
          </ac:spMkLst>
        </pc:spChg>
        <pc:picChg chg="mod">
          <ac:chgData name="Astrid de Beer" userId="1ee6635d-4990-4151-8eb3-ce042e2683fe" providerId="ADAL" clId="{B5278222-D311-4F2D-B45F-783E78AFB2B1}" dt="2024-03-13T12:55:50.814" v="1" actId="1076"/>
          <ac:picMkLst>
            <pc:docMk/>
            <pc:sldMk cId="2551106977" sldId="269"/>
            <ac:picMk id="4" creationId="{190B6B41-F120-D49D-2A27-99EBE36435C6}"/>
          </ac:picMkLst>
        </pc:picChg>
      </pc:sldChg>
    </pc:docChg>
  </pc:docChgLst>
  <pc:docChgLst>
    <pc:chgData name="Astrid de Beer" userId="S::astrid.de.beer@regionaalarchieftilburg.nl::1ee6635d-4990-4151-8eb3-ce042e2683fe" providerId="AD" clId="Web-{EF247225-EE60-4D6E-B46A-8ABE29B655B9}"/>
    <pc:docChg chg="modSld">
      <pc:chgData name="Astrid de Beer" userId="S::astrid.de.beer@regionaalarchieftilburg.nl::1ee6635d-4990-4151-8eb3-ce042e2683fe" providerId="AD" clId="Web-{EF247225-EE60-4D6E-B46A-8ABE29B655B9}" dt="2024-03-13T12:36:31.409" v="3" actId="1076"/>
      <pc:docMkLst>
        <pc:docMk/>
      </pc:docMkLst>
      <pc:sldChg chg="modSp">
        <pc:chgData name="Astrid de Beer" userId="S::astrid.de.beer@regionaalarchieftilburg.nl::1ee6635d-4990-4151-8eb3-ce042e2683fe" providerId="AD" clId="Web-{EF247225-EE60-4D6E-B46A-8ABE29B655B9}" dt="2024-03-13T12:36:31.409" v="3" actId="1076"/>
        <pc:sldMkLst>
          <pc:docMk/>
          <pc:sldMk cId="2385271097" sldId="266"/>
        </pc:sldMkLst>
        <pc:picChg chg="mod">
          <ac:chgData name="Astrid de Beer" userId="S::astrid.de.beer@regionaalarchieftilburg.nl::1ee6635d-4990-4151-8eb3-ce042e2683fe" providerId="AD" clId="Web-{EF247225-EE60-4D6E-B46A-8ABE29B655B9}" dt="2024-03-13T12:36:31.409" v="3" actId="1076"/>
          <ac:picMkLst>
            <pc:docMk/>
            <pc:sldMk cId="2385271097" sldId="266"/>
            <ac:picMk id="7" creationId="{955B4E19-7DCB-5338-2436-5988BF3AB46C}"/>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3/15/2024</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055803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3/15/2024</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017201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3/15/2024</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366355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3/15/2024</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584553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3/15/2024</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491598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3/15/2024</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464504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3/15/2024</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666666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3/15/2024</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473177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3/15/2024</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811678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3/15/2024</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‹nr.›</a:t>
            </a:fld>
            <a:endParaRPr lang="en-US" dirty="0"/>
          </a:p>
        </p:txBody>
      </p:sp>
    </p:spTree>
    <p:extLst>
      <p:ext uri="{BB962C8B-B14F-4D97-AF65-F5344CB8AC3E}">
        <p14:creationId xmlns:p14="http://schemas.microsoft.com/office/powerpoint/2010/main" val="2474992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3/15/2024</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316990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3/15/2024</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‹nr.›</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53230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9" r:id="rId6"/>
    <p:sldLayoutId id="2147483675" r:id="rId7"/>
    <p:sldLayoutId id="2147483676" r:id="rId8"/>
    <p:sldLayoutId id="2147483677" r:id="rId9"/>
    <p:sldLayoutId id="2147483678" r:id="rId10"/>
    <p:sldLayoutId id="2147483680"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package" Target="../embeddings/Microsoft_Word_Document.docx"/><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29736B4E-40F4-0DE5-E842-54463D2AF379}"/>
              </a:ext>
            </a:extLst>
          </p:cNvPr>
          <p:cNvSpPr>
            <a:spLocks noGrp="1"/>
          </p:cNvSpPr>
          <p:nvPr>
            <p:ph type="ctrTitle"/>
          </p:nvPr>
        </p:nvSpPr>
        <p:spPr>
          <a:xfrm>
            <a:off x="5289754" y="639097"/>
            <a:ext cx="6253317" cy="3686015"/>
          </a:xfrm>
        </p:spPr>
        <p:txBody>
          <a:bodyPr>
            <a:normAutofit/>
          </a:bodyPr>
          <a:lstStyle/>
          <a:p>
            <a:r>
              <a:rPr lang="nl-NL" dirty="0"/>
              <a:t>De schepenbank</a:t>
            </a:r>
          </a:p>
        </p:txBody>
      </p:sp>
      <p:sp>
        <p:nvSpPr>
          <p:cNvPr id="3" name="Ondertitel 2">
            <a:extLst>
              <a:ext uri="{FF2B5EF4-FFF2-40B4-BE49-F238E27FC236}">
                <a16:creationId xmlns:a16="http://schemas.microsoft.com/office/drawing/2014/main" id="{8B76FEF5-9BFF-89F5-E6AA-7046E0348892}"/>
              </a:ext>
            </a:extLst>
          </p:cNvPr>
          <p:cNvSpPr>
            <a:spLocks noGrp="1"/>
          </p:cNvSpPr>
          <p:nvPr>
            <p:ph type="subTitle" idx="1"/>
          </p:nvPr>
        </p:nvSpPr>
        <p:spPr>
          <a:xfrm>
            <a:off x="5289753" y="4672739"/>
            <a:ext cx="6269347" cy="1021498"/>
          </a:xfrm>
        </p:spPr>
        <p:txBody>
          <a:bodyPr>
            <a:normAutofit/>
          </a:bodyPr>
          <a:lstStyle/>
          <a:p>
            <a:r>
              <a:rPr lang="nl-NL" sz="1300" dirty="0">
                <a:solidFill>
                  <a:schemeClr val="tx1">
                    <a:lumMod val="85000"/>
                    <a:lumOff val="15000"/>
                  </a:schemeClr>
                </a:solidFill>
              </a:rPr>
              <a:t>En onderzoek naar de geschiedenis</a:t>
            </a:r>
            <a:r>
              <a:rPr lang="nl-NL" sz="1300" dirty="0">
                <a:solidFill>
                  <a:schemeClr val="tx1">
                    <a:lumMod val="85000"/>
                    <a:lumOff val="15000"/>
                  </a:schemeClr>
                </a:solidFill>
                <a:latin typeface="Calibri" panose="020F0502020204030204" pitchFamily="34" charset="0"/>
                <a:cs typeface="Times New Roman" panose="02020603050405020304" pitchFamily="18" charset="0"/>
              </a:rPr>
              <a:t> </a:t>
            </a:r>
            <a:r>
              <a:rPr lang="nl-NL" sz="1300" dirty="0">
                <a:solidFill>
                  <a:schemeClr val="tx1">
                    <a:lumMod val="85000"/>
                    <a:lumOff val="15000"/>
                  </a:schemeClr>
                </a:solidFill>
              </a:rPr>
              <a:t>van een huis</a:t>
            </a:r>
          </a:p>
        </p:txBody>
      </p:sp>
      <p:pic>
        <p:nvPicPr>
          <p:cNvPr id="4" name="Picture 3">
            <a:extLst>
              <a:ext uri="{FF2B5EF4-FFF2-40B4-BE49-F238E27FC236}">
                <a16:creationId xmlns:a16="http://schemas.microsoft.com/office/drawing/2014/main" id="{1AE36E10-4DAB-E5D1-99EF-B14FD508C2FA}"/>
              </a:ext>
            </a:extLst>
          </p:cNvPr>
          <p:cNvPicPr>
            <a:picLocks noChangeAspect="1"/>
          </p:cNvPicPr>
          <p:nvPr/>
        </p:nvPicPr>
        <p:blipFill>
          <a:blip r:embed="rId2">
            <a:extLst>
              <a:ext uri="{28A0092B-C50C-407E-A947-70E740481C1C}">
                <a14:useLocalDpi xmlns:a14="http://schemas.microsoft.com/office/drawing/2010/main" val="0"/>
              </a:ext>
            </a:extLst>
          </a:blip>
          <a:srcRect t="16" b="16"/>
          <a:stretch/>
        </p:blipFill>
        <p:spPr>
          <a:xfrm>
            <a:off x="-1" y="1"/>
            <a:ext cx="4635315" cy="6857999"/>
          </a:xfrm>
          <a:prstGeom prst="rect">
            <a:avLst/>
          </a:prstGeom>
        </p:spPr>
      </p:pic>
      <p:cxnSp>
        <p:nvCxnSpPr>
          <p:cNvPr id="11" name="Straight Connector 10">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6" name="Tabel 5">
            <a:extLst>
              <a:ext uri="{FF2B5EF4-FFF2-40B4-BE49-F238E27FC236}">
                <a16:creationId xmlns:a16="http://schemas.microsoft.com/office/drawing/2014/main" id="{F98ADF1B-174D-F4D3-04D4-7949020FCA90}"/>
              </a:ext>
            </a:extLst>
          </p:cNvPr>
          <p:cNvGraphicFramePr>
            <a:graphicFrameLocks noGrp="1"/>
          </p:cNvGraphicFramePr>
          <p:nvPr>
            <p:extLst>
              <p:ext uri="{D42A27DB-BD31-4B8C-83A1-F6EECF244321}">
                <p14:modId xmlns:p14="http://schemas.microsoft.com/office/powerpoint/2010/main" val="1855414000"/>
              </p:ext>
            </p:extLst>
          </p:nvPr>
        </p:nvGraphicFramePr>
        <p:xfrm>
          <a:off x="5416457" y="6487707"/>
          <a:ext cx="5994401" cy="304800"/>
        </p:xfrm>
        <a:graphic>
          <a:graphicData uri="http://schemas.openxmlformats.org/drawingml/2006/table">
            <a:tbl>
              <a:tblPr/>
              <a:tblGrid>
                <a:gridCol w="5994401">
                  <a:extLst>
                    <a:ext uri="{9D8B030D-6E8A-4147-A177-3AD203B41FA5}">
                      <a16:colId xmlns:a16="http://schemas.microsoft.com/office/drawing/2014/main" val="2871446404"/>
                    </a:ext>
                  </a:extLst>
                </a:gridCol>
              </a:tblGrid>
              <a:tr h="304800">
                <a:tc>
                  <a:txBody>
                    <a:bodyPr/>
                    <a:lstStyle/>
                    <a:p>
                      <a:r>
                        <a:rPr lang="nl-NL" sz="1200" dirty="0"/>
                        <a:t>                                                                                            Wim de Bakker        2024</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800543818"/>
                  </a:ext>
                </a:extLst>
              </a:tr>
            </a:tbl>
          </a:graphicData>
        </a:graphic>
      </p:graphicFrame>
    </p:spTree>
    <p:extLst>
      <p:ext uri="{BB962C8B-B14F-4D97-AF65-F5344CB8AC3E}">
        <p14:creationId xmlns:p14="http://schemas.microsoft.com/office/powerpoint/2010/main" val="3162388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buitenshuis, plant, gebouw, raam&#10;&#10;Automatisch gegenereerde beschrijving">
            <a:extLst>
              <a:ext uri="{FF2B5EF4-FFF2-40B4-BE49-F238E27FC236}">
                <a16:creationId xmlns:a16="http://schemas.microsoft.com/office/drawing/2014/main" id="{60823390-ECAD-BFC2-80C4-710E90857C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76" y="221050"/>
            <a:ext cx="3857624" cy="5740428"/>
          </a:xfrm>
          <a:prstGeom prst="rect">
            <a:avLst/>
          </a:prstGeom>
          <a:noFill/>
          <a:ln>
            <a:noFill/>
          </a:ln>
        </p:spPr>
      </p:pic>
      <p:pic>
        <p:nvPicPr>
          <p:cNvPr id="3" name="Afbeelding 2" descr="Afbeelding met kaart, Plan, diagram, Parallel&#10;&#10;Automatisch gegenereerde beschrijving">
            <a:extLst>
              <a:ext uri="{FF2B5EF4-FFF2-40B4-BE49-F238E27FC236}">
                <a16:creationId xmlns:a16="http://schemas.microsoft.com/office/drawing/2014/main" id="{12B2FF32-639A-D2E3-8DC7-2207F70634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17117" y="304800"/>
            <a:ext cx="4161250" cy="5656678"/>
          </a:xfrm>
          <a:prstGeom prst="rect">
            <a:avLst/>
          </a:prstGeom>
          <a:noFill/>
          <a:ln>
            <a:noFill/>
          </a:ln>
        </p:spPr>
      </p:pic>
      <p:sp>
        <p:nvSpPr>
          <p:cNvPr id="4" name="Tekstvak 3">
            <a:extLst>
              <a:ext uri="{FF2B5EF4-FFF2-40B4-BE49-F238E27FC236}">
                <a16:creationId xmlns:a16="http://schemas.microsoft.com/office/drawing/2014/main" id="{40BB60A9-9100-A27E-2BF7-02C97D582DFB}"/>
              </a:ext>
            </a:extLst>
          </p:cNvPr>
          <p:cNvSpPr txBox="1"/>
          <p:nvPr/>
        </p:nvSpPr>
        <p:spPr>
          <a:xfrm>
            <a:off x="4876800" y="904875"/>
            <a:ext cx="2286000" cy="5078313"/>
          </a:xfrm>
          <a:prstGeom prst="rect">
            <a:avLst/>
          </a:prstGeom>
          <a:noFill/>
        </p:spPr>
        <p:txBody>
          <a:bodyPr wrap="square" rtlCol="0">
            <a:spAutoFit/>
          </a:bodyPr>
          <a:lstStyle/>
          <a:p>
            <a:r>
              <a:rPr lang="nl-NL" dirty="0"/>
              <a:t>Rond 1960:</a:t>
            </a:r>
          </a:p>
          <a:p>
            <a:r>
              <a:rPr lang="nl-NL" dirty="0"/>
              <a:t>Links de meubelmakers-werkplaats van Rien de Bakker,</a:t>
            </a:r>
          </a:p>
          <a:p>
            <a:r>
              <a:rPr lang="nl-NL" dirty="0"/>
              <a:t>Rechts de wagenmakerij van Marinus en Piet de Bakker</a:t>
            </a:r>
          </a:p>
          <a:p>
            <a:endParaRPr lang="nl-NL" dirty="0"/>
          </a:p>
          <a:p>
            <a:endParaRPr lang="nl-NL" dirty="0"/>
          </a:p>
          <a:p>
            <a:endParaRPr lang="nl-NL" dirty="0"/>
          </a:p>
          <a:p>
            <a:endParaRPr lang="nl-NL" dirty="0"/>
          </a:p>
          <a:p>
            <a:endParaRPr lang="nl-NL" dirty="0"/>
          </a:p>
          <a:p>
            <a:r>
              <a:rPr lang="nl-NL" dirty="0"/>
              <a:t>PDOK viewer:</a:t>
            </a:r>
          </a:p>
          <a:p>
            <a:r>
              <a:rPr lang="nl-NL" dirty="0"/>
              <a:t>De kadastrale situatie van Kerkstraat 92</a:t>
            </a:r>
          </a:p>
        </p:txBody>
      </p:sp>
      <p:cxnSp>
        <p:nvCxnSpPr>
          <p:cNvPr id="6" name="Rechte verbindingslijn met pijl 5">
            <a:extLst>
              <a:ext uri="{FF2B5EF4-FFF2-40B4-BE49-F238E27FC236}">
                <a16:creationId xmlns:a16="http://schemas.microsoft.com/office/drawing/2014/main" id="{9967C9B3-C99A-047F-67E5-AA51DEB47A6E}"/>
              </a:ext>
            </a:extLst>
          </p:cNvPr>
          <p:cNvCxnSpPr/>
          <p:nvPr/>
        </p:nvCxnSpPr>
        <p:spPr>
          <a:xfrm>
            <a:off x="6426140" y="4559060"/>
            <a:ext cx="66675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Rechte verbindingslijn met pijl 7">
            <a:extLst>
              <a:ext uri="{FF2B5EF4-FFF2-40B4-BE49-F238E27FC236}">
                <a16:creationId xmlns:a16="http://schemas.microsoft.com/office/drawing/2014/main" id="{7B7F46BE-122D-289F-7E68-43F13D60B5F3}"/>
              </a:ext>
            </a:extLst>
          </p:cNvPr>
          <p:cNvCxnSpPr>
            <a:cxnSpLocks/>
          </p:cNvCxnSpPr>
          <p:nvPr/>
        </p:nvCxnSpPr>
        <p:spPr>
          <a:xfrm flipH="1">
            <a:off x="4951562" y="3614469"/>
            <a:ext cx="66423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93400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Kleurrijkheid, kaart, diagram&#10;&#10;Automatisch gegenereerde beschrijving">
            <a:extLst>
              <a:ext uri="{FF2B5EF4-FFF2-40B4-BE49-F238E27FC236}">
                <a16:creationId xmlns:a16="http://schemas.microsoft.com/office/drawing/2014/main" id="{8AB317B6-8A74-BFAF-66D9-5C25B816E5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97905" y="1075516"/>
            <a:ext cx="3200400" cy="4409440"/>
          </a:xfrm>
          <a:prstGeom prst="rect">
            <a:avLst/>
          </a:prstGeom>
          <a:noFill/>
          <a:ln>
            <a:noFill/>
          </a:ln>
        </p:spPr>
      </p:pic>
      <p:pic>
        <p:nvPicPr>
          <p:cNvPr id="4" name="Afbeelding 3" descr="Afbeelding met kaart, tekst, atlas&#10;&#10;Automatisch gegenereerde beschrijving">
            <a:extLst>
              <a:ext uri="{FF2B5EF4-FFF2-40B4-BE49-F238E27FC236}">
                <a16:creationId xmlns:a16="http://schemas.microsoft.com/office/drawing/2014/main" id="{C2423385-B3B9-4E93-ABD0-7FB70135B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38" y="498992"/>
            <a:ext cx="6655485" cy="5832948"/>
          </a:xfrm>
          <a:prstGeom prst="rect">
            <a:avLst/>
          </a:prstGeom>
        </p:spPr>
      </p:pic>
      <p:sp>
        <p:nvSpPr>
          <p:cNvPr id="5" name="Tekstvak 4">
            <a:extLst>
              <a:ext uri="{FF2B5EF4-FFF2-40B4-BE49-F238E27FC236}">
                <a16:creationId xmlns:a16="http://schemas.microsoft.com/office/drawing/2014/main" id="{B78F1BAE-F212-B7AA-E372-38BC18769560}"/>
              </a:ext>
            </a:extLst>
          </p:cNvPr>
          <p:cNvSpPr txBox="1"/>
          <p:nvPr/>
        </p:nvSpPr>
        <p:spPr>
          <a:xfrm>
            <a:off x="370937" y="129660"/>
            <a:ext cx="11197086" cy="369332"/>
          </a:xfrm>
          <a:prstGeom prst="rect">
            <a:avLst/>
          </a:prstGeom>
          <a:noFill/>
        </p:spPr>
        <p:txBody>
          <a:bodyPr wrap="square" rtlCol="0">
            <a:spAutoFit/>
          </a:bodyPr>
          <a:lstStyle/>
          <a:p>
            <a:r>
              <a:rPr lang="nl-NL" b="1" dirty="0"/>
              <a:t>Kadasterkaart</a:t>
            </a:r>
            <a:r>
              <a:rPr lang="nl-NL" dirty="0"/>
              <a:t>   sedert 1832 – als uitgangspunt                                     en de verwerking in HAZA</a:t>
            </a:r>
          </a:p>
        </p:txBody>
      </p:sp>
      <p:sp>
        <p:nvSpPr>
          <p:cNvPr id="3" name="Stroomdiagram: Verbindingslijn 2">
            <a:extLst>
              <a:ext uri="{FF2B5EF4-FFF2-40B4-BE49-F238E27FC236}">
                <a16:creationId xmlns:a16="http://schemas.microsoft.com/office/drawing/2014/main" id="{E03888B1-B5D1-4811-00D6-612624E72949}"/>
              </a:ext>
            </a:extLst>
          </p:cNvPr>
          <p:cNvSpPr/>
          <p:nvPr/>
        </p:nvSpPr>
        <p:spPr>
          <a:xfrm>
            <a:off x="4769224" y="2492188"/>
            <a:ext cx="654423" cy="690283"/>
          </a:xfrm>
          <a:prstGeom prst="flowChartConnector">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Stroomdiagram: Verbindingslijn 5">
            <a:extLst>
              <a:ext uri="{FF2B5EF4-FFF2-40B4-BE49-F238E27FC236}">
                <a16:creationId xmlns:a16="http://schemas.microsoft.com/office/drawing/2014/main" id="{E71D9F7B-16EB-5554-BFA2-1D3CFC3D44D9}"/>
              </a:ext>
            </a:extLst>
          </p:cNvPr>
          <p:cNvSpPr/>
          <p:nvPr/>
        </p:nvSpPr>
        <p:spPr>
          <a:xfrm>
            <a:off x="8821271" y="3429000"/>
            <a:ext cx="1936376" cy="1841401"/>
          </a:xfrm>
          <a:prstGeom prst="flowChartConnector">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19311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0C59633-EA2D-30B9-F773-0048AE31EAA3}"/>
              </a:ext>
            </a:extLst>
          </p:cNvPr>
          <p:cNvPicPr>
            <a:picLocks noChangeAspect="1"/>
          </p:cNvPicPr>
          <p:nvPr/>
        </p:nvPicPr>
        <p:blipFill>
          <a:blip r:embed="rId2"/>
          <a:stretch>
            <a:fillRect/>
          </a:stretch>
        </p:blipFill>
        <p:spPr>
          <a:xfrm>
            <a:off x="1163574" y="0"/>
            <a:ext cx="9504426" cy="6287340"/>
          </a:xfrm>
          <a:prstGeom prst="rect">
            <a:avLst/>
          </a:prstGeom>
        </p:spPr>
      </p:pic>
    </p:spTree>
    <p:extLst>
      <p:ext uri="{BB962C8B-B14F-4D97-AF65-F5344CB8AC3E}">
        <p14:creationId xmlns:p14="http://schemas.microsoft.com/office/powerpoint/2010/main" val="3729977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3983B2E8-C504-A546-B076-71E71184F1D5}"/>
              </a:ext>
            </a:extLst>
          </p:cNvPr>
          <p:cNvPicPr>
            <a:picLocks noChangeAspect="1"/>
          </p:cNvPicPr>
          <p:nvPr/>
        </p:nvPicPr>
        <p:blipFill>
          <a:blip r:embed="rId2"/>
          <a:stretch>
            <a:fillRect/>
          </a:stretch>
        </p:blipFill>
        <p:spPr>
          <a:xfrm>
            <a:off x="1268349" y="69342"/>
            <a:ext cx="9864852" cy="6300216"/>
          </a:xfrm>
          <a:prstGeom prst="rect">
            <a:avLst/>
          </a:prstGeom>
        </p:spPr>
      </p:pic>
    </p:spTree>
    <p:extLst>
      <p:ext uri="{BB962C8B-B14F-4D97-AF65-F5344CB8AC3E}">
        <p14:creationId xmlns:p14="http://schemas.microsoft.com/office/powerpoint/2010/main" val="3110455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B2FDC2E7-2FDA-C93A-D2F5-7375EE69676C}"/>
              </a:ext>
            </a:extLst>
          </p:cNvPr>
          <p:cNvPicPr>
            <a:picLocks noChangeAspect="1"/>
          </p:cNvPicPr>
          <p:nvPr/>
        </p:nvPicPr>
        <p:blipFill>
          <a:blip r:embed="rId2"/>
          <a:stretch>
            <a:fillRect/>
          </a:stretch>
        </p:blipFill>
        <p:spPr>
          <a:xfrm>
            <a:off x="1163574" y="1319022"/>
            <a:ext cx="9864852" cy="4219956"/>
          </a:xfrm>
          <a:prstGeom prst="rect">
            <a:avLst/>
          </a:prstGeom>
        </p:spPr>
      </p:pic>
    </p:spTree>
    <p:extLst>
      <p:ext uri="{BB962C8B-B14F-4D97-AF65-F5344CB8AC3E}">
        <p14:creationId xmlns:p14="http://schemas.microsoft.com/office/powerpoint/2010/main" val="2969282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558CE90-5A87-7B2C-2817-0B9C6113303A}"/>
              </a:ext>
            </a:extLst>
          </p:cNvPr>
          <p:cNvPicPr>
            <a:picLocks noChangeAspect="1"/>
          </p:cNvPicPr>
          <p:nvPr/>
        </p:nvPicPr>
        <p:blipFill>
          <a:blip r:embed="rId2"/>
          <a:stretch>
            <a:fillRect/>
          </a:stretch>
        </p:blipFill>
        <p:spPr>
          <a:xfrm>
            <a:off x="461769" y="171449"/>
            <a:ext cx="11268461" cy="6181725"/>
          </a:xfrm>
          <a:prstGeom prst="rect">
            <a:avLst/>
          </a:prstGeom>
        </p:spPr>
      </p:pic>
    </p:spTree>
    <p:extLst>
      <p:ext uri="{BB962C8B-B14F-4D97-AF65-F5344CB8AC3E}">
        <p14:creationId xmlns:p14="http://schemas.microsoft.com/office/powerpoint/2010/main" val="2038223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52BD35A-BC99-4831-A358-06E2CEB96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w="69850">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fbeelding 5">
            <a:extLst>
              <a:ext uri="{FF2B5EF4-FFF2-40B4-BE49-F238E27FC236}">
                <a16:creationId xmlns:a16="http://schemas.microsoft.com/office/drawing/2014/main" id="{5FD39684-57E3-B14B-CC32-AF0D382333DC}"/>
              </a:ext>
            </a:extLst>
          </p:cNvPr>
          <p:cNvPicPr>
            <a:picLocks noChangeAspect="1"/>
          </p:cNvPicPr>
          <p:nvPr/>
        </p:nvPicPr>
        <p:blipFill>
          <a:blip r:embed="rId2"/>
          <a:stretch>
            <a:fillRect/>
          </a:stretch>
        </p:blipFill>
        <p:spPr>
          <a:xfrm>
            <a:off x="747118" y="1487142"/>
            <a:ext cx="10697761" cy="4429163"/>
          </a:xfrm>
          <a:prstGeom prst="rect">
            <a:avLst/>
          </a:prstGeom>
        </p:spPr>
      </p:pic>
      <p:sp>
        <p:nvSpPr>
          <p:cNvPr id="7" name="Tekstvak 6">
            <a:extLst>
              <a:ext uri="{FF2B5EF4-FFF2-40B4-BE49-F238E27FC236}">
                <a16:creationId xmlns:a16="http://schemas.microsoft.com/office/drawing/2014/main" id="{DE8FA29B-5E96-EFB2-6D84-03A874AD90D9}"/>
              </a:ext>
            </a:extLst>
          </p:cNvPr>
          <p:cNvSpPr txBox="1"/>
          <p:nvPr/>
        </p:nvSpPr>
        <p:spPr>
          <a:xfrm flipH="1">
            <a:off x="747119" y="819509"/>
            <a:ext cx="10697761" cy="830997"/>
          </a:xfrm>
          <a:prstGeom prst="rect">
            <a:avLst/>
          </a:prstGeom>
          <a:noFill/>
        </p:spPr>
        <p:txBody>
          <a:bodyPr wrap="square" rtlCol="0">
            <a:spAutoFit/>
          </a:bodyPr>
          <a:lstStyle/>
          <a:p>
            <a:r>
              <a:rPr lang="nl-NL" dirty="0"/>
              <a:t>Vijfjaarlijks huizenregister van eigenaren en bewoners van 1736 – 1791 </a:t>
            </a:r>
          </a:p>
          <a:p>
            <a:r>
              <a:rPr lang="nl-NL" sz="1200" dirty="0"/>
              <a:t>RAT 845, dorpsbestuur Oisterwijk, 87-98</a:t>
            </a:r>
          </a:p>
          <a:p>
            <a:endParaRPr lang="nl-NL" dirty="0"/>
          </a:p>
        </p:txBody>
      </p:sp>
    </p:spTree>
    <p:extLst>
      <p:ext uri="{BB962C8B-B14F-4D97-AF65-F5344CB8AC3E}">
        <p14:creationId xmlns:p14="http://schemas.microsoft.com/office/powerpoint/2010/main" val="3384828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handschrift, Lettertype, nummer&#10;&#10;Automatisch gegenereerde beschrijving">
            <a:extLst>
              <a:ext uri="{FF2B5EF4-FFF2-40B4-BE49-F238E27FC236}">
                <a16:creationId xmlns:a16="http://schemas.microsoft.com/office/drawing/2014/main" id="{3DF171AE-A911-84F0-B11D-2A42B87B4AB8}"/>
              </a:ext>
            </a:extLst>
          </p:cNvPr>
          <p:cNvPicPr>
            <a:picLocks noChangeAspect="1"/>
          </p:cNvPicPr>
          <p:nvPr/>
        </p:nvPicPr>
        <p:blipFill rotWithShape="1">
          <a:blip r:embed="rId2">
            <a:extLst>
              <a:ext uri="{28A0092B-C50C-407E-A947-70E740481C1C}">
                <a14:useLocalDpi xmlns:a14="http://schemas.microsoft.com/office/drawing/2010/main" val="0"/>
              </a:ext>
            </a:extLst>
          </a:blip>
          <a:srcRect t="2982" b="8568"/>
          <a:stretch/>
        </p:blipFill>
        <p:spPr>
          <a:xfrm>
            <a:off x="4124011" y="216000"/>
            <a:ext cx="7564796" cy="3996000"/>
          </a:xfrm>
          <a:prstGeom prst="rect">
            <a:avLst/>
          </a:prstGeom>
          <a:ln w="19050">
            <a:solidFill>
              <a:srgbClr val="FF0000"/>
            </a:solidFill>
          </a:ln>
        </p:spPr>
      </p:pic>
      <p:pic>
        <p:nvPicPr>
          <p:cNvPr id="7" name="Afbeelding 6" descr="Afbeelding met tekst, handschrift, Lettertype, lijn&#10;&#10;Automatisch gegenereerde beschrijving">
            <a:extLst>
              <a:ext uri="{FF2B5EF4-FFF2-40B4-BE49-F238E27FC236}">
                <a16:creationId xmlns:a16="http://schemas.microsoft.com/office/drawing/2014/main" id="{955B4E19-7DCB-5338-2436-5988BF3AB46C}"/>
              </a:ext>
            </a:extLst>
          </p:cNvPr>
          <p:cNvPicPr>
            <a:picLocks noChangeAspect="1"/>
          </p:cNvPicPr>
          <p:nvPr/>
        </p:nvPicPr>
        <p:blipFill rotWithShape="1">
          <a:blip r:embed="rId3">
            <a:extLst>
              <a:ext uri="{28A0092B-C50C-407E-A947-70E740481C1C}">
                <a14:useLocalDpi xmlns:a14="http://schemas.microsoft.com/office/drawing/2010/main" val="0"/>
              </a:ext>
            </a:extLst>
          </a:blip>
          <a:srcRect t="23666" b="-4479"/>
          <a:stretch/>
        </p:blipFill>
        <p:spPr>
          <a:xfrm>
            <a:off x="4095226" y="4358394"/>
            <a:ext cx="7564796" cy="1764000"/>
          </a:xfrm>
          <a:prstGeom prst="rect">
            <a:avLst/>
          </a:prstGeom>
          <a:ln w="19050">
            <a:solidFill>
              <a:srgbClr val="FF0000"/>
            </a:solidFill>
            <a:extLst>
              <a:ext uri="{C807C97D-BFC1-408E-A445-0C87EB9F89A2}">
                <ask:lineSketchStyleProps xmlns:ask="http://schemas.microsoft.com/office/drawing/2018/sketchyshapes">
                  <ask:type>
                    <ask:lineSketchNone/>
                  </ask:type>
                </ask:lineSketchStyleProps>
              </a:ext>
            </a:extLst>
          </a:ln>
        </p:spPr>
      </p:pic>
      <p:sp>
        <p:nvSpPr>
          <p:cNvPr id="8" name="Tekstvak 7">
            <a:extLst>
              <a:ext uri="{FF2B5EF4-FFF2-40B4-BE49-F238E27FC236}">
                <a16:creationId xmlns:a16="http://schemas.microsoft.com/office/drawing/2014/main" id="{7B6A7E0E-2D70-D559-2298-2B491DE20DB1}"/>
              </a:ext>
            </a:extLst>
          </p:cNvPr>
          <p:cNvSpPr txBox="1"/>
          <p:nvPr/>
        </p:nvSpPr>
        <p:spPr>
          <a:xfrm>
            <a:off x="949004" y="776070"/>
            <a:ext cx="2149795" cy="3046988"/>
          </a:xfrm>
          <a:prstGeom prst="rect">
            <a:avLst/>
          </a:prstGeom>
          <a:noFill/>
        </p:spPr>
        <p:txBody>
          <a:bodyPr wrap="square" rtlCol="0">
            <a:spAutoFit/>
          </a:bodyPr>
          <a:lstStyle/>
          <a:p>
            <a:r>
              <a:rPr lang="nl-NL" sz="2400" dirty="0"/>
              <a:t>Koningsbede en ‘s-lands verponding</a:t>
            </a:r>
          </a:p>
          <a:p>
            <a:endParaRPr lang="nl-NL" sz="2400" dirty="0"/>
          </a:p>
          <a:p>
            <a:r>
              <a:rPr lang="nl-NL" sz="2400" dirty="0"/>
              <a:t>17</a:t>
            </a:r>
            <a:r>
              <a:rPr lang="nl-NL" sz="2400" baseline="30000" dirty="0"/>
              <a:t>e</a:t>
            </a:r>
            <a:r>
              <a:rPr lang="nl-NL" sz="2400" dirty="0"/>
              <a:t> en 18</a:t>
            </a:r>
            <a:r>
              <a:rPr lang="nl-NL" sz="2400" baseline="30000" dirty="0"/>
              <a:t>e</a:t>
            </a:r>
            <a:r>
              <a:rPr lang="nl-NL" sz="2400" dirty="0"/>
              <a:t> eeuw </a:t>
            </a:r>
          </a:p>
          <a:p>
            <a:endParaRPr lang="nl-NL" sz="2400" dirty="0"/>
          </a:p>
          <a:p>
            <a:r>
              <a:rPr lang="nl-NL" sz="1200" dirty="0"/>
              <a:t>RAT 845, dorpsbestuur Oisterwijk, 268-287</a:t>
            </a:r>
          </a:p>
        </p:txBody>
      </p:sp>
    </p:spTree>
    <p:extLst>
      <p:ext uri="{BB962C8B-B14F-4D97-AF65-F5344CB8AC3E}">
        <p14:creationId xmlns:p14="http://schemas.microsoft.com/office/powerpoint/2010/main" val="2385271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2FB62467-2E48-A879-4081-2C7ED527F79E}"/>
              </a:ext>
            </a:extLst>
          </p:cNvPr>
          <p:cNvSpPr txBox="1"/>
          <p:nvPr/>
        </p:nvSpPr>
        <p:spPr>
          <a:xfrm>
            <a:off x="353683" y="293298"/>
            <a:ext cx="11188460" cy="923330"/>
          </a:xfrm>
          <a:prstGeom prst="rect">
            <a:avLst/>
          </a:prstGeom>
          <a:noFill/>
        </p:spPr>
        <p:txBody>
          <a:bodyPr wrap="square" rtlCol="0">
            <a:spAutoFit/>
          </a:bodyPr>
          <a:lstStyle/>
          <a:p>
            <a:r>
              <a:rPr lang="nl-NL" sz="3600" dirty="0"/>
              <a:t>Schepenakten – in Oisterwijk van 1418 tot 1811</a:t>
            </a:r>
          </a:p>
          <a:p>
            <a:r>
              <a:rPr lang="nl-NL" dirty="0"/>
              <a:t>De koopakte van heer Goyaart Henriks van Gorcum in </a:t>
            </a:r>
            <a:r>
              <a:rPr lang="nl-NL"/>
              <a:t>RAT 847, </a:t>
            </a:r>
            <a:r>
              <a:rPr lang="nl-NL" dirty="0"/>
              <a:t>R.309, folio 15 verso, scan 20</a:t>
            </a:r>
          </a:p>
        </p:txBody>
      </p:sp>
      <p:pic>
        <p:nvPicPr>
          <p:cNvPr id="4" name="Afbeelding 3" descr="Afbeelding met tekst, boek, papier, document&#10;&#10;Automatisch gegenereerde beschrijving">
            <a:extLst>
              <a:ext uri="{FF2B5EF4-FFF2-40B4-BE49-F238E27FC236}">
                <a16:creationId xmlns:a16="http://schemas.microsoft.com/office/drawing/2014/main" id="{190B6B41-F120-D49D-2A27-99EBE36435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997" y="1121134"/>
            <a:ext cx="6525334" cy="5122742"/>
          </a:xfrm>
          <a:prstGeom prst="rect">
            <a:avLst/>
          </a:prstGeom>
        </p:spPr>
      </p:pic>
      <p:sp>
        <p:nvSpPr>
          <p:cNvPr id="6" name="Tekstvak 5">
            <a:extLst>
              <a:ext uri="{FF2B5EF4-FFF2-40B4-BE49-F238E27FC236}">
                <a16:creationId xmlns:a16="http://schemas.microsoft.com/office/drawing/2014/main" id="{6EAAD4A2-A5C1-C2D5-918E-53C8E8CBC746}"/>
              </a:ext>
            </a:extLst>
          </p:cNvPr>
          <p:cNvSpPr txBox="1"/>
          <p:nvPr/>
        </p:nvSpPr>
        <p:spPr>
          <a:xfrm>
            <a:off x="353683" y="1435736"/>
            <a:ext cx="4063042" cy="4493538"/>
          </a:xfrm>
          <a:prstGeom prst="rect">
            <a:avLst/>
          </a:prstGeom>
          <a:noFill/>
        </p:spPr>
        <p:txBody>
          <a:bodyPr wrap="square">
            <a:spAutoFit/>
          </a:bodyPr>
          <a:lstStyle/>
          <a:p>
            <a:pPr marL="342900" lvl="0" indent="-342900" hangingPunct="0">
              <a:spcBef>
                <a:spcPts val="600"/>
              </a:spcBef>
              <a:buSzPts val="800"/>
              <a:buFont typeface="Arial" panose="020B0604020202020204" pitchFamily="34" charset="0"/>
              <a:buAutoNum type="arabicPeriod"/>
            </a:pPr>
            <a:r>
              <a:rPr lang="nl-NL" sz="1100" dirty="0">
                <a:effectLst/>
                <a:latin typeface="Arial" panose="020B0604020202020204" pitchFamily="34" charset="0"/>
                <a:ea typeface="Times New Roman" panose="02020603050405020304" pitchFamily="18" charset="0"/>
                <a:cs typeface="Times New Roman" panose="02020603050405020304" pitchFamily="18" charset="0"/>
              </a:rPr>
              <a:t>1615 maart 26	847.Sch.Otw,R.309,15v</a:t>
            </a:r>
          </a:p>
          <a:p>
            <a:pPr hangingPunct="0">
              <a:tabLst>
                <a:tab pos="5671185" algn="l"/>
              </a:tabLst>
            </a:pPr>
            <a:r>
              <a:rPr lang="nl-NL" sz="1100" i="1" dirty="0">
                <a:effectLst/>
                <a:latin typeface="Arial" panose="020B0604020202020204" pitchFamily="34" charset="0"/>
                <a:ea typeface="Times New Roman" panose="02020603050405020304" pitchFamily="18" charset="0"/>
                <a:cs typeface="Times New Roman" panose="02020603050405020304" pitchFamily="18" charset="0"/>
              </a:rPr>
              <a:t>Beelken d.w. Cornelis Willems wede Goyaert z.w. Henrick Goyaerts bij w. Aleyt d.w. Goyaert Schoenmakers voor de helft; Peter Mathijs man van Marie en Peter z.w. Gerit Claes man van Elisabeth gez. drs w. Anthonis Boon bij Aleyt in 2de huw. voor de andere helft</a:t>
            </a:r>
          </a:p>
          <a:p>
            <a:pPr marL="0" lvl="1" indent="-360000" hangingPunct="0">
              <a:buFont typeface="Courier New" panose="02070309020205020404" pitchFamily="49" charset="0"/>
              <a:buChar char="o"/>
              <a:tabLst>
                <a:tab pos="179705" algn="l"/>
                <a:tab pos="914400" algn="l"/>
                <a:tab pos="2879725" algn="l"/>
                <a:tab pos="3239770" algn="l"/>
                <a:tab pos="3599815" algn="l"/>
                <a:tab pos="3959860" algn="l"/>
                <a:tab pos="4319905" algn="l"/>
                <a:tab pos="4679950" algn="l"/>
                <a:tab pos="5039995" algn="l"/>
                <a:tab pos="5400040" algn="l"/>
                <a:tab pos="5760085" algn="l"/>
                <a:tab pos="6120130" algn="l"/>
              </a:tabLst>
            </a:pPr>
            <a:r>
              <a:rPr lang="nl-NL" sz="1100" dirty="0">
                <a:effectLst/>
                <a:latin typeface="Arial" panose="020B0604020202020204" pitchFamily="34" charset="0"/>
                <a:ea typeface="Times New Roman" panose="02020603050405020304" pitchFamily="18" charset="0"/>
                <a:cs typeface="Times New Roman" panose="02020603050405020304" pitchFamily="18" charset="0"/>
              </a:rPr>
              <a:t>- huys hoff gront rechten en toebehoren </a:t>
            </a:r>
            <a:r>
              <a:rPr lang="nl-NL" sz="1100" b="1" dirty="0">
                <a:effectLst/>
                <a:latin typeface="Arial" panose="020B0604020202020204" pitchFamily="34" charset="0"/>
                <a:ea typeface="Times New Roman" panose="02020603050405020304" pitchFamily="18" charset="0"/>
                <a:cs typeface="Times New Roman" panose="02020603050405020304" pitchFamily="18" charset="0"/>
              </a:rPr>
              <a:t>bvvo</a:t>
            </a:r>
            <a:r>
              <a:rPr lang="nl-NL" sz="1100" dirty="0">
                <a:effectLst/>
                <a:latin typeface="Arial" panose="020B0604020202020204" pitchFamily="34" charset="0"/>
                <a:ea typeface="Times New Roman" panose="02020603050405020304" pitchFamily="18" charset="0"/>
                <a:cs typeface="Times New Roman" panose="02020603050405020304" pitchFamily="18" charset="0"/>
              </a:rPr>
              <a:t> in de Kerck­strate t erff Jan Adriaens Poirters t erff Jan Marten Horevoirts, een borieweg tussenbeide v erff Daniel Adri­aens Verhoeven t gem. Steenwech</a:t>
            </a:r>
          </a:p>
          <a:p>
            <a:pPr hangingPunct="0">
              <a:tabLst>
                <a:tab pos="5671185" algn="l"/>
              </a:tabLst>
            </a:pPr>
            <a:r>
              <a:rPr lang="nl-NL" sz="1100" i="1" dirty="0">
                <a:effectLst/>
                <a:latin typeface="Arial" panose="020B0604020202020204" pitchFamily="34" charset="0"/>
                <a:ea typeface="Times New Roman" panose="02020603050405020304" pitchFamily="18" charset="0"/>
                <a:cs typeface="Times New Roman" panose="02020603050405020304" pitchFamily="18" charset="0"/>
              </a:rPr>
              <a:t>welk huis en toebehoren gen. w. Goyaert staande huw. met Beelken eensdeels tegen wede en erfgen. w. Adriaen Le­naerts de Bont deels tegen Dierck z.w. Gerit Diercx van de Wiel als enig erfgen. w. hr Aert de Beir pbr bij cope en opdracht sch.Otw.</a:t>
            </a:r>
          </a:p>
          <a:p>
            <a:pPr hangingPunct="0">
              <a:tabLst>
                <a:tab pos="5671185" algn="l"/>
              </a:tabLst>
            </a:pPr>
            <a:r>
              <a:rPr lang="nl-NL" sz="1100" i="1" dirty="0">
                <a:effectLst/>
                <a:latin typeface="Arial" panose="020B0604020202020204" pitchFamily="34" charset="0"/>
                <a:ea typeface="Times New Roman" panose="02020603050405020304" pitchFamily="18" charset="0"/>
                <a:cs typeface="Times New Roman" panose="02020603050405020304" pitchFamily="18" charset="0"/>
              </a:rPr>
              <a:t>en welk huis Marie en Elysabeth eensdeels bij dood voorn. Goyaerden hennen halven broeder en eensdeels bij vertij­denis van tocht door Beelken </a:t>
            </a:r>
          </a:p>
          <a:p>
            <a:pPr hangingPunct="0">
              <a:tabLst>
                <a:tab pos="5671185" algn="l"/>
              </a:tabLst>
            </a:pPr>
            <a:r>
              <a:rPr lang="nl-NL" sz="1100" i="1" dirty="0">
                <a:effectLst/>
                <a:latin typeface="Arial" panose="020B0604020202020204" pitchFamily="34" charset="0"/>
                <a:ea typeface="Times New Roman" panose="02020603050405020304" pitchFamily="18" charset="0"/>
                <a:cs typeface="Times New Roman" panose="02020603050405020304" pitchFamily="18" charset="0"/>
              </a:rPr>
              <a:t>aan hr Goyaerden pbr z. Henrick Jan Ghijss</a:t>
            </a:r>
          </a:p>
          <a:p>
            <a:pPr hangingPunct="0">
              <a:tabLst>
                <a:tab pos="5671185" algn="l"/>
              </a:tabLst>
            </a:pPr>
            <a:r>
              <a:rPr lang="nl-NL" sz="1100" i="1" dirty="0">
                <a:effectLst/>
                <a:latin typeface="Arial" panose="020B0604020202020204" pitchFamily="34" charset="0"/>
                <a:ea typeface="Times New Roman" panose="02020603050405020304" pitchFamily="18" charset="0"/>
                <a:cs typeface="Times New Roman" panose="02020603050405020304" pitchFamily="18" charset="0"/>
              </a:rPr>
              <a:t>belast met 5 st 10 p erfcijns pastoor tot Otw.; oorlogs­lasten op het gehele huis</a:t>
            </a:r>
          </a:p>
          <a:p>
            <a:pPr hangingPunct="0">
              <a:tabLst>
                <a:tab pos="5671185" algn="l"/>
              </a:tabLst>
            </a:pPr>
            <a:r>
              <a:rPr lang="nl-NL" sz="1100" i="1" dirty="0">
                <a:effectLst/>
                <a:latin typeface="Arial" panose="020B0604020202020204" pitchFamily="34" charset="0"/>
                <a:ea typeface="Times New Roman" panose="02020603050405020304" pitchFamily="18" charset="0"/>
                <a:cs typeface="Times New Roman" panose="02020603050405020304" pitchFamily="18" charset="0"/>
              </a:rPr>
              <a:t>gereserveerd woninge in de afterste camer en in 2 R hoffs after aan de sijde Daniels voorn. des soe sal die voorn. wede gehouden wesen de voorn. Goyaerden daer voir all jaer tot een huere te geven 5 ka gld</a:t>
            </a:r>
          </a:p>
        </p:txBody>
      </p:sp>
    </p:spTree>
    <p:extLst>
      <p:ext uri="{BB962C8B-B14F-4D97-AF65-F5344CB8AC3E}">
        <p14:creationId xmlns:p14="http://schemas.microsoft.com/office/powerpoint/2010/main" val="2551106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22">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cxnSp>
        <p:nvCxnSpPr>
          <p:cNvPr id="32" name="Straight Connector 24">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3" name="Rectangle 26">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cxnSp>
        <p:nvCxnSpPr>
          <p:cNvPr id="34" name="Straight Connector 28">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538728"/>
            <a:ext cx="28346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kstvak 6">
            <a:extLst>
              <a:ext uri="{FF2B5EF4-FFF2-40B4-BE49-F238E27FC236}">
                <a16:creationId xmlns:a16="http://schemas.microsoft.com/office/drawing/2014/main" id="{D64D0E2D-A68D-E137-B244-8C207A7F21B2}"/>
              </a:ext>
            </a:extLst>
          </p:cNvPr>
          <p:cNvSpPr txBox="1"/>
          <p:nvPr/>
        </p:nvSpPr>
        <p:spPr>
          <a:xfrm>
            <a:off x="643467" y="2731361"/>
            <a:ext cx="2994815" cy="3483172"/>
          </a:xfrm>
          <a:prstGeom prst="rect">
            <a:avLst/>
          </a:prstGeom>
        </p:spPr>
        <p:txBody>
          <a:bodyPr vert="horz" lIns="0" tIns="45720" rIns="0" bIns="45720" rtlCol="0">
            <a:normAutofit/>
          </a:bodyPr>
          <a:lstStyle/>
          <a:p>
            <a:pPr>
              <a:spcAft>
                <a:spcPts val="600"/>
              </a:spcAft>
              <a:buFont typeface="Calibri" panose="020F0502020204030204" pitchFamily="34" charset="0"/>
            </a:pPr>
            <a:r>
              <a:rPr lang="en-US"/>
              <a:t>Aanname als altarist de rector van het sint Dingen altaar in de kerk van Oisterwijk op 20 juni 1609</a:t>
            </a:r>
          </a:p>
        </p:txBody>
      </p:sp>
      <p:pic>
        <p:nvPicPr>
          <p:cNvPr id="5" name="Afbeelding 4" descr="Afbeelding met handschrift, boek, tekst, papier&#10;&#10;Automatisch gegenereerde beschrijving">
            <a:extLst>
              <a:ext uri="{FF2B5EF4-FFF2-40B4-BE49-F238E27FC236}">
                <a16:creationId xmlns:a16="http://schemas.microsoft.com/office/drawing/2014/main" id="{DF633590-CACC-425E-141B-228208F7E7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6776" y="125690"/>
            <a:ext cx="2017062" cy="3139397"/>
          </a:xfrm>
          <a:prstGeom prst="rect">
            <a:avLst/>
          </a:prstGeom>
        </p:spPr>
      </p:pic>
      <p:pic>
        <p:nvPicPr>
          <p:cNvPr id="3" name="Afbeelding 2" descr="Afbeelding met tekst, boek, papier, handschrift&#10;&#10;Automatisch gegenereerde beschrijving">
            <a:extLst>
              <a:ext uri="{FF2B5EF4-FFF2-40B4-BE49-F238E27FC236}">
                <a16:creationId xmlns:a16="http://schemas.microsoft.com/office/drawing/2014/main" id="{7E2EB221-3822-EF8D-4459-F9F6CEF0B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8238" y="3390777"/>
            <a:ext cx="4206022" cy="3375333"/>
          </a:xfrm>
          <a:prstGeom prst="rect">
            <a:avLst/>
          </a:prstGeom>
        </p:spPr>
      </p:pic>
      <p:pic>
        <p:nvPicPr>
          <p:cNvPr id="4" name="Afbeelding 3" descr="Afbeelding met tekst, kleding, kunst, Verzamelobject&#10;&#10;Automatisch gegenereerde beschrijving">
            <a:extLst>
              <a:ext uri="{FF2B5EF4-FFF2-40B4-BE49-F238E27FC236}">
                <a16:creationId xmlns:a16="http://schemas.microsoft.com/office/drawing/2014/main" id="{04C38FA4-4882-74F1-C4E9-2F777439B0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6982" y="643467"/>
            <a:ext cx="3499662" cy="5577152"/>
          </a:xfrm>
          <a:prstGeom prst="rect">
            <a:avLst/>
          </a:prstGeom>
        </p:spPr>
      </p:pic>
    </p:spTree>
    <p:extLst>
      <p:ext uri="{BB962C8B-B14F-4D97-AF65-F5344CB8AC3E}">
        <p14:creationId xmlns:p14="http://schemas.microsoft.com/office/powerpoint/2010/main" val="12344043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huis&#10;&#10;Automatisch gegenereerde beschrijving">
            <a:extLst>
              <a:ext uri="{FF2B5EF4-FFF2-40B4-BE49-F238E27FC236}">
                <a16:creationId xmlns:a16="http://schemas.microsoft.com/office/drawing/2014/main" id="{3001C496-7D35-D1A6-CE3E-CB0325865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65" y="113397"/>
            <a:ext cx="4128199" cy="5838282"/>
          </a:xfrm>
          <a:prstGeom prst="rect">
            <a:avLst/>
          </a:prstGeom>
        </p:spPr>
      </p:pic>
      <p:pic>
        <p:nvPicPr>
          <p:cNvPr id="7" name="Afbeelding 6" descr="Afbeelding met tekst, schermopname, Website&#10;&#10;Automatisch gegenereerde beschrijving">
            <a:extLst>
              <a:ext uri="{FF2B5EF4-FFF2-40B4-BE49-F238E27FC236}">
                <a16:creationId xmlns:a16="http://schemas.microsoft.com/office/drawing/2014/main" id="{239D469E-A755-2899-AB91-F3A50F185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8981" y="43131"/>
            <a:ext cx="4113778" cy="5908547"/>
          </a:xfrm>
          <a:prstGeom prst="rect">
            <a:avLst/>
          </a:prstGeom>
        </p:spPr>
      </p:pic>
      <p:pic>
        <p:nvPicPr>
          <p:cNvPr id="9" name="Afbeelding 8" descr="Afbeelding met tekst, boom, schermopname, buitenshuis&#10;&#10;Automatisch gegenereerde beschrijving">
            <a:extLst>
              <a:ext uri="{FF2B5EF4-FFF2-40B4-BE49-F238E27FC236}">
                <a16:creationId xmlns:a16="http://schemas.microsoft.com/office/drawing/2014/main" id="{407F0D95-0488-1E5A-5CC6-FAC55FBA99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5523" y="43132"/>
            <a:ext cx="4061558" cy="5795150"/>
          </a:xfrm>
          <a:prstGeom prst="rect">
            <a:avLst/>
          </a:prstGeom>
        </p:spPr>
      </p:pic>
    </p:spTree>
    <p:extLst>
      <p:ext uri="{BB962C8B-B14F-4D97-AF65-F5344CB8AC3E}">
        <p14:creationId xmlns:p14="http://schemas.microsoft.com/office/powerpoint/2010/main" val="3181934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boek, papier, document&#10;&#10;Automatisch gegenereerde beschrijving">
            <a:extLst>
              <a:ext uri="{FF2B5EF4-FFF2-40B4-BE49-F238E27FC236}">
                <a16:creationId xmlns:a16="http://schemas.microsoft.com/office/drawing/2014/main" id="{2D1C0953-2313-CB1B-110F-B85B7AE698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917" y="89452"/>
            <a:ext cx="7822561" cy="6152322"/>
          </a:xfrm>
          <a:prstGeom prst="rect">
            <a:avLst/>
          </a:prstGeom>
        </p:spPr>
      </p:pic>
      <p:sp>
        <p:nvSpPr>
          <p:cNvPr id="4" name="Tekstvak 3">
            <a:extLst>
              <a:ext uri="{FF2B5EF4-FFF2-40B4-BE49-F238E27FC236}">
                <a16:creationId xmlns:a16="http://schemas.microsoft.com/office/drawing/2014/main" id="{40E3ACF1-8D20-1A57-47A4-A6BB8B61DFDE}"/>
              </a:ext>
            </a:extLst>
          </p:cNvPr>
          <p:cNvSpPr txBox="1"/>
          <p:nvPr/>
        </p:nvSpPr>
        <p:spPr>
          <a:xfrm>
            <a:off x="8388626" y="161418"/>
            <a:ext cx="3671294" cy="2308324"/>
          </a:xfrm>
          <a:prstGeom prst="rect">
            <a:avLst/>
          </a:prstGeom>
          <a:noFill/>
        </p:spPr>
        <p:txBody>
          <a:bodyPr wrap="square" rtlCol="0">
            <a:spAutoFit/>
          </a:bodyPr>
          <a:lstStyle/>
          <a:p>
            <a:r>
              <a:rPr lang="nl-NL" dirty="0"/>
              <a:t>De pastoor van Oisterwijk verklaart op 30 januari 1617 dat heer </a:t>
            </a:r>
            <a:r>
              <a:rPr lang="nl-NL" dirty="0" err="1"/>
              <a:t>Goyaert</a:t>
            </a:r>
            <a:r>
              <a:rPr lang="nl-NL" dirty="0"/>
              <a:t> </a:t>
            </a:r>
            <a:r>
              <a:rPr lang="nl-NL" dirty="0" err="1"/>
              <a:t>Henricxz</a:t>
            </a:r>
            <a:r>
              <a:rPr lang="nl-NL" dirty="0"/>
              <a:t>. </a:t>
            </a:r>
            <a:r>
              <a:rPr lang="nl-NL" dirty="0" err="1"/>
              <a:t>presbiter</a:t>
            </a:r>
            <a:r>
              <a:rPr lang="nl-NL" dirty="0"/>
              <a:t> </a:t>
            </a:r>
          </a:p>
          <a:p>
            <a:r>
              <a:rPr lang="nl-NL" dirty="0"/>
              <a:t>een cijns van 5 stuiver en 2 ½ </a:t>
            </a:r>
            <a:r>
              <a:rPr lang="nl-NL" dirty="0" err="1"/>
              <a:t>oort</a:t>
            </a:r>
            <a:r>
              <a:rPr lang="nl-NL" dirty="0"/>
              <a:t> afgelost heeft </a:t>
            </a:r>
          </a:p>
          <a:p>
            <a:r>
              <a:rPr lang="nl-NL" dirty="0"/>
              <a:t>uit zijn huis binnen de vrijheid in de Kerkstraat.</a:t>
            </a:r>
          </a:p>
        </p:txBody>
      </p:sp>
      <p:pic>
        <p:nvPicPr>
          <p:cNvPr id="1026" name="Picture 2">
            <a:extLst>
              <a:ext uri="{FF2B5EF4-FFF2-40B4-BE49-F238E27FC236}">
                <a16:creationId xmlns:a16="http://schemas.microsoft.com/office/drawing/2014/main" id="{83D3BB20-2E56-FFDD-9379-6430C3175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2302" y="3968474"/>
            <a:ext cx="208915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9C113C39-FF50-A25C-3431-E769135CA2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5128" y="4932017"/>
            <a:ext cx="1165374" cy="130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a:extLst>
              <a:ext uri="{FF2B5EF4-FFF2-40B4-BE49-F238E27FC236}">
                <a16:creationId xmlns:a16="http://schemas.microsoft.com/office/drawing/2014/main" id="{393407FB-5D02-2ADF-1CD0-23723AC036A0}"/>
              </a:ext>
            </a:extLst>
          </p:cNvPr>
          <p:cNvSpPr txBox="1"/>
          <p:nvPr/>
        </p:nvSpPr>
        <p:spPr>
          <a:xfrm>
            <a:off x="8388626" y="3013501"/>
            <a:ext cx="3671294" cy="830997"/>
          </a:xfrm>
          <a:prstGeom prst="rect">
            <a:avLst/>
          </a:prstGeom>
          <a:noFill/>
        </p:spPr>
        <p:txBody>
          <a:bodyPr wrap="square" rtlCol="0">
            <a:spAutoFit/>
          </a:bodyPr>
          <a:lstStyle/>
          <a:p>
            <a:r>
              <a:rPr lang="nl-NL" sz="1200" b="1" dirty="0">
                <a:solidFill>
                  <a:schemeClr val="accent6">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Josephus </a:t>
            </a:r>
            <a:r>
              <a:rPr lang="nl-NL" sz="1200" b="1" dirty="0" err="1">
                <a:solidFill>
                  <a:schemeClr val="accent6">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Geldolphus</a:t>
            </a:r>
            <a:r>
              <a:rPr lang="nl-NL" sz="1200" b="1" dirty="0">
                <a:solidFill>
                  <a:schemeClr val="accent6">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 van </a:t>
            </a:r>
            <a:r>
              <a:rPr lang="nl-NL" sz="1200" b="1" dirty="0" err="1">
                <a:solidFill>
                  <a:schemeClr val="accent6">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Rijckel</a:t>
            </a:r>
            <a:r>
              <a:rPr lang="nl-NL" sz="1200" dirty="0">
                <a:solidFill>
                  <a:schemeClr val="accent6">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 1617-1626</a:t>
            </a:r>
            <a:endParaRPr lang="nl-NL" sz="1200" dirty="0">
              <a:solidFill>
                <a:schemeClr val="accent6">
                  <a:lumMod val="75000"/>
                </a:schemeClr>
              </a:solidFill>
              <a:effectLst/>
              <a:latin typeface="Times New Roman" panose="02020603050405020304" pitchFamily="18" charset="0"/>
              <a:ea typeface="Times New Roman" panose="02020603050405020304" pitchFamily="18" charset="0"/>
            </a:endParaRPr>
          </a:p>
          <a:p>
            <a:r>
              <a:rPr lang="nl-NL" sz="1200" dirty="0">
                <a:solidFill>
                  <a:schemeClr val="accent6">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afkomstig uit </a:t>
            </a:r>
            <a:r>
              <a:rPr lang="nl-NL" sz="1200" dirty="0" err="1">
                <a:solidFill>
                  <a:schemeClr val="accent6">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Oirbeek</a:t>
            </a:r>
            <a:r>
              <a:rPr lang="nl-NL" sz="1200" dirty="0">
                <a:solidFill>
                  <a:schemeClr val="accent6">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 bij </a:t>
            </a:r>
            <a:r>
              <a:rPr lang="nl-NL" sz="1200" dirty="0" err="1">
                <a:solidFill>
                  <a:schemeClr val="accent6">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Thienen</a:t>
            </a:r>
            <a:r>
              <a:rPr lang="nl-NL" sz="1200" dirty="0">
                <a:solidFill>
                  <a:schemeClr val="accent6">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 in 1626 elfde en laatste </a:t>
            </a:r>
            <a:r>
              <a:rPr lang="nl-NL" sz="1200" dirty="0" err="1">
                <a:solidFill>
                  <a:schemeClr val="accent6">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ongemijterde</a:t>
            </a:r>
            <a:r>
              <a:rPr lang="nl-NL" sz="1200" dirty="0">
                <a:solidFill>
                  <a:schemeClr val="accent6">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 abt van de abdij van Sint Geertrui te Leuven, schrijver, overleden op 21 oktober 1642</a:t>
            </a:r>
            <a:endParaRPr lang="nl-NL" sz="1200" dirty="0">
              <a:solidFill>
                <a:schemeClr val="accent6">
                  <a:lumMod val="75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54284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120EA3D-248A-D0EF-33AD-E8313EE0D897}"/>
              </a:ext>
            </a:extLst>
          </p:cNvPr>
          <p:cNvSpPr txBox="1"/>
          <p:nvPr/>
        </p:nvSpPr>
        <p:spPr>
          <a:xfrm>
            <a:off x="502024" y="742087"/>
            <a:ext cx="7628965" cy="2031325"/>
          </a:xfrm>
          <a:prstGeom prst="rect">
            <a:avLst/>
          </a:prstGeom>
          <a:noFill/>
        </p:spPr>
        <p:txBody>
          <a:bodyPr wrap="square" rtlCol="0">
            <a:spAutoFit/>
          </a:bodyPr>
          <a:lstStyle/>
          <a:p>
            <a:r>
              <a:rPr lang="nl-NL" sz="1800" dirty="0">
                <a:effectLst/>
                <a:latin typeface="Calibri" panose="020F0502020204030204" pitchFamily="34" charset="0"/>
                <a:ea typeface="Times New Roman" panose="02020603050405020304" pitchFamily="18" charset="0"/>
                <a:cs typeface="Times New Roman" panose="02020603050405020304" pitchFamily="18" charset="0"/>
              </a:rPr>
              <a:t>Regionaal Archief Tilburg, 845 inv.nr. 263 (oud 241) – </a:t>
            </a:r>
            <a:r>
              <a:rPr lang="nl-NL" dirty="0">
                <a:effectLst/>
                <a:latin typeface="Calibri" panose="020F0502020204030204" pitchFamily="34" charset="0"/>
                <a:ea typeface="Times New Roman" panose="02020603050405020304" pitchFamily="18" charset="0"/>
                <a:cs typeface="Times New Roman" panose="02020603050405020304" pitchFamily="18" charset="0"/>
              </a:rPr>
              <a:t>scan 45</a:t>
            </a:r>
          </a:p>
          <a:p>
            <a:r>
              <a:rPr lang="nl-NL" sz="1800" dirty="0">
                <a:latin typeface="Calibri" panose="020F0502020204030204" pitchFamily="34" charset="0"/>
                <a:ea typeface="Times New Roman" panose="02020603050405020304" pitchFamily="18" charset="0"/>
                <a:cs typeface="Times New Roman" panose="02020603050405020304" pitchFamily="18" charset="0"/>
              </a:rPr>
              <a:t>Kommerboek (kohier van de bede) 1636</a:t>
            </a:r>
            <a:endParaRPr lang="nl-NL"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nl-NL" sz="1800" dirty="0">
                <a:effectLst/>
                <a:latin typeface="Calibri" panose="020F0502020204030204" pitchFamily="34" charset="0"/>
                <a:ea typeface="Times New Roman" panose="02020603050405020304" pitchFamily="18" charset="0"/>
                <a:cs typeface="Times New Roman" panose="02020603050405020304" pitchFamily="18" charset="0"/>
              </a:rPr>
              <a:t>[43r]I </a:t>
            </a:r>
            <a:r>
              <a:rPr lang="nl-NL"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heer </a:t>
            </a:r>
            <a:r>
              <a:rPr lang="nl-NL" sz="18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Goyart</a:t>
            </a:r>
            <a:r>
              <a:rPr lang="nl-NL"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nl-NL" sz="18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Henricx</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 van </a:t>
            </a:r>
            <a:r>
              <a:rPr lang="nl-NL" sz="1800" dirty="0" err="1">
                <a:effectLst/>
                <a:latin typeface="Calibri" panose="020F0502020204030204" pitchFamily="34" charset="0"/>
                <a:ea typeface="Times New Roman" panose="02020603050405020304" pitchFamily="18" charset="0"/>
                <a:cs typeface="Times New Roman" panose="02020603050405020304" pitchFamily="18" charset="0"/>
              </a:rPr>
              <a:t>sijn</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nl-NL" sz="1800" dirty="0" err="1">
                <a:effectLst/>
                <a:latin typeface="Calibri" panose="020F0502020204030204" pitchFamily="34" charset="0"/>
                <a:ea typeface="Times New Roman" panose="02020603050405020304" pitchFamily="18" charset="0"/>
                <a:cs typeface="Times New Roman" panose="02020603050405020304" pitchFamily="18" charset="0"/>
              </a:rPr>
              <a:t>welvaeren</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 3 </a:t>
            </a:r>
            <a:r>
              <a:rPr lang="nl-NL" sz="1800" dirty="0" err="1">
                <a:effectLst/>
                <a:latin typeface="Calibri" panose="020F0502020204030204" pitchFamily="34" charset="0"/>
                <a:ea typeface="Times New Roman" panose="02020603050405020304" pitchFamily="18" charset="0"/>
                <a:cs typeface="Times New Roman" panose="02020603050405020304" pitchFamily="18" charset="0"/>
              </a:rPr>
              <a:t>oert</a:t>
            </a:r>
            <a:endParaRPr lang="nl-NL"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nl-NL"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nl-NL"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nl-NL" sz="1800" dirty="0">
                <a:effectLst/>
                <a:latin typeface="Calibri" panose="020F0502020204030204" pitchFamily="34" charset="0"/>
                <a:ea typeface="Times New Roman" panose="02020603050405020304" pitchFamily="18" charset="0"/>
                <a:cs typeface="Times New Roman" panose="02020603050405020304" pitchFamily="18" charset="0"/>
              </a:rPr>
              <a:t>905.	een </a:t>
            </a:r>
            <a:r>
              <a:rPr lang="nl-NL" sz="1800" dirty="0" err="1">
                <a:effectLst/>
                <a:latin typeface="Calibri" panose="020F0502020204030204" pitchFamily="34" charset="0"/>
                <a:ea typeface="Times New Roman" panose="02020603050405020304" pitchFamily="18" charset="0"/>
                <a:cs typeface="Times New Roman" panose="02020603050405020304" pitchFamily="18" charset="0"/>
              </a:rPr>
              <a:t>huys</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 en 9½ R </a:t>
            </a:r>
            <a:r>
              <a:rPr lang="nl-NL" sz="1800" dirty="0" err="1">
                <a:effectLst/>
                <a:latin typeface="Calibri" panose="020F0502020204030204" pitchFamily="34" charset="0"/>
                <a:ea typeface="Times New Roman" panose="02020603050405020304" pitchFamily="18" charset="0"/>
                <a:cs typeface="Times New Roman" panose="02020603050405020304" pitchFamily="18" charset="0"/>
              </a:rPr>
              <a:t>hooffs</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 1 st. 1 </a:t>
            </a:r>
            <a:r>
              <a:rPr lang="nl-NL" sz="1800" dirty="0" err="1">
                <a:effectLst/>
                <a:latin typeface="Calibri" panose="020F0502020204030204" pitchFamily="34" charset="0"/>
                <a:ea typeface="Times New Roman" panose="02020603050405020304" pitchFamily="18" charset="0"/>
                <a:cs typeface="Times New Roman" panose="02020603050405020304" pitchFamily="18" charset="0"/>
              </a:rPr>
              <a:t>oert</a:t>
            </a:r>
            <a:endParaRPr lang="nl-NL"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nl-NL" dirty="0"/>
          </a:p>
        </p:txBody>
      </p:sp>
      <p:pic>
        <p:nvPicPr>
          <p:cNvPr id="4" name="Afbeelding 3" descr="Afbeelding met handschrift, tekst, brief, kalligrafie&#10;&#10;Automatisch gegenereerde beschrijving">
            <a:extLst>
              <a:ext uri="{FF2B5EF4-FFF2-40B4-BE49-F238E27FC236}">
                <a16:creationId xmlns:a16="http://schemas.microsoft.com/office/drawing/2014/main" id="{962FE010-A160-CC73-9AE5-AB93FDCEF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24" y="3152820"/>
            <a:ext cx="7354824" cy="1965960"/>
          </a:xfrm>
          <a:prstGeom prst="rect">
            <a:avLst/>
          </a:prstGeom>
        </p:spPr>
      </p:pic>
      <p:pic>
        <p:nvPicPr>
          <p:cNvPr id="6" name="Afbeelding 5" descr="Afbeelding met tekst, handschrift, brief, papier&#10;&#10;Automatisch gegenereerde beschrijving">
            <a:extLst>
              <a:ext uri="{FF2B5EF4-FFF2-40B4-BE49-F238E27FC236}">
                <a16:creationId xmlns:a16="http://schemas.microsoft.com/office/drawing/2014/main" id="{16D4F4ED-FB69-70A3-3955-3E1D90C0E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5365" y="0"/>
            <a:ext cx="4416635" cy="6858000"/>
          </a:xfrm>
          <a:prstGeom prst="rect">
            <a:avLst/>
          </a:prstGeom>
        </p:spPr>
      </p:pic>
      <p:sp>
        <p:nvSpPr>
          <p:cNvPr id="7" name="Rechthoek 6">
            <a:extLst>
              <a:ext uri="{FF2B5EF4-FFF2-40B4-BE49-F238E27FC236}">
                <a16:creationId xmlns:a16="http://schemas.microsoft.com/office/drawing/2014/main" id="{777D430A-9ED4-B4E1-7793-5337293C1ECF}"/>
              </a:ext>
            </a:extLst>
          </p:cNvPr>
          <p:cNvSpPr/>
          <p:nvPr/>
        </p:nvSpPr>
        <p:spPr>
          <a:xfrm>
            <a:off x="7981950" y="361950"/>
            <a:ext cx="4000500" cy="89535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ln>
                <a:solidFill>
                  <a:srgbClr val="FF0000"/>
                </a:solidFill>
              </a:ln>
              <a:noFill/>
            </a:endParaRPr>
          </a:p>
        </p:txBody>
      </p:sp>
      <p:cxnSp>
        <p:nvCxnSpPr>
          <p:cNvPr id="9" name="Rechte verbindingslijn met pijl 8">
            <a:extLst>
              <a:ext uri="{FF2B5EF4-FFF2-40B4-BE49-F238E27FC236}">
                <a16:creationId xmlns:a16="http://schemas.microsoft.com/office/drawing/2014/main" id="{97AA1940-7833-30EA-B5FC-DCDB486F4333}"/>
              </a:ext>
            </a:extLst>
          </p:cNvPr>
          <p:cNvCxnSpPr>
            <a:cxnSpLocks/>
          </p:cNvCxnSpPr>
          <p:nvPr/>
        </p:nvCxnSpPr>
        <p:spPr>
          <a:xfrm flipH="1">
            <a:off x="4930588" y="1257300"/>
            <a:ext cx="3051362" cy="177277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7516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cxnSp>
        <p:nvCxnSpPr>
          <p:cNvPr id="13" name="Straight Connector 12">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cxnSp>
        <p:nvCxnSpPr>
          <p:cNvPr id="17" name="Straight Connector 16">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28346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kstvak 5">
            <a:extLst>
              <a:ext uri="{FF2B5EF4-FFF2-40B4-BE49-F238E27FC236}">
                <a16:creationId xmlns:a16="http://schemas.microsoft.com/office/drawing/2014/main" id="{DB99D18D-6E22-472B-FB05-26E66B5245E6}"/>
              </a:ext>
            </a:extLst>
          </p:cNvPr>
          <p:cNvSpPr txBox="1"/>
          <p:nvPr/>
        </p:nvSpPr>
        <p:spPr>
          <a:xfrm>
            <a:off x="643467" y="2546224"/>
            <a:ext cx="2994815" cy="3342747"/>
          </a:xfrm>
          <a:prstGeom prst="rect">
            <a:avLst/>
          </a:prstGeom>
        </p:spPr>
        <p:txBody>
          <a:bodyPr vert="horz" lIns="0" tIns="45720" rIns="0" bIns="45720" rtlCol="0">
            <a:normAutofit/>
          </a:bodyPr>
          <a:lstStyle/>
          <a:p>
            <a:pPr>
              <a:lnSpc>
                <a:spcPct val="90000"/>
              </a:lnSpc>
              <a:spcAft>
                <a:spcPts val="600"/>
              </a:spcAft>
              <a:buFont typeface="Calibri" panose="020F0502020204030204" pitchFamily="34" charset="0"/>
            </a:pPr>
            <a:r>
              <a:rPr lang="en-US" sz="1500" dirty="0" err="1"/>
              <a:t>Voor</a:t>
            </a:r>
            <a:r>
              <a:rPr lang="en-US" sz="1500" dirty="0"/>
              <a:t> de </a:t>
            </a:r>
            <a:r>
              <a:rPr lang="en-US" sz="1500" dirty="0" err="1"/>
              <a:t>Raad</a:t>
            </a:r>
            <a:r>
              <a:rPr lang="en-US" sz="1500" dirty="0"/>
              <a:t> van Brabant in den Haag </a:t>
            </a:r>
            <a:r>
              <a:rPr lang="en-US" sz="1500" dirty="0" err="1"/>
              <a:t>wordt</a:t>
            </a:r>
            <a:r>
              <a:rPr lang="en-US" sz="1500" dirty="0"/>
              <a:t> 15 </a:t>
            </a:r>
            <a:r>
              <a:rPr lang="en-US" sz="1500" dirty="0" err="1"/>
              <a:t>maart</a:t>
            </a:r>
            <a:r>
              <a:rPr lang="en-US" sz="1500" dirty="0"/>
              <a:t> 1646 het </a:t>
            </a:r>
            <a:r>
              <a:rPr lang="en-US" sz="1500" dirty="0" err="1"/>
              <a:t>verzoekschrift</a:t>
            </a:r>
            <a:r>
              <a:rPr lang="en-US" sz="1500" dirty="0"/>
              <a:t> </a:t>
            </a:r>
            <a:r>
              <a:rPr lang="en-US" sz="1500" dirty="0" err="1"/>
              <a:t>behandeld</a:t>
            </a:r>
            <a:r>
              <a:rPr lang="en-US" sz="1500" dirty="0"/>
              <a:t> van </a:t>
            </a:r>
            <a:r>
              <a:rPr lang="en-US" sz="1500" i="1" dirty="0"/>
              <a:t>“</a:t>
            </a:r>
            <a:r>
              <a:rPr lang="en-US" sz="1500" i="1" dirty="0" err="1"/>
              <a:t>Godert</a:t>
            </a:r>
            <a:r>
              <a:rPr lang="en-US" sz="1500" i="1" dirty="0"/>
              <a:t> van </a:t>
            </a:r>
            <a:r>
              <a:rPr lang="en-US" sz="1500" i="1" dirty="0" err="1"/>
              <a:t>Gorcum</a:t>
            </a:r>
            <a:r>
              <a:rPr lang="en-US" sz="1500" i="1" dirty="0"/>
              <a:t>, </a:t>
            </a:r>
            <a:r>
              <a:rPr lang="en-US" sz="1500" i="1" dirty="0" err="1"/>
              <a:t>wereltlicke</a:t>
            </a:r>
            <a:r>
              <a:rPr lang="en-US" sz="1500" i="1" dirty="0"/>
              <a:t> </a:t>
            </a:r>
            <a:r>
              <a:rPr lang="en-US" sz="1500" i="1" dirty="0" err="1"/>
              <a:t>priester</a:t>
            </a:r>
            <a:r>
              <a:rPr lang="en-US" sz="1500" i="1" dirty="0"/>
              <a:t> </a:t>
            </a:r>
            <a:r>
              <a:rPr lang="en-US" sz="1500" i="1" dirty="0" err="1"/>
              <a:t>ende</a:t>
            </a:r>
            <a:r>
              <a:rPr lang="en-US" sz="1500" i="1" dirty="0"/>
              <a:t> </a:t>
            </a:r>
            <a:r>
              <a:rPr lang="en-US" sz="1500" i="1" dirty="0" err="1"/>
              <a:t>beneficiaet</a:t>
            </a:r>
            <a:r>
              <a:rPr lang="en-US" sz="1500" i="1" dirty="0"/>
              <a:t> van </a:t>
            </a:r>
            <a:r>
              <a:rPr lang="en-US" sz="1500" i="1" dirty="0" err="1"/>
              <a:t>Oosterwijck</a:t>
            </a:r>
            <a:r>
              <a:rPr lang="en-US" sz="1500" i="1" dirty="0"/>
              <a:t>, </a:t>
            </a:r>
            <a:r>
              <a:rPr lang="en-US" sz="1500" i="1" dirty="0" err="1"/>
              <a:t>plaetse</a:t>
            </a:r>
            <a:r>
              <a:rPr lang="en-US" sz="1500" i="1" dirty="0"/>
              <a:t> </a:t>
            </a:r>
            <a:r>
              <a:rPr lang="en-US" sz="1500" i="1" dirty="0" err="1"/>
              <a:t>sijner</a:t>
            </a:r>
            <a:r>
              <a:rPr lang="en-US" sz="1500" i="1" dirty="0"/>
              <a:t> </a:t>
            </a:r>
            <a:r>
              <a:rPr lang="en-US" sz="1500" i="1" dirty="0" err="1"/>
              <a:t>geboorte</a:t>
            </a:r>
            <a:r>
              <a:rPr lang="en-US" sz="1500" dirty="0"/>
              <a:t>” </a:t>
            </a:r>
            <a:r>
              <a:rPr lang="en-US" sz="1500" i="1" dirty="0"/>
              <a:t>“</a:t>
            </a:r>
            <a:r>
              <a:rPr lang="en-US" sz="1500" i="1" dirty="0" err="1"/>
              <a:t>verontrent</a:t>
            </a:r>
            <a:r>
              <a:rPr lang="en-US" sz="1500" i="1" dirty="0"/>
              <a:t>  80 </a:t>
            </a:r>
            <a:r>
              <a:rPr lang="en-US" sz="1500" i="1" dirty="0" err="1"/>
              <a:t>jaren</a:t>
            </a:r>
            <a:r>
              <a:rPr lang="en-US" sz="1500" i="1" dirty="0"/>
              <a:t>”</a:t>
            </a:r>
          </a:p>
          <a:p>
            <a:pPr>
              <a:lnSpc>
                <a:spcPct val="90000"/>
              </a:lnSpc>
              <a:spcAft>
                <a:spcPts val="600"/>
              </a:spcAft>
              <a:buFont typeface="Calibri" panose="020F0502020204030204" pitchFamily="34" charset="0"/>
            </a:pPr>
            <a:r>
              <a:rPr lang="en-US" sz="1500" dirty="0" err="1"/>
              <a:t>Hij</a:t>
            </a:r>
            <a:r>
              <a:rPr lang="en-US" sz="1500" dirty="0"/>
              <a:t> is </a:t>
            </a:r>
            <a:r>
              <a:rPr lang="en-US" sz="1500" dirty="0" err="1"/>
              <a:t>uit</a:t>
            </a:r>
            <a:r>
              <a:rPr lang="en-US" sz="1500" dirty="0"/>
              <a:t> </a:t>
            </a:r>
            <a:r>
              <a:rPr lang="en-US" sz="1500" dirty="0" err="1"/>
              <a:t>moeten</a:t>
            </a:r>
            <a:r>
              <a:rPr lang="en-US" sz="1500" dirty="0"/>
              <a:t> </a:t>
            </a:r>
            <a:r>
              <a:rPr lang="en-US" sz="1500" dirty="0" err="1"/>
              <a:t>wijken</a:t>
            </a:r>
            <a:r>
              <a:rPr lang="en-US" sz="1500" dirty="0"/>
              <a:t> </a:t>
            </a:r>
            <a:r>
              <a:rPr lang="en-US" sz="1500" dirty="0" err="1"/>
              <a:t>naar</a:t>
            </a:r>
            <a:r>
              <a:rPr lang="en-US" sz="1500" dirty="0"/>
              <a:t> </a:t>
            </a:r>
            <a:r>
              <a:rPr lang="en-US" sz="1500" dirty="0" err="1"/>
              <a:t>Beckhoven</a:t>
            </a:r>
            <a:r>
              <a:rPr lang="en-US" sz="1500" dirty="0"/>
              <a:t> (</a:t>
            </a:r>
            <a:r>
              <a:rPr lang="en-US" sz="1500" dirty="0" err="1"/>
              <a:t>bij</a:t>
            </a:r>
            <a:r>
              <a:rPr lang="en-US" sz="1500" dirty="0"/>
              <a:t> Brecht) en </a:t>
            </a:r>
            <a:r>
              <a:rPr lang="en-US" sz="1500" dirty="0" err="1"/>
              <a:t>wil</a:t>
            </a:r>
            <a:r>
              <a:rPr lang="en-US" sz="1500" dirty="0"/>
              <a:t> </a:t>
            </a:r>
            <a:r>
              <a:rPr lang="en-US" sz="1500" dirty="0" err="1"/>
              <a:t>weer</a:t>
            </a:r>
            <a:r>
              <a:rPr lang="en-US" sz="1500" dirty="0"/>
              <a:t> “in alle </a:t>
            </a:r>
            <a:r>
              <a:rPr lang="en-US" sz="1500" dirty="0" err="1"/>
              <a:t>stillicheyt</a:t>
            </a:r>
            <a:r>
              <a:rPr lang="en-US" sz="1500" dirty="0"/>
              <a:t>” in Oisterwijk </a:t>
            </a:r>
            <a:r>
              <a:rPr lang="en-US" sz="1500" dirty="0" err="1"/>
              <a:t>gaan</a:t>
            </a:r>
            <a:r>
              <a:rPr lang="en-US" sz="1500" dirty="0"/>
              <a:t> </a:t>
            </a:r>
            <a:r>
              <a:rPr lang="en-US" sz="1500" dirty="0" err="1"/>
              <a:t>wonen</a:t>
            </a:r>
            <a:r>
              <a:rPr lang="en-US" sz="1500" dirty="0"/>
              <a:t>.</a:t>
            </a:r>
          </a:p>
          <a:p>
            <a:pPr>
              <a:lnSpc>
                <a:spcPct val="90000"/>
              </a:lnSpc>
              <a:spcAft>
                <a:spcPts val="600"/>
              </a:spcAft>
              <a:buFont typeface="Calibri" panose="020F0502020204030204" pitchFamily="34" charset="0"/>
            </a:pPr>
            <a:r>
              <a:rPr lang="en-US" sz="1500" dirty="0" err="1"/>
              <a:t>Dit</a:t>
            </a:r>
            <a:r>
              <a:rPr lang="en-US" sz="1500" dirty="0"/>
              <a:t>  </a:t>
            </a:r>
            <a:r>
              <a:rPr lang="en-US" sz="1500" dirty="0" err="1"/>
              <a:t>wordt</a:t>
            </a:r>
            <a:r>
              <a:rPr lang="en-US" sz="1500" dirty="0"/>
              <a:t> </a:t>
            </a:r>
            <a:r>
              <a:rPr lang="en-US" sz="1500" dirty="0" err="1"/>
              <a:t>toegestaan</a:t>
            </a:r>
            <a:r>
              <a:rPr lang="en-US" sz="1500" dirty="0"/>
              <a:t>, maar in de marge </a:t>
            </a:r>
            <a:r>
              <a:rPr lang="en-US" sz="1500" dirty="0" err="1"/>
              <a:t>staat</a:t>
            </a:r>
            <a:r>
              <a:rPr lang="en-US" sz="1500" dirty="0"/>
              <a:t> </a:t>
            </a:r>
            <a:r>
              <a:rPr lang="en-US" sz="1500" dirty="0" err="1"/>
              <a:t>dat</a:t>
            </a:r>
            <a:r>
              <a:rPr lang="en-US" sz="1500" dirty="0"/>
              <a:t> het </a:t>
            </a:r>
            <a:r>
              <a:rPr lang="en-US" sz="1500" dirty="0" err="1"/>
              <a:t>eindigt</a:t>
            </a:r>
            <a:r>
              <a:rPr lang="en-US" sz="1500" dirty="0"/>
              <a:t> “</a:t>
            </a:r>
            <a:r>
              <a:rPr lang="en-US" sz="1500" i="1" dirty="0" err="1"/>
              <a:t>bijde</a:t>
            </a:r>
            <a:r>
              <a:rPr lang="en-US" sz="1500" i="1" dirty="0"/>
              <a:t> </a:t>
            </a:r>
            <a:r>
              <a:rPr lang="en-US" sz="1500" i="1" dirty="0" err="1"/>
              <a:t>resumptie</a:t>
            </a:r>
            <a:r>
              <a:rPr lang="en-US" sz="1500" dirty="0"/>
              <a:t>”</a:t>
            </a:r>
          </a:p>
          <a:p>
            <a:pPr>
              <a:lnSpc>
                <a:spcPct val="90000"/>
              </a:lnSpc>
              <a:spcAft>
                <a:spcPts val="600"/>
              </a:spcAft>
              <a:buFont typeface="Calibri" panose="020F0502020204030204" pitchFamily="34" charset="0"/>
            </a:pPr>
            <a:endParaRPr lang="en-US" sz="1500" dirty="0"/>
          </a:p>
        </p:txBody>
      </p:sp>
      <p:pic>
        <p:nvPicPr>
          <p:cNvPr id="3" name="Afbeelding 2" descr="Afbeelding met tekst, handschrift, papier, boek&#10;&#10;Automatisch gegenereerde beschrijving">
            <a:extLst>
              <a:ext uri="{FF2B5EF4-FFF2-40B4-BE49-F238E27FC236}">
                <a16:creationId xmlns:a16="http://schemas.microsoft.com/office/drawing/2014/main" id="{03676403-33B6-0994-7562-15FC558A77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9922" y="896533"/>
            <a:ext cx="3583439" cy="5064934"/>
          </a:xfrm>
          <a:prstGeom prst="rect">
            <a:avLst/>
          </a:prstGeom>
        </p:spPr>
      </p:pic>
      <p:pic>
        <p:nvPicPr>
          <p:cNvPr id="5" name="Afbeelding 4" descr="Afbeelding met tekst, boek, handschrift, papier&#10;&#10;Automatisch gegenereerde beschrijving">
            <a:extLst>
              <a:ext uri="{FF2B5EF4-FFF2-40B4-BE49-F238E27FC236}">
                <a16:creationId xmlns:a16="http://schemas.microsoft.com/office/drawing/2014/main" id="{ECCCA320-E2E2-86A2-4305-C18064F42F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5094" y="872444"/>
            <a:ext cx="3583439" cy="5119197"/>
          </a:xfrm>
          <a:prstGeom prst="rect">
            <a:avLst/>
          </a:prstGeom>
        </p:spPr>
      </p:pic>
    </p:spTree>
    <p:extLst>
      <p:ext uri="{BB962C8B-B14F-4D97-AF65-F5344CB8AC3E}">
        <p14:creationId xmlns:p14="http://schemas.microsoft.com/office/powerpoint/2010/main" val="2720659437"/>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cxnSp>
        <p:nvCxnSpPr>
          <p:cNvPr id="20" name="Straight Connector 10">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12">
            <a:extLst>
              <a:ext uri="{FF2B5EF4-FFF2-40B4-BE49-F238E27FC236}">
                <a16:creationId xmlns:a16="http://schemas.microsoft.com/office/drawing/2014/main" id="{80861964-D86C-4A50-8F6D-B466384A6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descr="Afbeelding met handschrift, tekst, brief, kalligrafie&#10;&#10;Automatisch gegenereerde beschrijving">
            <a:extLst>
              <a:ext uri="{FF2B5EF4-FFF2-40B4-BE49-F238E27FC236}">
                <a16:creationId xmlns:a16="http://schemas.microsoft.com/office/drawing/2014/main" id="{1BDB1C0D-61AB-2B24-8732-702F0029B1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887" y="2246569"/>
            <a:ext cx="7918933" cy="3266560"/>
          </a:xfrm>
          <a:prstGeom prst="rect">
            <a:avLst/>
          </a:prstGeom>
        </p:spPr>
      </p:pic>
      <p:cxnSp>
        <p:nvCxnSpPr>
          <p:cNvPr id="22" name="Straight Connector 14">
            <a:extLst>
              <a:ext uri="{FF2B5EF4-FFF2-40B4-BE49-F238E27FC236}">
                <a16:creationId xmlns:a16="http://schemas.microsoft.com/office/drawing/2014/main" id="{754A678E-8F30-4E92-A5BF-F5D03D0113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8967" y="2246569"/>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Tekstvak 3">
            <a:extLst>
              <a:ext uri="{FF2B5EF4-FFF2-40B4-BE49-F238E27FC236}">
                <a16:creationId xmlns:a16="http://schemas.microsoft.com/office/drawing/2014/main" id="{2B4A877D-6E42-9B15-231D-3A41423DE82F}"/>
              </a:ext>
            </a:extLst>
          </p:cNvPr>
          <p:cNvSpPr txBox="1"/>
          <p:nvPr/>
        </p:nvSpPr>
        <p:spPr>
          <a:xfrm>
            <a:off x="7898967" y="2595758"/>
            <a:ext cx="3934832" cy="3266562"/>
          </a:xfrm>
          <a:prstGeom prst="rect">
            <a:avLst/>
          </a:prstGeom>
        </p:spPr>
        <p:txBody>
          <a:bodyPr vert="horz" lIns="0" tIns="45720" rIns="0" bIns="45720" rtlCol="0">
            <a:normAutofit fontScale="92500" lnSpcReduction="10000"/>
          </a:bodyPr>
          <a:lstStyle/>
          <a:p>
            <a:pPr>
              <a:lnSpc>
                <a:spcPct val="90000"/>
              </a:lnSpc>
              <a:spcAft>
                <a:spcPts val="600"/>
              </a:spcAft>
              <a:buFont typeface="Calibri" panose="020F0502020204030204" pitchFamily="34" charset="0"/>
            </a:pPr>
            <a:r>
              <a:rPr lang="en-US" dirty="0">
                <a:solidFill>
                  <a:schemeClr val="tx1">
                    <a:lumMod val="75000"/>
                    <a:lumOff val="25000"/>
                  </a:schemeClr>
                </a:solidFill>
              </a:rPr>
              <a:t>Op 25 </a:t>
            </a:r>
            <a:r>
              <a:rPr lang="en-US" dirty="0" err="1">
                <a:solidFill>
                  <a:schemeClr val="tx1">
                    <a:lumMod val="75000"/>
                    <a:lumOff val="25000"/>
                  </a:schemeClr>
                </a:solidFill>
              </a:rPr>
              <a:t>september</a:t>
            </a:r>
            <a:r>
              <a:rPr lang="en-US" dirty="0">
                <a:solidFill>
                  <a:schemeClr val="tx1">
                    <a:lumMod val="75000"/>
                    <a:lumOff val="25000"/>
                  </a:schemeClr>
                </a:solidFill>
              </a:rPr>
              <a:t> 1652 </a:t>
            </a:r>
            <a:r>
              <a:rPr lang="en-US" dirty="0" err="1">
                <a:solidFill>
                  <a:schemeClr val="tx1">
                    <a:lumMod val="75000"/>
                    <a:lumOff val="25000"/>
                  </a:schemeClr>
                </a:solidFill>
              </a:rPr>
              <a:t>gaan</a:t>
            </a:r>
            <a:r>
              <a:rPr lang="en-US" dirty="0">
                <a:solidFill>
                  <a:schemeClr val="tx1">
                    <a:lumMod val="75000"/>
                    <a:lumOff val="25000"/>
                  </a:schemeClr>
                </a:solidFill>
              </a:rPr>
              <a:t> </a:t>
            </a:r>
            <a:r>
              <a:rPr lang="en-US" dirty="0" err="1">
                <a:solidFill>
                  <a:schemeClr val="tx1">
                    <a:lumMod val="75000"/>
                    <a:lumOff val="25000"/>
                  </a:schemeClr>
                </a:solidFill>
              </a:rPr>
              <a:t>schepenen</a:t>
            </a:r>
            <a:r>
              <a:rPr lang="en-US" dirty="0">
                <a:solidFill>
                  <a:schemeClr val="tx1">
                    <a:lumMod val="75000"/>
                    <a:lumOff val="25000"/>
                  </a:schemeClr>
                </a:solidFill>
              </a:rPr>
              <a:t> van Megen </a:t>
            </a:r>
            <a:r>
              <a:rPr lang="en-US" dirty="0" err="1">
                <a:solidFill>
                  <a:schemeClr val="tx1">
                    <a:lumMod val="75000"/>
                    <a:lumOff val="25000"/>
                  </a:schemeClr>
                </a:solidFill>
              </a:rPr>
              <a:t>naar</a:t>
            </a:r>
            <a:r>
              <a:rPr lang="en-US" dirty="0">
                <a:solidFill>
                  <a:schemeClr val="tx1">
                    <a:lumMod val="75000"/>
                    <a:lumOff val="25000"/>
                  </a:schemeClr>
                </a:solidFill>
              </a:rPr>
              <a:t> </a:t>
            </a:r>
            <a:r>
              <a:rPr lang="en-US" dirty="0" err="1">
                <a:solidFill>
                  <a:schemeClr val="tx1">
                    <a:lumMod val="75000"/>
                    <a:lumOff val="25000"/>
                  </a:schemeClr>
                </a:solidFill>
              </a:rPr>
              <a:t>eerw</a:t>
            </a:r>
            <a:r>
              <a:rPr lang="en-US" dirty="0">
                <a:solidFill>
                  <a:schemeClr val="tx1">
                    <a:lumMod val="75000"/>
                    <a:lumOff val="25000"/>
                  </a:schemeClr>
                </a:solidFill>
              </a:rPr>
              <a:t>. </a:t>
            </a:r>
            <a:r>
              <a:rPr lang="en-US" dirty="0" err="1">
                <a:solidFill>
                  <a:schemeClr val="tx1">
                    <a:lumMod val="75000"/>
                    <a:lumOff val="25000"/>
                  </a:schemeClr>
                </a:solidFill>
              </a:rPr>
              <a:t>heere</a:t>
            </a:r>
            <a:r>
              <a:rPr lang="en-US" dirty="0">
                <a:solidFill>
                  <a:schemeClr val="tx1">
                    <a:lumMod val="75000"/>
                    <a:lumOff val="25000"/>
                  </a:schemeClr>
                </a:solidFill>
              </a:rPr>
              <a:t> </a:t>
            </a:r>
            <a:r>
              <a:rPr lang="en-US" dirty="0" err="1">
                <a:solidFill>
                  <a:schemeClr val="tx1">
                    <a:lumMod val="75000"/>
                    <a:lumOff val="25000"/>
                  </a:schemeClr>
                </a:solidFill>
              </a:rPr>
              <a:t>Goedefridus</a:t>
            </a:r>
            <a:r>
              <a:rPr lang="en-US" dirty="0">
                <a:solidFill>
                  <a:schemeClr val="tx1">
                    <a:lumMod val="75000"/>
                    <a:lumOff val="25000"/>
                  </a:schemeClr>
                </a:solidFill>
              </a:rPr>
              <a:t> van </a:t>
            </a:r>
            <a:r>
              <a:rPr lang="en-US" dirty="0" err="1">
                <a:solidFill>
                  <a:schemeClr val="tx1">
                    <a:lumMod val="75000"/>
                    <a:lumOff val="25000"/>
                  </a:schemeClr>
                </a:solidFill>
              </a:rPr>
              <a:t>Worcum</a:t>
            </a:r>
            <a:r>
              <a:rPr lang="en-US" dirty="0">
                <a:solidFill>
                  <a:schemeClr val="tx1">
                    <a:lumMod val="75000"/>
                    <a:lumOff val="25000"/>
                  </a:schemeClr>
                </a:solidFill>
              </a:rPr>
              <a:t> </a:t>
            </a:r>
            <a:r>
              <a:rPr lang="en-US" dirty="0" err="1">
                <a:solidFill>
                  <a:schemeClr val="tx1">
                    <a:lumMod val="75000"/>
                    <a:lumOff val="25000"/>
                  </a:schemeClr>
                </a:solidFill>
              </a:rPr>
              <a:t>beneficiaet</a:t>
            </a:r>
            <a:r>
              <a:rPr lang="en-US" dirty="0">
                <a:solidFill>
                  <a:schemeClr val="tx1">
                    <a:lumMod val="75000"/>
                    <a:lumOff val="25000"/>
                  </a:schemeClr>
                </a:solidFill>
              </a:rPr>
              <a:t>, </a:t>
            </a:r>
            <a:r>
              <a:rPr lang="en-US" dirty="0" err="1">
                <a:solidFill>
                  <a:schemeClr val="tx1">
                    <a:lumMod val="75000"/>
                    <a:lumOff val="25000"/>
                  </a:schemeClr>
                </a:solidFill>
              </a:rPr>
              <a:t>sieck</a:t>
            </a:r>
            <a:r>
              <a:rPr lang="en-US" dirty="0">
                <a:solidFill>
                  <a:schemeClr val="tx1">
                    <a:lumMod val="75000"/>
                    <a:lumOff val="25000"/>
                  </a:schemeClr>
                </a:solidFill>
              </a:rPr>
              <a:t> </a:t>
            </a:r>
            <a:r>
              <a:rPr lang="en-US" dirty="0" err="1">
                <a:solidFill>
                  <a:schemeClr val="tx1">
                    <a:lumMod val="75000"/>
                    <a:lumOff val="25000"/>
                  </a:schemeClr>
                </a:solidFill>
              </a:rPr>
              <a:t>te</a:t>
            </a:r>
            <a:r>
              <a:rPr lang="en-US" dirty="0">
                <a:solidFill>
                  <a:schemeClr val="tx1">
                    <a:lumMod val="75000"/>
                    <a:lumOff val="25000"/>
                  </a:schemeClr>
                </a:solidFill>
              </a:rPr>
              <a:t> </a:t>
            </a:r>
            <a:r>
              <a:rPr lang="en-US" dirty="0" err="1">
                <a:solidFill>
                  <a:schemeClr val="tx1">
                    <a:lumMod val="75000"/>
                    <a:lumOff val="25000"/>
                  </a:schemeClr>
                </a:solidFill>
              </a:rPr>
              <a:t>bedde</a:t>
            </a:r>
            <a:r>
              <a:rPr lang="en-US" dirty="0">
                <a:solidFill>
                  <a:schemeClr val="tx1">
                    <a:lumMod val="75000"/>
                    <a:lumOff val="25000"/>
                  </a:schemeClr>
                </a:solidFill>
              </a:rPr>
              <a:t> </a:t>
            </a:r>
            <a:r>
              <a:rPr lang="en-US" dirty="0" err="1">
                <a:solidFill>
                  <a:schemeClr val="tx1">
                    <a:lumMod val="75000"/>
                    <a:lumOff val="25000"/>
                  </a:schemeClr>
                </a:solidFill>
              </a:rPr>
              <a:t>nijet</a:t>
            </a:r>
            <a:r>
              <a:rPr lang="en-US" dirty="0">
                <a:solidFill>
                  <a:schemeClr val="tx1">
                    <a:lumMod val="75000"/>
                    <a:lumOff val="25000"/>
                  </a:schemeClr>
                </a:solidFill>
              </a:rPr>
              <a:t> </a:t>
            </a:r>
            <a:r>
              <a:rPr lang="en-US" dirty="0" err="1">
                <a:solidFill>
                  <a:schemeClr val="tx1">
                    <a:lumMod val="75000"/>
                    <a:lumOff val="25000"/>
                  </a:schemeClr>
                </a:solidFill>
              </a:rPr>
              <a:t>willende</a:t>
            </a:r>
            <a:r>
              <a:rPr lang="en-US" dirty="0">
                <a:solidFill>
                  <a:schemeClr val="tx1">
                    <a:lumMod val="75000"/>
                    <a:lumOff val="25000"/>
                  </a:schemeClr>
                </a:solidFill>
              </a:rPr>
              <a:t> </a:t>
            </a:r>
            <a:r>
              <a:rPr lang="en-US" dirty="0" err="1">
                <a:solidFill>
                  <a:schemeClr val="tx1">
                    <a:lumMod val="75000"/>
                    <a:lumOff val="25000"/>
                  </a:schemeClr>
                </a:solidFill>
              </a:rPr>
              <a:t>vuijt</a:t>
            </a:r>
            <a:r>
              <a:rPr lang="en-US" dirty="0">
                <a:solidFill>
                  <a:schemeClr val="tx1">
                    <a:lumMod val="75000"/>
                    <a:lumOff val="25000"/>
                  </a:schemeClr>
                </a:solidFill>
              </a:rPr>
              <a:t> dese </a:t>
            </a:r>
            <a:r>
              <a:rPr lang="en-US" dirty="0" err="1">
                <a:solidFill>
                  <a:schemeClr val="tx1">
                    <a:lumMod val="75000"/>
                    <a:lumOff val="25000"/>
                  </a:schemeClr>
                </a:solidFill>
              </a:rPr>
              <a:t>bedroeffde</a:t>
            </a:r>
            <a:r>
              <a:rPr lang="en-US" dirty="0">
                <a:solidFill>
                  <a:schemeClr val="tx1">
                    <a:lumMod val="75000"/>
                    <a:lumOff val="25000"/>
                  </a:schemeClr>
                </a:solidFill>
              </a:rPr>
              <a:t> </a:t>
            </a:r>
            <a:r>
              <a:rPr lang="en-US" dirty="0" err="1">
                <a:solidFill>
                  <a:schemeClr val="tx1">
                    <a:lumMod val="75000"/>
                    <a:lumOff val="25000"/>
                  </a:schemeClr>
                </a:solidFill>
              </a:rPr>
              <a:t>werelt</a:t>
            </a:r>
            <a:r>
              <a:rPr lang="en-US" dirty="0">
                <a:solidFill>
                  <a:schemeClr val="tx1">
                    <a:lumMod val="75000"/>
                    <a:lumOff val="25000"/>
                  </a:schemeClr>
                </a:solidFill>
              </a:rPr>
              <a:t> </a:t>
            </a:r>
            <a:r>
              <a:rPr lang="en-US" dirty="0" err="1">
                <a:solidFill>
                  <a:schemeClr val="tx1">
                    <a:lumMod val="75000"/>
                    <a:lumOff val="25000"/>
                  </a:schemeClr>
                </a:solidFill>
              </a:rPr>
              <a:t>scheijden</a:t>
            </a:r>
            <a:r>
              <a:rPr lang="en-US" dirty="0">
                <a:solidFill>
                  <a:schemeClr val="tx1">
                    <a:lumMod val="75000"/>
                    <a:lumOff val="25000"/>
                  </a:schemeClr>
                </a:solidFill>
              </a:rPr>
              <a:t> </a:t>
            </a:r>
            <a:r>
              <a:rPr lang="en-US" dirty="0" err="1">
                <a:solidFill>
                  <a:schemeClr val="tx1">
                    <a:lumMod val="75000"/>
                    <a:lumOff val="25000"/>
                  </a:schemeClr>
                </a:solidFill>
              </a:rPr>
              <a:t>voer</a:t>
            </a:r>
            <a:r>
              <a:rPr lang="en-US" dirty="0">
                <a:solidFill>
                  <a:schemeClr val="tx1">
                    <a:lumMod val="75000"/>
                    <a:lumOff val="25000"/>
                  </a:schemeClr>
                </a:solidFill>
              </a:rPr>
              <a:t> en </a:t>
            </a:r>
            <a:r>
              <a:rPr lang="en-US" dirty="0" err="1">
                <a:solidFill>
                  <a:schemeClr val="tx1">
                    <a:lumMod val="75000"/>
                    <a:lumOff val="25000"/>
                  </a:schemeClr>
                </a:solidFill>
              </a:rPr>
              <a:t>aleer</a:t>
            </a:r>
            <a:r>
              <a:rPr lang="en-US" dirty="0">
                <a:solidFill>
                  <a:schemeClr val="tx1">
                    <a:lumMod val="75000"/>
                    <a:lumOff val="25000"/>
                  </a:schemeClr>
                </a:solidFill>
              </a:rPr>
              <a:t> van </a:t>
            </a:r>
            <a:r>
              <a:rPr lang="en-US" dirty="0" err="1">
                <a:solidFill>
                  <a:schemeClr val="tx1">
                    <a:lumMod val="75000"/>
                    <a:lumOff val="25000"/>
                  </a:schemeClr>
                </a:solidFill>
              </a:rPr>
              <a:t>sijne</a:t>
            </a:r>
            <a:r>
              <a:rPr lang="en-US" dirty="0">
                <a:solidFill>
                  <a:schemeClr val="tx1">
                    <a:lumMod val="75000"/>
                    <a:lumOff val="25000"/>
                  </a:schemeClr>
                </a:solidFill>
              </a:rPr>
              <a:t> </a:t>
            </a:r>
            <a:r>
              <a:rPr lang="en-US" dirty="0" err="1">
                <a:solidFill>
                  <a:schemeClr val="tx1">
                    <a:lumMod val="75000"/>
                    <a:lumOff val="25000"/>
                  </a:schemeClr>
                </a:solidFill>
              </a:rPr>
              <a:t>tijtelijcke</a:t>
            </a:r>
            <a:r>
              <a:rPr lang="en-US" dirty="0">
                <a:solidFill>
                  <a:schemeClr val="tx1">
                    <a:lumMod val="75000"/>
                    <a:lumOff val="25000"/>
                  </a:schemeClr>
                </a:solidFill>
              </a:rPr>
              <a:t> </a:t>
            </a:r>
            <a:r>
              <a:rPr lang="en-US" dirty="0" err="1">
                <a:solidFill>
                  <a:schemeClr val="tx1">
                    <a:lumMod val="75000"/>
                    <a:lumOff val="25000"/>
                  </a:schemeClr>
                </a:solidFill>
              </a:rPr>
              <a:t>goederen</a:t>
            </a:r>
            <a:r>
              <a:rPr lang="en-US" dirty="0">
                <a:solidFill>
                  <a:schemeClr val="tx1">
                    <a:lumMod val="75000"/>
                    <a:lumOff val="25000"/>
                  </a:schemeClr>
                </a:solidFill>
              </a:rPr>
              <a:t> </a:t>
            </a:r>
            <a:r>
              <a:rPr lang="en-US" dirty="0" err="1">
                <a:solidFill>
                  <a:schemeClr val="tx1">
                    <a:lumMod val="75000"/>
                    <a:lumOff val="25000"/>
                  </a:schemeClr>
                </a:solidFill>
              </a:rPr>
              <a:t>soo</a:t>
            </a:r>
            <a:r>
              <a:rPr lang="en-US" dirty="0">
                <a:solidFill>
                  <a:schemeClr val="tx1">
                    <a:lumMod val="75000"/>
                    <a:lumOff val="25000"/>
                  </a:schemeClr>
                </a:solidFill>
              </a:rPr>
              <a:t> </a:t>
            </a:r>
            <a:r>
              <a:rPr lang="en-US" dirty="0" err="1">
                <a:solidFill>
                  <a:schemeClr val="tx1">
                    <a:lumMod val="75000"/>
                    <a:lumOff val="25000"/>
                  </a:schemeClr>
                </a:solidFill>
              </a:rPr>
              <a:t>patrimoniale</a:t>
            </a:r>
            <a:r>
              <a:rPr lang="en-US" dirty="0">
                <a:solidFill>
                  <a:schemeClr val="tx1">
                    <a:lumMod val="75000"/>
                    <a:lumOff val="25000"/>
                  </a:schemeClr>
                </a:solidFill>
              </a:rPr>
              <a:t> </a:t>
            </a:r>
            <a:r>
              <a:rPr lang="en-US" dirty="0" err="1">
                <a:solidFill>
                  <a:schemeClr val="tx1">
                    <a:lumMod val="75000"/>
                    <a:lumOff val="25000"/>
                  </a:schemeClr>
                </a:solidFill>
              </a:rPr>
              <a:t>als</a:t>
            </a:r>
            <a:r>
              <a:rPr lang="en-US" dirty="0">
                <a:solidFill>
                  <a:schemeClr val="tx1">
                    <a:lumMod val="75000"/>
                    <a:lumOff val="25000"/>
                  </a:schemeClr>
                </a:solidFill>
              </a:rPr>
              <a:t> </a:t>
            </a:r>
            <a:r>
              <a:rPr lang="en-US" dirty="0" err="1">
                <a:solidFill>
                  <a:schemeClr val="tx1">
                    <a:lumMod val="75000"/>
                    <a:lumOff val="25000"/>
                  </a:schemeClr>
                </a:solidFill>
              </a:rPr>
              <a:t>geconquesteerde</a:t>
            </a:r>
            <a:r>
              <a:rPr lang="en-US" dirty="0">
                <a:solidFill>
                  <a:schemeClr val="tx1">
                    <a:lumMod val="75000"/>
                    <a:lumOff val="25000"/>
                  </a:schemeClr>
                </a:solidFill>
              </a:rPr>
              <a:t> </a:t>
            </a:r>
            <a:r>
              <a:rPr lang="en-US" dirty="0" err="1">
                <a:solidFill>
                  <a:schemeClr val="tx1">
                    <a:lumMod val="75000"/>
                    <a:lumOff val="25000"/>
                  </a:schemeClr>
                </a:solidFill>
              </a:rPr>
              <a:t>gedisponeert</a:t>
            </a:r>
            <a:r>
              <a:rPr lang="en-US" dirty="0">
                <a:solidFill>
                  <a:schemeClr val="tx1">
                    <a:lumMod val="75000"/>
                    <a:lumOff val="25000"/>
                  </a:schemeClr>
                </a:solidFill>
              </a:rPr>
              <a:t> </a:t>
            </a:r>
            <a:r>
              <a:rPr lang="en-US" dirty="0" err="1">
                <a:solidFill>
                  <a:schemeClr val="tx1">
                    <a:lumMod val="75000"/>
                    <a:lumOff val="25000"/>
                  </a:schemeClr>
                </a:solidFill>
              </a:rPr>
              <a:t>te</a:t>
            </a:r>
            <a:r>
              <a:rPr lang="en-US" dirty="0">
                <a:solidFill>
                  <a:schemeClr val="tx1">
                    <a:lumMod val="75000"/>
                    <a:lumOff val="25000"/>
                  </a:schemeClr>
                </a:solidFill>
              </a:rPr>
              <a:t> </a:t>
            </a:r>
            <a:r>
              <a:rPr lang="en-US" dirty="0" err="1">
                <a:solidFill>
                  <a:schemeClr val="tx1">
                    <a:lumMod val="75000"/>
                    <a:lumOff val="25000"/>
                  </a:schemeClr>
                </a:solidFill>
              </a:rPr>
              <a:t>hebben</a:t>
            </a:r>
            <a:r>
              <a:rPr lang="en-US" dirty="0">
                <a:solidFill>
                  <a:schemeClr val="tx1">
                    <a:lumMod val="75000"/>
                    <a:lumOff val="25000"/>
                  </a:schemeClr>
                </a:solidFill>
              </a:rPr>
              <a:t> </a:t>
            </a:r>
            <a:r>
              <a:rPr lang="en-US" dirty="0" err="1">
                <a:solidFill>
                  <a:schemeClr val="tx1">
                    <a:lumMod val="75000"/>
                    <a:lumOff val="25000"/>
                  </a:schemeClr>
                </a:solidFill>
              </a:rPr>
              <a:t>volgens</a:t>
            </a:r>
            <a:r>
              <a:rPr lang="en-US" dirty="0">
                <a:solidFill>
                  <a:schemeClr val="tx1">
                    <a:lumMod val="75000"/>
                    <a:lumOff val="25000"/>
                  </a:schemeClr>
                </a:solidFill>
              </a:rPr>
              <a:t> </a:t>
            </a:r>
            <a:r>
              <a:rPr lang="en-US" dirty="0" err="1">
                <a:solidFill>
                  <a:schemeClr val="tx1">
                    <a:lumMod val="75000"/>
                    <a:lumOff val="25000"/>
                  </a:schemeClr>
                </a:solidFill>
              </a:rPr>
              <a:t>authorisatie</a:t>
            </a:r>
            <a:r>
              <a:rPr lang="en-US" dirty="0">
                <a:solidFill>
                  <a:schemeClr val="tx1">
                    <a:lumMod val="75000"/>
                    <a:lumOff val="25000"/>
                  </a:schemeClr>
                </a:solidFill>
              </a:rPr>
              <a:t> </a:t>
            </a:r>
            <a:r>
              <a:rPr lang="en-US" dirty="0" err="1">
                <a:solidFill>
                  <a:schemeClr val="tx1">
                    <a:lumMod val="75000"/>
                    <a:lumOff val="25000"/>
                  </a:schemeClr>
                </a:solidFill>
              </a:rPr>
              <a:t>te</a:t>
            </a:r>
            <a:r>
              <a:rPr lang="en-US" dirty="0">
                <a:solidFill>
                  <a:schemeClr val="tx1">
                    <a:lumMod val="75000"/>
                    <a:lumOff val="25000"/>
                  </a:schemeClr>
                </a:solidFill>
              </a:rPr>
              <a:t> </a:t>
            </a:r>
            <a:r>
              <a:rPr lang="en-US" dirty="0" err="1">
                <a:solidFill>
                  <a:schemeClr val="tx1">
                    <a:lumMod val="75000"/>
                    <a:lumOff val="25000"/>
                  </a:schemeClr>
                </a:solidFill>
              </a:rPr>
              <a:t>mogen</a:t>
            </a:r>
            <a:r>
              <a:rPr lang="en-US" dirty="0">
                <a:solidFill>
                  <a:schemeClr val="tx1">
                    <a:lumMod val="75000"/>
                    <a:lumOff val="25000"/>
                  </a:schemeClr>
                </a:solidFill>
              </a:rPr>
              <a:t> </a:t>
            </a:r>
            <a:r>
              <a:rPr lang="en-US" dirty="0" err="1">
                <a:solidFill>
                  <a:schemeClr val="tx1">
                    <a:lumMod val="75000"/>
                    <a:lumOff val="25000"/>
                  </a:schemeClr>
                </a:solidFill>
              </a:rPr>
              <a:t>testeren</a:t>
            </a:r>
            <a:r>
              <a:rPr lang="en-US" dirty="0">
                <a:solidFill>
                  <a:schemeClr val="tx1">
                    <a:lumMod val="75000"/>
                    <a:lumOff val="25000"/>
                  </a:schemeClr>
                </a:solidFill>
              </a:rPr>
              <a:t> 12 </a:t>
            </a:r>
            <a:r>
              <a:rPr lang="en-US" dirty="0" err="1">
                <a:solidFill>
                  <a:schemeClr val="tx1">
                    <a:lumMod val="75000"/>
                    <a:lumOff val="25000"/>
                  </a:schemeClr>
                </a:solidFill>
              </a:rPr>
              <a:t>april</a:t>
            </a:r>
            <a:r>
              <a:rPr lang="en-US" dirty="0">
                <a:solidFill>
                  <a:schemeClr val="tx1">
                    <a:lumMod val="75000"/>
                    <a:lumOff val="25000"/>
                  </a:schemeClr>
                </a:solidFill>
              </a:rPr>
              <a:t> 1612. </a:t>
            </a:r>
          </a:p>
          <a:p>
            <a:pPr>
              <a:lnSpc>
                <a:spcPct val="90000"/>
              </a:lnSpc>
              <a:spcAft>
                <a:spcPts val="600"/>
              </a:spcAft>
              <a:buFont typeface="Calibri" panose="020F0502020204030204" pitchFamily="34" charset="0"/>
            </a:pPr>
            <a:r>
              <a:rPr lang="en-US" dirty="0">
                <a:solidFill>
                  <a:schemeClr val="tx1">
                    <a:lumMod val="75000"/>
                    <a:lumOff val="25000"/>
                  </a:schemeClr>
                </a:solidFill>
              </a:rPr>
              <a:t>Op 6 </a:t>
            </a:r>
            <a:r>
              <a:rPr lang="en-US" dirty="0" err="1">
                <a:solidFill>
                  <a:schemeClr val="tx1">
                    <a:lumMod val="75000"/>
                    <a:lumOff val="25000"/>
                  </a:schemeClr>
                </a:solidFill>
              </a:rPr>
              <a:t>oktober</a:t>
            </a:r>
            <a:r>
              <a:rPr lang="en-US" dirty="0">
                <a:solidFill>
                  <a:schemeClr val="tx1">
                    <a:lumMod val="75000"/>
                    <a:lumOff val="25000"/>
                  </a:schemeClr>
                </a:solidFill>
              </a:rPr>
              <a:t> </a:t>
            </a:r>
            <a:r>
              <a:rPr lang="en-US" dirty="0" err="1">
                <a:solidFill>
                  <a:schemeClr val="tx1">
                    <a:lumMod val="75000"/>
                    <a:lumOff val="25000"/>
                  </a:schemeClr>
                </a:solidFill>
              </a:rPr>
              <a:t>voegt</a:t>
            </a:r>
            <a:r>
              <a:rPr lang="en-US" dirty="0">
                <a:solidFill>
                  <a:schemeClr val="tx1">
                    <a:lumMod val="75000"/>
                    <a:lumOff val="25000"/>
                  </a:schemeClr>
                </a:solidFill>
              </a:rPr>
              <a:t> </a:t>
            </a:r>
            <a:r>
              <a:rPr lang="en-US" dirty="0" err="1">
                <a:solidFill>
                  <a:schemeClr val="tx1">
                    <a:lumMod val="75000"/>
                    <a:lumOff val="25000"/>
                  </a:schemeClr>
                </a:solidFill>
              </a:rPr>
              <a:t>hij</a:t>
            </a:r>
            <a:r>
              <a:rPr lang="en-US" dirty="0">
                <a:solidFill>
                  <a:schemeClr val="tx1">
                    <a:lumMod val="75000"/>
                    <a:lumOff val="25000"/>
                  </a:schemeClr>
                </a:solidFill>
              </a:rPr>
              <a:t> </a:t>
            </a:r>
            <a:r>
              <a:rPr lang="en-US" dirty="0" err="1">
                <a:solidFill>
                  <a:schemeClr val="tx1">
                    <a:lumMod val="75000"/>
                    <a:lumOff val="25000"/>
                  </a:schemeClr>
                </a:solidFill>
              </a:rPr>
              <a:t>nog</a:t>
            </a:r>
            <a:r>
              <a:rPr lang="en-US" dirty="0">
                <a:solidFill>
                  <a:schemeClr val="tx1">
                    <a:lumMod val="75000"/>
                    <a:lumOff val="25000"/>
                  </a:schemeClr>
                </a:solidFill>
              </a:rPr>
              <a:t> </a:t>
            </a:r>
            <a:r>
              <a:rPr lang="en-US" dirty="0" err="1">
                <a:solidFill>
                  <a:schemeClr val="tx1">
                    <a:lumMod val="75000"/>
                    <a:lumOff val="25000"/>
                  </a:schemeClr>
                </a:solidFill>
              </a:rPr>
              <a:t>enkele</a:t>
            </a:r>
            <a:r>
              <a:rPr lang="en-US" dirty="0">
                <a:solidFill>
                  <a:schemeClr val="tx1">
                    <a:lumMod val="75000"/>
                    <a:lumOff val="25000"/>
                  </a:schemeClr>
                </a:solidFill>
              </a:rPr>
              <a:t> </a:t>
            </a:r>
            <a:r>
              <a:rPr lang="en-US" dirty="0" err="1">
                <a:solidFill>
                  <a:schemeClr val="tx1">
                    <a:lumMod val="75000"/>
                    <a:lumOff val="25000"/>
                  </a:schemeClr>
                </a:solidFill>
              </a:rPr>
              <a:t>bepalingen</a:t>
            </a:r>
            <a:r>
              <a:rPr lang="en-US" dirty="0">
                <a:solidFill>
                  <a:schemeClr val="tx1">
                    <a:lumMod val="75000"/>
                    <a:lumOff val="25000"/>
                  </a:schemeClr>
                </a:solidFill>
              </a:rPr>
              <a:t> </a:t>
            </a:r>
            <a:r>
              <a:rPr lang="en-US" dirty="0" err="1">
                <a:solidFill>
                  <a:schemeClr val="tx1">
                    <a:lumMod val="75000"/>
                    <a:lumOff val="25000"/>
                  </a:schemeClr>
                </a:solidFill>
              </a:rPr>
              <a:t>aan</a:t>
            </a:r>
            <a:r>
              <a:rPr lang="en-US" dirty="0">
                <a:solidFill>
                  <a:schemeClr val="tx1">
                    <a:lumMod val="75000"/>
                    <a:lumOff val="25000"/>
                  </a:schemeClr>
                </a:solidFill>
              </a:rPr>
              <a:t> </a:t>
            </a:r>
            <a:r>
              <a:rPr lang="en-US" dirty="0" err="1">
                <a:solidFill>
                  <a:schemeClr val="tx1">
                    <a:lumMod val="75000"/>
                    <a:lumOff val="25000"/>
                  </a:schemeClr>
                </a:solidFill>
              </a:rPr>
              <a:t>zijn</a:t>
            </a:r>
            <a:r>
              <a:rPr lang="en-US" dirty="0">
                <a:solidFill>
                  <a:schemeClr val="tx1">
                    <a:lumMod val="75000"/>
                    <a:lumOff val="25000"/>
                  </a:schemeClr>
                </a:solidFill>
              </a:rPr>
              <a:t> testament toe.</a:t>
            </a:r>
          </a:p>
          <a:p>
            <a:pPr>
              <a:lnSpc>
                <a:spcPct val="90000"/>
              </a:lnSpc>
              <a:spcAft>
                <a:spcPts val="600"/>
              </a:spcAft>
              <a:buFont typeface="Calibri" panose="020F0502020204030204" pitchFamily="34" charset="0"/>
            </a:pPr>
            <a:r>
              <a:rPr lang="en-US" dirty="0">
                <a:solidFill>
                  <a:schemeClr val="tx1">
                    <a:lumMod val="75000"/>
                    <a:lumOff val="25000"/>
                  </a:schemeClr>
                </a:solidFill>
              </a:rPr>
              <a:t>Op 30 </a:t>
            </a:r>
            <a:r>
              <a:rPr lang="en-US" dirty="0" err="1">
                <a:solidFill>
                  <a:schemeClr val="tx1">
                    <a:lumMod val="75000"/>
                    <a:lumOff val="25000"/>
                  </a:schemeClr>
                </a:solidFill>
              </a:rPr>
              <a:t>oktober</a:t>
            </a:r>
            <a:r>
              <a:rPr lang="en-US" dirty="0">
                <a:solidFill>
                  <a:schemeClr val="tx1">
                    <a:lumMod val="75000"/>
                    <a:lumOff val="25000"/>
                  </a:schemeClr>
                </a:solidFill>
              </a:rPr>
              <a:t> is </a:t>
            </a:r>
            <a:r>
              <a:rPr lang="en-US" dirty="0" err="1">
                <a:solidFill>
                  <a:schemeClr val="tx1">
                    <a:lumMod val="75000"/>
                    <a:lumOff val="25000"/>
                  </a:schemeClr>
                </a:solidFill>
              </a:rPr>
              <a:t>hij</a:t>
            </a:r>
            <a:r>
              <a:rPr lang="en-US" dirty="0">
                <a:solidFill>
                  <a:schemeClr val="tx1">
                    <a:lumMod val="75000"/>
                    <a:lumOff val="25000"/>
                  </a:schemeClr>
                </a:solidFill>
              </a:rPr>
              <a:t> </a:t>
            </a:r>
            <a:r>
              <a:rPr lang="en-US" dirty="0" err="1">
                <a:solidFill>
                  <a:schemeClr val="tx1">
                    <a:lumMod val="75000"/>
                    <a:lumOff val="25000"/>
                  </a:schemeClr>
                </a:solidFill>
              </a:rPr>
              <a:t>overleden</a:t>
            </a:r>
            <a:r>
              <a:rPr lang="en-US" dirty="0">
                <a:solidFill>
                  <a:schemeClr val="tx1">
                    <a:lumMod val="75000"/>
                    <a:lumOff val="25000"/>
                  </a:schemeClr>
                </a:solidFill>
              </a:rPr>
              <a:t>.</a:t>
            </a:r>
          </a:p>
        </p:txBody>
      </p:sp>
      <p:sp>
        <p:nvSpPr>
          <p:cNvPr id="23" name="Rectangle 16">
            <a:extLst>
              <a:ext uri="{FF2B5EF4-FFF2-40B4-BE49-F238E27FC236}">
                <a16:creationId xmlns:a16="http://schemas.microsoft.com/office/drawing/2014/main" id="{F2BDE551-930A-4FE1-8434-09824E3247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Tree>
    <p:extLst>
      <p:ext uri="{BB962C8B-B14F-4D97-AF65-F5344CB8AC3E}">
        <p14:creationId xmlns:p14="http://schemas.microsoft.com/office/powerpoint/2010/main" val="3489184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7FADA36-804C-42C9-B2B7-7EF197B82D58}"/>
              </a:ext>
            </a:extLst>
          </p:cNvPr>
          <p:cNvSpPr txBox="1"/>
          <p:nvPr/>
        </p:nvSpPr>
        <p:spPr>
          <a:xfrm>
            <a:off x="424328" y="144033"/>
            <a:ext cx="10985351" cy="1600438"/>
          </a:xfrm>
          <a:prstGeom prst="rect">
            <a:avLst/>
          </a:prstGeom>
          <a:noFill/>
        </p:spPr>
        <p:txBody>
          <a:bodyPr wrap="square" rtlCol="0">
            <a:spAutoFit/>
          </a:bodyPr>
          <a:lstStyle/>
          <a:p>
            <a:r>
              <a:rPr lang="nl-NL" sz="1400" dirty="0"/>
              <a:t>Hij vermaakt zijn erfenis in vijf delen:</a:t>
            </a:r>
          </a:p>
          <a:p>
            <a:pPr marL="342900" indent="-342900">
              <a:buAutoNum type="arabicPeriod"/>
            </a:pPr>
            <a:r>
              <a:rPr lang="nl-NL" sz="1400" dirty="0"/>
              <a:t>Mariken Pauwels </a:t>
            </a:r>
          </a:p>
          <a:p>
            <a:r>
              <a:rPr lang="nl-NL" sz="1400" dirty="0"/>
              <a:t>2. </a:t>
            </a:r>
            <a:r>
              <a:rPr lang="nl-NL" sz="1400" dirty="0" err="1"/>
              <a:t>Lijsken</a:t>
            </a:r>
            <a:r>
              <a:rPr lang="nl-NL" sz="1400" dirty="0"/>
              <a:t> Driessen, beiden begijntjes op het Groot Begijnhof in den Bosch</a:t>
            </a:r>
          </a:p>
          <a:p>
            <a:r>
              <a:rPr lang="nl-NL" sz="1400" dirty="0"/>
              <a:t>3. Mariken Nicolaessen, met uitsluitsel van haar man</a:t>
            </a:r>
          </a:p>
          <a:p>
            <a:r>
              <a:rPr lang="nl-NL" sz="1400" dirty="0"/>
              <a:t>4. De twee voorkinderen van Dominicus Ariens, in plaats van hun vader</a:t>
            </a:r>
          </a:p>
          <a:p>
            <a:r>
              <a:rPr lang="nl-NL" sz="1400" dirty="0"/>
              <a:t>5. Jan Timmermans, oud president-schepen te Oisterwijk</a:t>
            </a:r>
            <a:endParaRPr lang="nl-NL" sz="800" dirty="0"/>
          </a:p>
          <a:p>
            <a:r>
              <a:rPr lang="nl-NL" sz="1400" dirty="0"/>
              <a:t>In afzonderlijke akten verkopen allen hun deel in het huis in de Kerkstraat aan Jan Timmermans.</a:t>
            </a:r>
          </a:p>
        </p:txBody>
      </p:sp>
      <p:graphicFrame>
        <p:nvGraphicFramePr>
          <p:cNvPr id="3" name="Object 2">
            <a:extLst>
              <a:ext uri="{FF2B5EF4-FFF2-40B4-BE49-F238E27FC236}">
                <a16:creationId xmlns:a16="http://schemas.microsoft.com/office/drawing/2014/main" id="{700B208D-95F5-9E4B-D01A-694C73E46CD7}"/>
              </a:ext>
            </a:extLst>
          </p:cNvPr>
          <p:cNvGraphicFramePr>
            <a:graphicFrameLocks noChangeAspect="1"/>
          </p:cNvGraphicFramePr>
          <p:nvPr>
            <p:extLst>
              <p:ext uri="{D42A27DB-BD31-4B8C-83A1-F6EECF244321}">
                <p14:modId xmlns:p14="http://schemas.microsoft.com/office/powerpoint/2010/main" val="3065961975"/>
              </p:ext>
            </p:extLst>
          </p:nvPr>
        </p:nvGraphicFramePr>
        <p:xfrm>
          <a:off x="1203960" y="2169518"/>
          <a:ext cx="9784079" cy="4544449"/>
        </p:xfrm>
        <a:graphic>
          <a:graphicData uri="http://schemas.openxmlformats.org/presentationml/2006/ole">
            <mc:AlternateContent xmlns:mc="http://schemas.openxmlformats.org/markup-compatibility/2006">
              <mc:Choice xmlns:v="urn:schemas-microsoft-com:vml" Requires="v">
                <p:oleObj name="Document" r:id="rId2" imgW="8891260" imgH="4128344" progId="Word.Document.12">
                  <p:embed/>
                </p:oleObj>
              </mc:Choice>
              <mc:Fallback>
                <p:oleObj name="Document" r:id="rId2" imgW="8891260" imgH="4128344" progId="Word.Document.12">
                  <p:embed/>
                  <p:pic>
                    <p:nvPicPr>
                      <p:cNvPr id="3" name="Object 2">
                        <a:extLst>
                          <a:ext uri="{FF2B5EF4-FFF2-40B4-BE49-F238E27FC236}">
                            <a16:creationId xmlns:a16="http://schemas.microsoft.com/office/drawing/2014/main" id="{700B208D-95F5-9E4B-D01A-694C73E46CD7}"/>
                          </a:ext>
                        </a:extLst>
                      </p:cNvPr>
                      <p:cNvPicPr/>
                      <p:nvPr/>
                    </p:nvPicPr>
                    <p:blipFill>
                      <a:blip r:embed="rId3"/>
                      <a:stretch>
                        <a:fillRect/>
                      </a:stretch>
                    </p:blipFill>
                    <p:spPr>
                      <a:xfrm>
                        <a:off x="1203960" y="2169518"/>
                        <a:ext cx="9784079" cy="4544449"/>
                      </a:xfrm>
                      <a:prstGeom prst="rect">
                        <a:avLst/>
                      </a:prstGeom>
                    </p:spPr>
                  </p:pic>
                </p:oleObj>
              </mc:Fallback>
            </mc:AlternateContent>
          </a:graphicData>
        </a:graphic>
      </p:graphicFrame>
    </p:spTree>
    <p:extLst>
      <p:ext uri="{BB962C8B-B14F-4D97-AF65-F5344CB8AC3E}">
        <p14:creationId xmlns:p14="http://schemas.microsoft.com/office/powerpoint/2010/main" val="1953259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cxnSp>
        <p:nvCxnSpPr>
          <p:cNvPr id="13" name="Straight Connector 1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472B899-9BAA-4120-ABDF-C37ED56BD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vak 5">
            <a:extLst>
              <a:ext uri="{FF2B5EF4-FFF2-40B4-BE49-F238E27FC236}">
                <a16:creationId xmlns:a16="http://schemas.microsoft.com/office/drawing/2014/main" id="{28EC44C2-04D9-4A4E-9748-C7E559E098DA}"/>
              </a:ext>
            </a:extLst>
          </p:cNvPr>
          <p:cNvSpPr txBox="1"/>
          <p:nvPr/>
        </p:nvSpPr>
        <p:spPr>
          <a:xfrm>
            <a:off x="484814" y="640081"/>
            <a:ext cx="3659246" cy="256665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spc="-50" dirty="0">
                <a:latin typeface="+mj-lt"/>
                <a:ea typeface="+mj-ea"/>
                <a:cs typeface="+mj-cs"/>
              </a:rPr>
              <a:t>Heer </a:t>
            </a:r>
            <a:r>
              <a:rPr lang="en-US" sz="3400" spc="-50" dirty="0" err="1">
                <a:latin typeface="+mj-lt"/>
                <a:ea typeface="+mj-ea"/>
                <a:cs typeface="+mj-cs"/>
              </a:rPr>
              <a:t>Godefridus</a:t>
            </a:r>
            <a:r>
              <a:rPr lang="en-US" sz="3400" spc="-50" dirty="0">
                <a:latin typeface="+mj-lt"/>
                <a:ea typeface="+mj-ea"/>
                <a:cs typeface="+mj-cs"/>
              </a:rPr>
              <a:t> van </a:t>
            </a:r>
            <a:r>
              <a:rPr lang="en-US" sz="3400" spc="-50" dirty="0" err="1">
                <a:latin typeface="+mj-lt"/>
                <a:ea typeface="+mj-ea"/>
                <a:cs typeface="+mj-cs"/>
              </a:rPr>
              <a:t>Gorcum</a:t>
            </a:r>
            <a:r>
              <a:rPr lang="en-US" sz="3400" spc="-50" dirty="0">
                <a:latin typeface="+mj-lt"/>
                <a:ea typeface="+mj-ea"/>
                <a:cs typeface="+mj-cs"/>
              </a:rPr>
              <a:t>,</a:t>
            </a:r>
          </a:p>
          <a:p>
            <a:pPr>
              <a:lnSpc>
                <a:spcPct val="90000"/>
              </a:lnSpc>
              <a:spcBef>
                <a:spcPct val="0"/>
              </a:spcBef>
              <a:spcAft>
                <a:spcPts val="600"/>
              </a:spcAft>
            </a:pPr>
            <a:r>
              <a:rPr lang="en-US" sz="3400" spc="-50" dirty="0" err="1">
                <a:latin typeface="+mj-lt"/>
                <a:ea typeface="+mj-ea"/>
                <a:cs typeface="+mj-cs"/>
              </a:rPr>
              <a:t>overleden</a:t>
            </a:r>
            <a:r>
              <a:rPr lang="en-US" sz="3400" spc="-50" dirty="0">
                <a:latin typeface="+mj-lt"/>
                <a:ea typeface="+mj-ea"/>
                <a:cs typeface="+mj-cs"/>
              </a:rPr>
              <a:t> </a:t>
            </a:r>
            <a:r>
              <a:rPr lang="en-US" sz="3400" spc="-50" dirty="0" err="1">
                <a:latin typeface="+mj-lt"/>
                <a:ea typeface="+mj-ea"/>
                <a:cs typeface="+mj-cs"/>
              </a:rPr>
              <a:t>te</a:t>
            </a:r>
            <a:r>
              <a:rPr lang="en-US" sz="3400" spc="-50" dirty="0">
                <a:latin typeface="+mj-lt"/>
                <a:ea typeface="+mj-ea"/>
                <a:cs typeface="+mj-cs"/>
              </a:rPr>
              <a:t> Megen 30 </a:t>
            </a:r>
            <a:r>
              <a:rPr lang="en-US" sz="3400" spc="-50" dirty="0" err="1">
                <a:latin typeface="+mj-lt"/>
                <a:ea typeface="+mj-ea"/>
                <a:cs typeface="+mj-cs"/>
              </a:rPr>
              <a:t>oktober</a:t>
            </a:r>
            <a:r>
              <a:rPr lang="en-US" sz="3400" spc="-50" dirty="0">
                <a:latin typeface="+mj-lt"/>
                <a:ea typeface="+mj-ea"/>
                <a:cs typeface="+mj-cs"/>
              </a:rPr>
              <a:t> 1652</a:t>
            </a:r>
          </a:p>
        </p:txBody>
      </p:sp>
      <p:cxnSp>
        <p:nvCxnSpPr>
          <p:cNvPr id="17" name="Straight Connector 16">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2797" y="3429000"/>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Afbeelding 3" descr="Afbeelding met handschrift, brief, tekst, kalligrafie&#10;&#10;Automatisch gegenereerde beschrijving">
            <a:extLst>
              <a:ext uri="{FF2B5EF4-FFF2-40B4-BE49-F238E27FC236}">
                <a16:creationId xmlns:a16="http://schemas.microsoft.com/office/drawing/2014/main" id="{BDCF3E27-3680-0606-C42D-C3A6B30666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1511" y="0"/>
            <a:ext cx="7610475" cy="4010025"/>
          </a:xfrm>
          <a:prstGeom prst="rect">
            <a:avLst/>
          </a:prstGeom>
        </p:spPr>
      </p:pic>
      <p:pic>
        <p:nvPicPr>
          <p:cNvPr id="8" name="Afbeelding 7" descr="Afbeelding met tekst, schermopname, Lettertype, diagram&#10;&#10;Automatisch gegenereerde beschrijving">
            <a:extLst>
              <a:ext uri="{FF2B5EF4-FFF2-40B4-BE49-F238E27FC236}">
                <a16:creationId xmlns:a16="http://schemas.microsoft.com/office/drawing/2014/main" id="{8318716C-DE3E-69C8-C3E0-9265BEF22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349" y="3654418"/>
            <a:ext cx="7610475" cy="4571371"/>
          </a:xfrm>
          <a:prstGeom prst="rect">
            <a:avLst/>
          </a:prstGeom>
        </p:spPr>
      </p:pic>
    </p:spTree>
    <p:extLst>
      <p:ext uri="{BB962C8B-B14F-4D97-AF65-F5344CB8AC3E}">
        <p14:creationId xmlns:p14="http://schemas.microsoft.com/office/powerpoint/2010/main" val="3080661402"/>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boek, papier, Publicatie&#10;&#10;Automatisch gegenereerde beschrijving">
            <a:extLst>
              <a:ext uri="{FF2B5EF4-FFF2-40B4-BE49-F238E27FC236}">
                <a16:creationId xmlns:a16="http://schemas.microsoft.com/office/drawing/2014/main" id="{4D979B3C-76FD-66F2-5AD9-2F5853E1B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42088" cy="5806912"/>
          </a:xfrm>
          <a:prstGeom prst="rect">
            <a:avLst/>
          </a:prstGeom>
        </p:spPr>
      </p:pic>
      <p:pic>
        <p:nvPicPr>
          <p:cNvPr id="5" name="Afbeelding 4" descr="Afbeelding met tekst, boek, papier, Publicatie&#10;&#10;Automatisch gegenereerde beschrijving">
            <a:extLst>
              <a:ext uri="{FF2B5EF4-FFF2-40B4-BE49-F238E27FC236}">
                <a16:creationId xmlns:a16="http://schemas.microsoft.com/office/drawing/2014/main" id="{EA1F10BC-CCA6-18D5-6B25-01F109136C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8157" y="2549712"/>
            <a:ext cx="4873843" cy="3851089"/>
          </a:xfrm>
          <a:prstGeom prst="rect">
            <a:avLst/>
          </a:prstGeom>
        </p:spPr>
      </p:pic>
      <p:sp>
        <p:nvSpPr>
          <p:cNvPr id="6" name="Tekstvak 5">
            <a:extLst>
              <a:ext uri="{FF2B5EF4-FFF2-40B4-BE49-F238E27FC236}">
                <a16:creationId xmlns:a16="http://schemas.microsoft.com/office/drawing/2014/main" id="{59F77B7B-D890-0689-2CE3-65F59C39E38B}"/>
              </a:ext>
            </a:extLst>
          </p:cNvPr>
          <p:cNvSpPr txBox="1"/>
          <p:nvPr/>
        </p:nvSpPr>
        <p:spPr>
          <a:xfrm>
            <a:off x="7560297" y="348792"/>
            <a:ext cx="4421171" cy="1477328"/>
          </a:xfrm>
          <a:prstGeom prst="rect">
            <a:avLst/>
          </a:prstGeom>
          <a:noFill/>
        </p:spPr>
        <p:txBody>
          <a:bodyPr wrap="square" rtlCol="0">
            <a:spAutoFit/>
          </a:bodyPr>
          <a:lstStyle/>
          <a:p>
            <a:r>
              <a:rPr lang="nl-NL" dirty="0"/>
              <a:t>Waarschijnlijk op de dag van de begrafenis 8 november verkopen in Megen twee nichten, die begijn zijn op het groot begijnhof in Den Bosch hun erfdeel aan andere erfgenamen</a:t>
            </a:r>
          </a:p>
        </p:txBody>
      </p:sp>
    </p:spTree>
    <p:extLst>
      <p:ext uri="{BB962C8B-B14F-4D97-AF65-F5344CB8AC3E}">
        <p14:creationId xmlns:p14="http://schemas.microsoft.com/office/powerpoint/2010/main" val="2806006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cxnSp>
        <p:nvCxnSpPr>
          <p:cNvPr id="11" name="Straight Connector 10">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pic>
        <p:nvPicPr>
          <p:cNvPr id="3" name="Afbeelding 2" descr="Afbeelding met tekst, boek, handschrift, papier&#10;&#10;Automatisch gegenereerde beschrijving">
            <a:extLst>
              <a:ext uri="{FF2B5EF4-FFF2-40B4-BE49-F238E27FC236}">
                <a16:creationId xmlns:a16="http://schemas.microsoft.com/office/drawing/2014/main" id="{72E000E7-E11C-5AB5-FF7B-B61C61D3354D}"/>
              </a:ext>
            </a:extLst>
          </p:cNvPr>
          <p:cNvPicPr>
            <a:picLocks noChangeAspect="1"/>
          </p:cNvPicPr>
          <p:nvPr/>
        </p:nvPicPr>
        <p:blipFill rotWithShape="1">
          <a:blip r:embed="rId2">
            <a:extLst>
              <a:ext uri="{28A0092B-C50C-407E-A947-70E740481C1C}">
                <a14:useLocalDpi xmlns:a14="http://schemas.microsoft.com/office/drawing/2010/main" val="0"/>
              </a:ext>
            </a:extLst>
          </a:blip>
          <a:srcRect r="1" b="7539"/>
          <a:stretch/>
        </p:blipFill>
        <p:spPr>
          <a:xfrm>
            <a:off x="20" y="10"/>
            <a:ext cx="4580077" cy="6857990"/>
          </a:xfrm>
          <a:prstGeom prst="rect">
            <a:avLst/>
          </a:prstGeom>
        </p:spPr>
      </p:pic>
      <p:cxnSp>
        <p:nvCxnSpPr>
          <p:cNvPr id="15" name="Straight Connector 14">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0864" y="2353592"/>
            <a:ext cx="5669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kstvak 3">
            <a:extLst>
              <a:ext uri="{FF2B5EF4-FFF2-40B4-BE49-F238E27FC236}">
                <a16:creationId xmlns:a16="http://schemas.microsoft.com/office/drawing/2014/main" id="{9C53E2D3-6EF9-60E2-ED13-741E850468C1}"/>
              </a:ext>
            </a:extLst>
          </p:cNvPr>
          <p:cNvSpPr txBox="1"/>
          <p:nvPr/>
        </p:nvSpPr>
        <p:spPr>
          <a:xfrm>
            <a:off x="5116784" y="2546224"/>
            <a:ext cx="5977938" cy="3342747"/>
          </a:xfrm>
          <a:prstGeom prst="rect">
            <a:avLst/>
          </a:prstGeom>
        </p:spPr>
        <p:txBody>
          <a:bodyPr vert="horz" lIns="0" tIns="45720" rIns="0" bIns="45720" rtlCol="0">
            <a:normAutofit/>
          </a:bodyPr>
          <a:lstStyle/>
          <a:p>
            <a:pPr>
              <a:spcAft>
                <a:spcPts val="600"/>
              </a:spcAft>
              <a:buFont typeface="Calibri" panose="020F0502020204030204" pitchFamily="34" charset="0"/>
            </a:pPr>
            <a:r>
              <a:rPr lang="en-US">
                <a:solidFill>
                  <a:srgbClr val="FFFFFF"/>
                </a:solidFill>
              </a:rPr>
              <a:t>En op 8 december van datzelfde jaar 1652 wordt in Oisterwijk een nog niet vastgelegde verkoop van heer Goyaart door de executeurs van zijn testament geregeld.</a:t>
            </a:r>
          </a:p>
        </p:txBody>
      </p:sp>
    </p:spTree>
    <p:extLst>
      <p:ext uri="{BB962C8B-B14F-4D97-AF65-F5344CB8AC3E}">
        <p14:creationId xmlns:p14="http://schemas.microsoft.com/office/powerpoint/2010/main" val="106707314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cxnSp>
        <p:nvCxnSpPr>
          <p:cNvPr id="11" name="Straight Connector 10">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pic>
        <p:nvPicPr>
          <p:cNvPr id="3" name="Afbeelding 2" descr="Afbeelding met tekst, handschrift, boek, papier&#10;&#10;Automatisch gegenereerde beschrijving">
            <a:extLst>
              <a:ext uri="{FF2B5EF4-FFF2-40B4-BE49-F238E27FC236}">
                <a16:creationId xmlns:a16="http://schemas.microsoft.com/office/drawing/2014/main" id="{98E4EBDE-88BF-97D5-0A78-648E1BAA166B}"/>
              </a:ext>
            </a:extLst>
          </p:cNvPr>
          <p:cNvPicPr>
            <a:picLocks noChangeAspect="1"/>
          </p:cNvPicPr>
          <p:nvPr/>
        </p:nvPicPr>
        <p:blipFill rotWithShape="1">
          <a:blip r:embed="rId2">
            <a:extLst>
              <a:ext uri="{28A0092B-C50C-407E-A947-70E740481C1C}">
                <a14:useLocalDpi xmlns:a14="http://schemas.microsoft.com/office/drawing/2010/main" val="0"/>
              </a:ext>
            </a:extLst>
          </a:blip>
          <a:srcRect l="2177" r="2757"/>
          <a:stretch/>
        </p:blipFill>
        <p:spPr>
          <a:xfrm>
            <a:off x="20" y="10"/>
            <a:ext cx="4580077" cy="6857990"/>
          </a:xfrm>
          <a:prstGeom prst="rect">
            <a:avLst/>
          </a:prstGeom>
        </p:spPr>
      </p:pic>
      <p:cxnSp>
        <p:nvCxnSpPr>
          <p:cNvPr id="15" name="Straight Connector 14">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0864" y="2353592"/>
            <a:ext cx="5669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kstvak 3">
            <a:extLst>
              <a:ext uri="{FF2B5EF4-FFF2-40B4-BE49-F238E27FC236}">
                <a16:creationId xmlns:a16="http://schemas.microsoft.com/office/drawing/2014/main" id="{6E9AFBD5-7520-B7F3-BBE3-B24BF17FD6ED}"/>
              </a:ext>
            </a:extLst>
          </p:cNvPr>
          <p:cNvSpPr txBox="1"/>
          <p:nvPr/>
        </p:nvSpPr>
        <p:spPr>
          <a:xfrm>
            <a:off x="5116784" y="2546224"/>
            <a:ext cx="5977938" cy="3342747"/>
          </a:xfrm>
          <a:prstGeom prst="rect">
            <a:avLst/>
          </a:prstGeom>
        </p:spPr>
        <p:txBody>
          <a:bodyPr vert="horz" lIns="0" tIns="45720" rIns="0" bIns="45720" rtlCol="0">
            <a:normAutofit/>
          </a:bodyPr>
          <a:lstStyle/>
          <a:p>
            <a:pPr>
              <a:spcAft>
                <a:spcPts val="600"/>
              </a:spcAft>
              <a:buFont typeface="Calibri" panose="020F0502020204030204" pitchFamily="34" charset="0"/>
            </a:pPr>
            <a:r>
              <a:rPr lang="en-US">
                <a:solidFill>
                  <a:srgbClr val="FFFFFF"/>
                </a:solidFill>
              </a:rPr>
              <a:t>Op 1 augustus 1653 vindt te Megen door de executeurs de verdeling plaats van de renten die heer Goyaart bezat.</a:t>
            </a:r>
          </a:p>
        </p:txBody>
      </p:sp>
    </p:spTree>
    <p:extLst>
      <p:ext uri="{BB962C8B-B14F-4D97-AF65-F5344CB8AC3E}">
        <p14:creationId xmlns:p14="http://schemas.microsoft.com/office/powerpoint/2010/main" val="447045144"/>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cxnSp>
        <p:nvCxnSpPr>
          <p:cNvPr id="15" name="Straight Connector 14">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cxnSp>
        <p:nvCxnSpPr>
          <p:cNvPr id="19" name="Straight Connector 18">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538728"/>
            <a:ext cx="28346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kstvak 7">
            <a:extLst>
              <a:ext uri="{FF2B5EF4-FFF2-40B4-BE49-F238E27FC236}">
                <a16:creationId xmlns:a16="http://schemas.microsoft.com/office/drawing/2014/main" id="{605075EE-EDFF-EF00-4007-E228D579C898}"/>
              </a:ext>
            </a:extLst>
          </p:cNvPr>
          <p:cNvSpPr txBox="1"/>
          <p:nvPr/>
        </p:nvSpPr>
        <p:spPr>
          <a:xfrm>
            <a:off x="643467" y="2731361"/>
            <a:ext cx="2994815" cy="3483172"/>
          </a:xfrm>
          <a:prstGeom prst="rect">
            <a:avLst/>
          </a:prstGeom>
        </p:spPr>
        <p:txBody>
          <a:bodyPr vert="horz" lIns="0" tIns="45720" rIns="0" bIns="45720" rtlCol="0">
            <a:normAutofit/>
          </a:bodyPr>
          <a:lstStyle/>
          <a:p>
            <a:pPr>
              <a:spcAft>
                <a:spcPts val="600"/>
              </a:spcAft>
              <a:buFont typeface="Calibri" panose="020F0502020204030204" pitchFamily="34" charset="0"/>
            </a:pPr>
            <a:r>
              <a:rPr lang="en-US" dirty="0" err="1"/>
              <a:t>Kinderen</a:t>
            </a:r>
            <a:r>
              <a:rPr lang="en-US" dirty="0"/>
              <a:t> van Dominicus zoon van </a:t>
            </a:r>
            <a:r>
              <a:rPr lang="en-US" dirty="0" err="1"/>
              <a:t>Adriaan</a:t>
            </a:r>
            <a:r>
              <a:rPr lang="en-US" dirty="0"/>
              <a:t> Dominicus van </a:t>
            </a:r>
            <a:r>
              <a:rPr lang="en-US" dirty="0" err="1"/>
              <a:t>Gorcom</a:t>
            </a:r>
            <a:r>
              <a:rPr lang="en-US" dirty="0"/>
              <a:t>: </a:t>
            </a:r>
            <a:r>
              <a:rPr lang="en-US" dirty="0" err="1"/>
              <a:t>Adraan</a:t>
            </a:r>
            <a:r>
              <a:rPr lang="en-US" dirty="0"/>
              <a:t> (24 </a:t>
            </a:r>
            <a:r>
              <a:rPr lang="en-US" dirty="0" err="1"/>
              <a:t>jaar</a:t>
            </a:r>
            <a:r>
              <a:rPr lang="en-US" dirty="0"/>
              <a:t>) en </a:t>
            </a:r>
            <a:r>
              <a:rPr lang="en-US" dirty="0" err="1"/>
              <a:t>heer</a:t>
            </a:r>
            <a:r>
              <a:rPr lang="en-US" dirty="0"/>
              <a:t> en </a:t>
            </a:r>
            <a:r>
              <a:rPr lang="en-US" dirty="0" err="1"/>
              <a:t>mr</a:t>
            </a:r>
            <a:r>
              <a:rPr lang="en-US" dirty="0"/>
              <a:t> Henrik, </a:t>
            </a:r>
            <a:r>
              <a:rPr lang="en-US" dirty="0" err="1"/>
              <a:t>te</a:t>
            </a:r>
            <a:r>
              <a:rPr lang="en-US" dirty="0"/>
              <a:t> Lede in </a:t>
            </a:r>
            <a:r>
              <a:rPr lang="en-US" dirty="0" err="1"/>
              <a:t>Belgie</a:t>
            </a:r>
            <a:r>
              <a:rPr lang="en-US" dirty="0"/>
              <a:t> </a:t>
            </a:r>
            <a:r>
              <a:rPr lang="en-US" dirty="0" err="1"/>
              <a:t>verkopen</a:t>
            </a:r>
            <a:r>
              <a:rPr lang="en-US" dirty="0"/>
              <a:t> </a:t>
            </a:r>
            <a:r>
              <a:rPr lang="en-US" dirty="0" err="1"/>
              <a:t>ieder</a:t>
            </a:r>
            <a:r>
              <a:rPr lang="en-US" dirty="0"/>
              <a:t> 1/10 van het huis in de </a:t>
            </a:r>
            <a:r>
              <a:rPr lang="en-US" dirty="0" err="1"/>
              <a:t>Kerkstraat</a:t>
            </a:r>
            <a:r>
              <a:rPr lang="en-US" dirty="0"/>
              <a:t>  </a:t>
            </a:r>
            <a:r>
              <a:rPr lang="en-US" dirty="0" err="1"/>
              <a:t>aan</a:t>
            </a:r>
            <a:r>
              <a:rPr lang="en-US" dirty="0"/>
              <a:t> </a:t>
            </a:r>
            <a:r>
              <a:rPr lang="en-US" dirty="0" err="1"/>
              <a:t>hun</a:t>
            </a:r>
            <a:r>
              <a:rPr lang="en-US" dirty="0"/>
              <a:t> </a:t>
            </a:r>
            <a:r>
              <a:rPr lang="en-US" dirty="0" err="1"/>
              <a:t>mede</a:t>
            </a:r>
            <a:r>
              <a:rPr lang="en-US" dirty="0"/>
              <a:t> </a:t>
            </a:r>
            <a:r>
              <a:rPr lang="en-US" dirty="0" err="1"/>
              <a:t>erfgenaam</a:t>
            </a:r>
            <a:r>
              <a:rPr lang="en-US" dirty="0"/>
              <a:t> Jan </a:t>
            </a:r>
            <a:r>
              <a:rPr lang="en-US" dirty="0" err="1"/>
              <a:t>Jan</a:t>
            </a:r>
            <a:r>
              <a:rPr lang="en-US" dirty="0"/>
              <a:t> Timmermans op 6 </a:t>
            </a:r>
            <a:r>
              <a:rPr lang="en-US" dirty="0" err="1"/>
              <a:t>januari</a:t>
            </a:r>
            <a:r>
              <a:rPr lang="en-US" dirty="0"/>
              <a:t> en 22 </a:t>
            </a:r>
            <a:r>
              <a:rPr lang="en-US" dirty="0" err="1"/>
              <a:t>mei</a:t>
            </a:r>
            <a:r>
              <a:rPr lang="en-US" dirty="0"/>
              <a:t> 1658.</a:t>
            </a:r>
          </a:p>
        </p:txBody>
      </p:sp>
      <p:pic>
        <p:nvPicPr>
          <p:cNvPr id="5" name="Afbeelding 4" descr="Afbeelding met handschrift, tekst, brief, papier&#10;&#10;Automatisch gegenereerde beschrijving">
            <a:extLst>
              <a:ext uri="{FF2B5EF4-FFF2-40B4-BE49-F238E27FC236}">
                <a16:creationId xmlns:a16="http://schemas.microsoft.com/office/drawing/2014/main" id="{3E78D33A-94AD-DD44-F194-AC59D1B41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9922" y="767262"/>
            <a:ext cx="3583439" cy="2374028"/>
          </a:xfrm>
          <a:prstGeom prst="rect">
            <a:avLst/>
          </a:prstGeom>
        </p:spPr>
      </p:pic>
      <p:pic>
        <p:nvPicPr>
          <p:cNvPr id="3" name="Afbeelding 2" descr="Afbeelding met handschrift, brief, papier, kalligrafie&#10;&#10;Automatisch gegenereerde beschrijving">
            <a:extLst>
              <a:ext uri="{FF2B5EF4-FFF2-40B4-BE49-F238E27FC236}">
                <a16:creationId xmlns:a16="http://schemas.microsoft.com/office/drawing/2014/main" id="{ABF75BE0-A8DC-E1D0-DEFD-92DBB39D3F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9921" y="3853172"/>
            <a:ext cx="3638267" cy="2101099"/>
          </a:xfrm>
          <a:prstGeom prst="rect">
            <a:avLst/>
          </a:prstGeom>
        </p:spPr>
      </p:pic>
      <p:pic>
        <p:nvPicPr>
          <p:cNvPr id="7" name="Afbeelding 6" descr="Afbeelding met handschrift, tekst, papier, brief&#10;&#10;Automatisch gegenereerde beschrijving">
            <a:extLst>
              <a:ext uri="{FF2B5EF4-FFF2-40B4-BE49-F238E27FC236}">
                <a16:creationId xmlns:a16="http://schemas.microsoft.com/office/drawing/2014/main" id="{E1E5FF7D-CBF8-28C4-9974-B11DB773E9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5094" y="1058905"/>
            <a:ext cx="3583439" cy="4746275"/>
          </a:xfrm>
          <a:prstGeom prst="rect">
            <a:avLst/>
          </a:prstGeom>
        </p:spPr>
      </p:pic>
    </p:spTree>
    <p:extLst>
      <p:ext uri="{BB962C8B-B14F-4D97-AF65-F5344CB8AC3E}">
        <p14:creationId xmlns:p14="http://schemas.microsoft.com/office/powerpoint/2010/main" val="229772597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D48BBD-3EA5-9B7E-B16B-D12234A4E2D8}"/>
              </a:ext>
            </a:extLst>
          </p:cNvPr>
          <p:cNvSpPr>
            <a:spLocks noGrp="1"/>
          </p:cNvSpPr>
          <p:nvPr>
            <p:ph type="title"/>
          </p:nvPr>
        </p:nvSpPr>
        <p:spPr/>
        <p:txBody>
          <a:bodyPr/>
          <a:lstStyle/>
          <a:p>
            <a:r>
              <a:rPr lang="nl-NL" dirty="0"/>
              <a:t>Het oudste Huis van Oisterwijk anno 1633</a:t>
            </a:r>
          </a:p>
        </p:txBody>
      </p:sp>
      <p:pic>
        <p:nvPicPr>
          <p:cNvPr id="4" name="Afbeelding 3" descr="Afbeelding met buitenshuis, raam, gebouw, baksteen&#10;&#10;Automatisch gegenereerde beschrijving">
            <a:extLst>
              <a:ext uri="{FF2B5EF4-FFF2-40B4-BE49-F238E27FC236}">
                <a16:creationId xmlns:a16="http://schemas.microsoft.com/office/drawing/2014/main" id="{1CDF400E-3407-24E7-E282-2BC55854B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2028825"/>
            <a:ext cx="2844800" cy="4267200"/>
          </a:xfrm>
          <a:prstGeom prst="rect">
            <a:avLst/>
          </a:prstGeom>
        </p:spPr>
      </p:pic>
      <p:pic>
        <p:nvPicPr>
          <p:cNvPr id="5" name="Afbeelding 4" descr="Afbeelding met baksteen, buitenshuis, raam, metselwerk&#10;&#10;Automatisch gegenereerde beschrijving">
            <a:extLst>
              <a:ext uri="{FF2B5EF4-FFF2-40B4-BE49-F238E27FC236}">
                <a16:creationId xmlns:a16="http://schemas.microsoft.com/office/drawing/2014/main" id="{6A4EDE6E-E1F2-6660-87D8-DA93FABBC4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03232" y="2753444"/>
            <a:ext cx="2352448" cy="2965869"/>
          </a:xfrm>
          <a:prstGeom prst="rect">
            <a:avLst/>
          </a:prstGeom>
          <a:noFill/>
          <a:ln>
            <a:noFill/>
          </a:ln>
        </p:spPr>
      </p:pic>
      <p:sp>
        <p:nvSpPr>
          <p:cNvPr id="9" name="Tekstvak 8">
            <a:extLst>
              <a:ext uri="{FF2B5EF4-FFF2-40B4-BE49-F238E27FC236}">
                <a16:creationId xmlns:a16="http://schemas.microsoft.com/office/drawing/2014/main" id="{F32D318C-80F9-EBB7-DEB8-2ECDF6860C3D}"/>
              </a:ext>
            </a:extLst>
          </p:cNvPr>
          <p:cNvSpPr txBox="1"/>
          <p:nvPr/>
        </p:nvSpPr>
        <p:spPr>
          <a:xfrm>
            <a:off x="4183811" y="2652623"/>
            <a:ext cx="4468483" cy="3139321"/>
          </a:xfrm>
          <a:prstGeom prst="rect">
            <a:avLst/>
          </a:prstGeom>
          <a:noFill/>
        </p:spPr>
        <p:txBody>
          <a:bodyPr wrap="square">
            <a:spAutoFit/>
          </a:bodyPr>
          <a:lstStyle/>
          <a:p>
            <a:r>
              <a:rPr lang="nl-NL" dirty="0"/>
              <a:t>Wat al meer dan een eeuw doorgaat als ‘het Oudste Huis’ is volgens het voorgevelanker gebouwd in 1633. </a:t>
            </a:r>
          </a:p>
          <a:p>
            <a:r>
              <a:rPr lang="nl-NL" b="1" dirty="0"/>
              <a:t>Heer Goyaart Henriks van Gorcum </a:t>
            </a:r>
            <a:r>
              <a:rPr lang="nl-NL" dirty="0"/>
              <a:t>durfde de bouw aan, zo aan het eind van de 80-jarige oorlog. Na de Vrede van Munster moest hij een heenkomen zoeken buiten de Republiek der Verenigde Nederlanden, hij moest naar Megen vluchten, wat toen buitenland was.</a:t>
            </a:r>
          </a:p>
        </p:txBody>
      </p:sp>
    </p:spTree>
    <p:extLst>
      <p:ext uri="{BB962C8B-B14F-4D97-AF65-F5344CB8AC3E}">
        <p14:creationId xmlns:p14="http://schemas.microsoft.com/office/powerpoint/2010/main" val="2040347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670AEAAA-77BC-2B11-BC71-8EFAB52606B6}"/>
              </a:ext>
            </a:extLst>
          </p:cNvPr>
          <p:cNvSpPr txBox="1"/>
          <p:nvPr/>
        </p:nvSpPr>
        <p:spPr>
          <a:xfrm>
            <a:off x="125506" y="242047"/>
            <a:ext cx="11940988" cy="4247317"/>
          </a:xfrm>
          <a:prstGeom prst="rect">
            <a:avLst/>
          </a:prstGeom>
          <a:noFill/>
        </p:spPr>
        <p:txBody>
          <a:bodyPr wrap="square" rtlCol="0">
            <a:spAutoFit/>
          </a:bodyPr>
          <a:lstStyle/>
          <a:p>
            <a:r>
              <a:rPr lang="nl-NL" dirty="0"/>
              <a:t>1659 december 30   Otw,R.353,82v</a:t>
            </a:r>
          </a:p>
          <a:p>
            <a:endParaRPr lang="nl-NL" dirty="0"/>
          </a:p>
          <a:p>
            <a:r>
              <a:rPr lang="nl-NL" i="1" dirty="0" err="1"/>
              <a:t>Maijcken</a:t>
            </a:r>
            <a:r>
              <a:rPr lang="nl-NL" i="1" dirty="0"/>
              <a:t> d. Jan Adriaen </a:t>
            </a:r>
            <a:r>
              <a:rPr lang="nl-NL" i="1" dirty="0" err="1"/>
              <a:t>Witlocx</a:t>
            </a:r>
            <a:r>
              <a:rPr lang="nl-NL" i="1" dirty="0"/>
              <a:t> </a:t>
            </a:r>
            <a:r>
              <a:rPr lang="nl-NL" i="1" dirty="0" err="1"/>
              <a:t>dmaw</a:t>
            </a:r>
            <a:r>
              <a:rPr lang="nl-NL" i="1" dirty="0"/>
              <a:t> </a:t>
            </a:r>
            <a:r>
              <a:rPr lang="nl-NL" i="1" dirty="0" err="1"/>
              <a:t>Margreta</a:t>
            </a:r>
            <a:r>
              <a:rPr lang="nl-NL" i="1" dirty="0"/>
              <a:t> Gijsberts </a:t>
            </a:r>
            <a:r>
              <a:rPr lang="nl-NL" i="1" dirty="0" err="1"/>
              <a:t>geass</a:t>
            </a:r>
            <a:r>
              <a:rPr lang="nl-NL" i="1" dirty="0"/>
              <a:t>. met </a:t>
            </a:r>
            <a:r>
              <a:rPr lang="nl-NL" i="1" dirty="0" err="1"/>
              <a:t>mr</a:t>
            </a:r>
            <a:r>
              <a:rPr lang="nl-NL" i="1" dirty="0"/>
              <a:t> Stoffel </a:t>
            </a:r>
            <a:r>
              <a:rPr lang="nl-NL" i="1" dirty="0" err="1"/>
              <a:t>Hens</a:t>
            </a:r>
            <a:r>
              <a:rPr lang="nl-NL" i="1" dirty="0"/>
              <a:t> </a:t>
            </a:r>
            <a:r>
              <a:rPr lang="nl-NL" i="1" dirty="0" err="1"/>
              <a:t>haeren</a:t>
            </a:r>
            <a:r>
              <a:rPr lang="nl-NL" i="1" dirty="0"/>
              <a:t> schoonzoon 1/5 onbedeeld in: </a:t>
            </a:r>
          </a:p>
          <a:p>
            <a:endParaRPr lang="nl-NL" dirty="0"/>
          </a:p>
          <a:p>
            <a:r>
              <a:rPr lang="nl-NL" dirty="0"/>
              <a:t>-</a:t>
            </a:r>
            <a:r>
              <a:rPr lang="nl-NL" dirty="0" err="1"/>
              <a:t>huysinge</a:t>
            </a:r>
            <a:r>
              <a:rPr lang="nl-NL" dirty="0"/>
              <a:t> </a:t>
            </a:r>
            <a:r>
              <a:rPr lang="nl-NL" dirty="0" err="1"/>
              <a:t>hoffstadt</a:t>
            </a:r>
            <a:r>
              <a:rPr lang="nl-NL" dirty="0"/>
              <a:t> ende </a:t>
            </a:r>
            <a:r>
              <a:rPr lang="nl-NL" dirty="0" err="1"/>
              <a:t>hoff</a:t>
            </a:r>
            <a:r>
              <a:rPr lang="nl-NL" dirty="0"/>
              <a:t> ende gerechtigheid van </a:t>
            </a:r>
            <a:r>
              <a:rPr lang="nl-NL" dirty="0" err="1"/>
              <a:t>eenen</a:t>
            </a:r>
            <a:r>
              <a:rPr lang="nl-NL" dirty="0"/>
              <a:t> </a:t>
            </a:r>
            <a:r>
              <a:rPr lang="nl-NL" dirty="0" err="1"/>
              <a:t>car</a:t>
            </a:r>
            <a:r>
              <a:rPr lang="nl-NL" dirty="0"/>
              <a:t> ofte </a:t>
            </a:r>
            <a:r>
              <a:rPr lang="nl-NL" dirty="0" err="1"/>
              <a:t>waegenweght</a:t>
            </a:r>
            <a:r>
              <a:rPr lang="nl-NL" dirty="0"/>
              <a:t> komende achter van de </a:t>
            </a:r>
            <a:r>
              <a:rPr lang="nl-NL" dirty="0" err="1"/>
              <a:t>Hooghstraete</a:t>
            </a:r>
            <a:r>
              <a:rPr lang="nl-NL" dirty="0"/>
              <a:t> tot achter aan voorn. </a:t>
            </a:r>
            <a:r>
              <a:rPr lang="nl-NL" dirty="0" err="1"/>
              <a:t>huysinge</a:t>
            </a:r>
            <a:r>
              <a:rPr lang="nl-NL" dirty="0"/>
              <a:t> </a:t>
            </a:r>
            <a:r>
              <a:rPr lang="nl-NL" dirty="0" err="1"/>
              <a:t>bvvo</a:t>
            </a:r>
            <a:r>
              <a:rPr lang="nl-NL" dirty="0"/>
              <a:t> in de </a:t>
            </a:r>
            <a:r>
              <a:rPr lang="nl-NL" dirty="0" err="1"/>
              <a:t>Kerckstrate</a:t>
            </a:r>
            <a:r>
              <a:rPr lang="nl-NL" dirty="0"/>
              <a:t> t erf Cornelis </a:t>
            </a:r>
            <a:r>
              <a:rPr lang="nl-NL" dirty="0" err="1"/>
              <a:t>Peeter</a:t>
            </a:r>
            <a:r>
              <a:rPr lang="nl-NL" dirty="0"/>
              <a:t> Appels en </a:t>
            </a:r>
            <a:r>
              <a:rPr lang="nl-NL" dirty="0" err="1"/>
              <a:t>jvr</a:t>
            </a:r>
            <a:r>
              <a:rPr lang="nl-NL" dirty="0"/>
              <a:t> Johanna de Roy wede </a:t>
            </a:r>
            <a:r>
              <a:rPr lang="nl-NL" dirty="0" err="1"/>
              <a:t>hr</a:t>
            </a:r>
            <a:r>
              <a:rPr lang="nl-NL" dirty="0"/>
              <a:t> Adriaen Coomans een </a:t>
            </a:r>
            <a:r>
              <a:rPr lang="nl-NL" dirty="0" err="1"/>
              <a:t>beurywech</a:t>
            </a:r>
            <a:r>
              <a:rPr lang="nl-NL" dirty="0"/>
              <a:t> ende de voorn. </a:t>
            </a:r>
            <a:r>
              <a:rPr lang="nl-NL" dirty="0" err="1"/>
              <a:t>vaerwecht</a:t>
            </a:r>
            <a:r>
              <a:rPr lang="nl-NL" dirty="0"/>
              <a:t> tussenbeide t </a:t>
            </a:r>
            <a:r>
              <a:rPr lang="nl-NL" dirty="0" err="1"/>
              <a:t>Jacop</a:t>
            </a:r>
            <a:r>
              <a:rPr lang="nl-NL" dirty="0"/>
              <a:t> Adriaen </a:t>
            </a:r>
            <a:r>
              <a:rPr lang="nl-NL" dirty="0" err="1"/>
              <a:t>Wernaerts</a:t>
            </a:r>
            <a:r>
              <a:rPr lang="nl-NL" dirty="0"/>
              <a:t> W v </a:t>
            </a:r>
            <a:r>
              <a:rPr lang="nl-NL" dirty="0" err="1"/>
              <a:t>Kerckstrate</a:t>
            </a:r>
            <a:r>
              <a:rPr lang="nl-NL" dirty="0"/>
              <a:t> t deels erf der wede Adriaen Daniels en de voorn. </a:t>
            </a:r>
            <a:r>
              <a:rPr lang="nl-NL" dirty="0" err="1"/>
              <a:t>Hoochstrate</a:t>
            </a:r>
            <a:endParaRPr lang="nl-NL" dirty="0"/>
          </a:p>
          <a:p>
            <a:endParaRPr lang="nl-NL" dirty="0"/>
          </a:p>
          <a:p>
            <a:r>
              <a:rPr lang="nl-NL" i="1" dirty="0"/>
              <a:t>aankomst onder meer andere goederen van </a:t>
            </a:r>
            <a:r>
              <a:rPr lang="nl-NL" i="1" dirty="0" err="1">
                <a:solidFill>
                  <a:srgbClr val="FF0000"/>
                </a:solidFill>
              </a:rPr>
              <a:t>Goyart</a:t>
            </a:r>
            <a:r>
              <a:rPr lang="nl-NL" i="1" dirty="0">
                <a:solidFill>
                  <a:srgbClr val="FF0000"/>
                </a:solidFill>
              </a:rPr>
              <a:t> </a:t>
            </a:r>
            <a:r>
              <a:rPr lang="nl-NL" i="1" dirty="0" err="1">
                <a:solidFill>
                  <a:srgbClr val="FF0000"/>
                </a:solidFill>
              </a:rPr>
              <a:t>Henricx</a:t>
            </a:r>
            <a:r>
              <a:rPr lang="nl-NL" i="1" dirty="0">
                <a:solidFill>
                  <a:srgbClr val="FF0000"/>
                </a:solidFill>
              </a:rPr>
              <a:t> van Gorcum </a:t>
            </a:r>
            <a:r>
              <a:rPr lang="nl-NL" i="1" dirty="0"/>
              <a:t>bij test.</a:t>
            </a:r>
          </a:p>
          <a:p>
            <a:endParaRPr lang="nl-NL" i="1" dirty="0"/>
          </a:p>
          <a:p>
            <a:r>
              <a:rPr lang="nl-NL" i="1" dirty="0"/>
              <a:t>aan </a:t>
            </a:r>
            <a:r>
              <a:rPr lang="nl-NL" i="1" dirty="0">
                <a:solidFill>
                  <a:srgbClr val="FF0000"/>
                </a:solidFill>
              </a:rPr>
              <a:t>Jan Janse Timmermans </a:t>
            </a:r>
            <a:r>
              <a:rPr lang="nl-NL" i="1" dirty="0"/>
              <a:t>die rest. 4/5 is competerende</a:t>
            </a:r>
          </a:p>
          <a:p>
            <a:endParaRPr lang="nl-NL" i="1" dirty="0"/>
          </a:p>
          <a:p>
            <a:r>
              <a:rPr lang="nl-NL" i="1" dirty="0"/>
              <a:t>belast met onderhoud van </a:t>
            </a:r>
            <a:r>
              <a:rPr lang="nl-NL" i="1" dirty="0" err="1"/>
              <a:t>hecken</a:t>
            </a:r>
            <a:r>
              <a:rPr lang="nl-NL" i="1" dirty="0"/>
              <a:t> of </a:t>
            </a:r>
            <a:r>
              <a:rPr lang="nl-NL" i="1" dirty="0" err="1"/>
              <a:t>staeckboom</a:t>
            </a:r>
            <a:r>
              <a:rPr lang="nl-NL" i="1" dirty="0"/>
              <a:t> </a:t>
            </a:r>
            <a:r>
              <a:rPr lang="nl-NL" i="1" dirty="0" err="1"/>
              <a:t>aende</a:t>
            </a:r>
            <a:r>
              <a:rPr lang="nl-NL" i="1" dirty="0"/>
              <a:t> </a:t>
            </a:r>
            <a:r>
              <a:rPr lang="nl-NL" i="1" dirty="0" err="1"/>
              <a:t>wecht</a:t>
            </a:r>
            <a:r>
              <a:rPr lang="nl-NL" i="1" dirty="0"/>
              <a:t> achter </a:t>
            </a:r>
            <a:r>
              <a:rPr lang="nl-NL" i="1" dirty="0" err="1"/>
              <a:t>aen</a:t>
            </a:r>
            <a:r>
              <a:rPr lang="nl-NL" i="1" dirty="0"/>
              <a:t> de </a:t>
            </a:r>
            <a:r>
              <a:rPr lang="nl-NL" i="1" dirty="0" err="1"/>
              <a:t>Hooghstrate</a:t>
            </a:r>
            <a:endParaRPr lang="nl-NL" i="1" dirty="0"/>
          </a:p>
        </p:txBody>
      </p:sp>
      <p:sp>
        <p:nvSpPr>
          <p:cNvPr id="3" name="Tekstvak 2">
            <a:extLst>
              <a:ext uri="{FF2B5EF4-FFF2-40B4-BE49-F238E27FC236}">
                <a16:creationId xmlns:a16="http://schemas.microsoft.com/office/drawing/2014/main" id="{E1A22803-2A1D-94B3-E459-429636E2940F}"/>
              </a:ext>
            </a:extLst>
          </p:cNvPr>
          <p:cNvSpPr txBox="1"/>
          <p:nvPr/>
        </p:nvSpPr>
        <p:spPr>
          <a:xfrm>
            <a:off x="0" y="4823015"/>
            <a:ext cx="12192000" cy="1508105"/>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pPr algn="ctr"/>
            <a:endParaRPr lang="nl-NL" sz="2800" dirty="0"/>
          </a:p>
          <a:p>
            <a:pPr algn="ctr"/>
            <a:r>
              <a:rPr lang="nl-NL" sz="2800" dirty="0"/>
              <a:t>Bedankt voor uw aandacht </a:t>
            </a:r>
          </a:p>
          <a:p>
            <a:pPr algn="ctr"/>
            <a:endParaRPr lang="nl-NL" sz="1200" dirty="0"/>
          </a:p>
          <a:p>
            <a:pPr algn="ctr"/>
            <a:r>
              <a:rPr lang="nl-NL" sz="1200" dirty="0"/>
              <a:t>Wim de Bakker - 27 maart 2024  - Onderzoek in de archieven van de schepenbank – Regionaal Archief Tilburg</a:t>
            </a:r>
          </a:p>
          <a:p>
            <a:pPr algn="ctr"/>
            <a:endParaRPr lang="nl-NL" sz="1200" dirty="0"/>
          </a:p>
        </p:txBody>
      </p:sp>
    </p:spTree>
    <p:extLst>
      <p:ext uri="{BB962C8B-B14F-4D97-AF65-F5344CB8AC3E}">
        <p14:creationId xmlns:p14="http://schemas.microsoft.com/office/powerpoint/2010/main" val="1094149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buitenshuis, gebouw, boom, hemel&#10;&#10;Automatisch gegenereerde beschrijving">
            <a:extLst>
              <a:ext uri="{FF2B5EF4-FFF2-40B4-BE49-F238E27FC236}">
                <a16:creationId xmlns:a16="http://schemas.microsoft.com/office/drawing/2014/main" id="{F1C13720-201C-2283-D23D-3872F71242F4}"/>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924800" y="158589"/>
            <a:ext cx="3790949" cy="6029208"/>
          </a:xfrm>
          <a:prstGeom prst="rect">
            <a:avLst/>
          </a:prstGeom>
          <a:noFill/>
          <a:ln>
            <a:noFill/>
          </a:ln>
        </p:spPr>
      </p:pic>
      <p:sp>
        <p:nvSpPr>
          <p:cNvPr id="4" name="Tekstvak 3">
            <a:extLst>
              <a:ext uri="{FF2B5EF4-FFF2-40B4-BE49-F238E27FC236}">
                <a16:creationId xmlns:a16="http://schemas.microsoft.com/office/drawing/2014/main" id="{50C51781-4977-C0DB-009B-69CBB94C118C}"/>
              </a:ext>
            </a:extLst>
          </p:cNvPr>
          <p:cNvSpPr txBox="1"/>
          <p:nvPr/>
        </p:nvSpPr>
        <p:spPr>
          <a:xfrm>
            <a:off x="848264" y="593165"/>
            <a:ext cx="6096000" cy="2031325"/>
          </a:xfrm>
          <a:prstGeom prst="rect">
            <a:avLst/>
          </a:prstGeom>
          <a:noFill/>
        </p:spPr>
        <p:txBody>
          <a:bodyPr wrap="square">
            <a:spAutoFit/>
          </a:bodyPr>
          <a:lstStyle/>
          <a:p>
            <a:r>
              <a:rPr lang="nl-NL" sz="1800" kern="1100" dirty="0">
                <a:effectLst/>
                <a:latin typeface="Calibri" panose="020F0502020204030204" pitchFamily="34" charset="0"/>
                <a:ea typeface="Times New Roman" panose="02020603050405020304" pitchFamily="18" charset="0"/>
                <a:cs typeface="Times New Roman" panose="02020603050405020304" pitchFamily="18" charset="0"/>
              </a:rPr>
              <a:t>Willem van den Dungen, die smid was in Den Bosch, verkoopt het huis op 18 mei 1871 aan </a:t>
            </a:r>
            <a:r>
              <a:rPr lang="nl-NL" sz="1800" b="1" kern="1100" dirty="0">
                <a:effectLst/>
                <a:latin typeface="Calibri" panose="020F0502020204030204" pitchFamily="34" charset="0"/>
                <a:ea typeface="Times New Roman" panose="02020603050405020304" pitchFamily="18" charset="0"/>
                <a:cs typeface="Times New Roman" panose="02020603050405020304" pitchFamily="18" charset="0"/>
              </a:rPr>
              <a:t>Marinus de Bakker </a:t>
            </a:r>
            <a:r>
              <a:rPr lang="nl-NL" sz="1800" kern="1100" dirty="0">
                <a:effectLst/>
                <a:latin typeface="Calibri" panose="020F0502020204030204" pitchFamily="34" charset="0"/>
                <a:ea typeface="Times New Roman" panose="02020603050405020304" pitchFamily="18" charset="0"/>
                <a:cs typeface="Times New Roman" panose="02020603050405020304" pitchFamily="18" charset="0"/>
              </a:rPr>
              <a:t>(1843-1893), een timmerman uit Oisterwijk. Deze gaat er zelf wonen, en vestigt er zijn timmermanswinkel, zoals zijn werkplaats genoemd werd. Hij is in 1870 getrouwd met Anna Pijnenburg (1839-1874). Ze hebben drie kinderen, Martinus Petrus, Anna, en Adriaan die echter heel jong sterft.</a:t>
            </a:r>
            <a:endParaRPr lang="nl-NL" dirty="0"/>
          </a:p>
        </p:txBody>
      </p:sp>
      <p:sp>
        <p:nvSpPr>
          <p:cNvPr id="6" name="Tekstvak 5">
            <a:extLst>
              <a:ext uri="{FF2B5EF4-FFF2-40B4-BE49-F238E27FC236}">
                <a16:creationId xmlns:a16="http://schemas.microsoft.com/office/drawing/2014/main" id="{361D58A1-F3FC-A720-0E26-300BEFFC64B0}"/>
              </a:ext>
            </a:extLst>
          </p:cNvPr>
          <p:cNvSpPr txBox="1"/>
          <p:nvPr/>
        </p:nvSpPr>
        <p:spPr>
          <a:xfrm>
            <a:off x="2993366" y="4233511"/>
            <a:ext cx="3950898" cy="1666354"/>
          </a:xfrm>
          <a:prstGeom prst="rect">
            <a:avLst/>
          </a:prstGeom>
          <a:noFill/>
        </p:spPr>
        <p:txBody>
          <a:bodyPr wrap="square">
            <a:spAutoFit/>
          </a:bodyPr>
          <a:lstStyle/>
          <a:p>
            <a:pPr>
              <a:lnSpc>
                <a:spcPct val="115000"/>
              </a:lnSpc>
              <a:spcAft>
                <a:spcPts val="1000"/>
              </a:spcAft>
              <a:tabLst>
                <a:tab pos="-914400" algn="l"/>
                <a:tab pos="-457200" algn="l"/>
              </a:tabLst>
            </a:pPr>
            <a:r>
              <a:rPr lang="nl-NL" sz="1800" kern="1100" dirty="0">
                <a:effectLst/>
                <a:latin typeface="Calibri" panose="020F0502020204030204" pitchFamily="34" charset="0"/>
                <a:ea typeface="Times New Roman" panose="02020603050405020304" pitchFamily="18" charset="0"/>
                <a:cs typeface="Times New Roman" panose="02020603050405020304" pitchFamily="18" charset="0"/>
              </a:rPr>
              <a:t>Marinus zoon </a:t>
            </a:r>
            <a:r>
              <a:rPr lang="nl-NL" sz="1800" b="1" kern="1100" dirty="0">
                <a:effectLst/>
                <a:latin typeface="Calibri" panose="020F0502020204030204" pitchFamily="34" charset="0"/>
                <a:ea typeface="Times New Roman" panose="02020603050405020304" pitchFamily="18" charset="0"/>
                <a:cs typeface="Times New Roman" panose="02020603050405020304" pitchFamily="18" charset="0"/>
              </a:rPr>
              <a:t>Martinus Petrus </a:t>
            </a:r>
            <a:r>
              <a:rPr lang="nl-NL" sz="1800" kern="1100" dirty="0">
                <a:effectLst/>
                <a:latin typeface="Calibri" panose="020F0502020204030204" pitchFamily="34" charset="0"/>
                <a:ea typeface="Times New Roman" panose="02020603050405020304" pitchFamily="18" charset="0"/>
                <a:cs typeface="Times New Roman" panose="02020603050405020304" pitchFamily="18" charset="0"/>
              </a:rPr>
              <a:t>(1871-1950), meestal Piet genoemd, zet het vaderlijk vak voort, al specialiseert hij zich, evenals zijn grootvader, in de wagenmakerij.</a:t>
            </a:r>
            <a:endParaRPr lang="nl-NL"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Afbeelding 6" descr="Afbeelding met kleding, Menselijk gezicht, person, Retrostijl&#10;&#10;Automatisch gegenereerde beschrijving">
            <a:extLst>
              <a:ext uri="{FF2B5EF4-FFF2-40B4-BE49-F238E27FC236}">
                <a16:creationId xmlns:a16="http://schemas.microsoft.com/office/drawing/2014/main" id="{7703A5E5-AB07-C429-2EAE-2975150B37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8263" y="2624490"/>
            <a:ext cx="2060027" cy="3184706"/>
          </a:xfrm>
          <a:prstGeom prst="rect">
            <a:avLst/>
          </a:prstGeom>
          <a:noFill/>
          <a:ln>
            <a:noFill/>
          </a:ln>
        </p:spPr>
      </p:pic>
    </p:spTree>
    <p:extLst>
      <p:ext uri="{BB962C8B-B14F-4D97-AF65-F5344CB8AC3E}">
        <p14:creationId xmlns:p14="http://schemas.microsoft.com/office/powerpoint/2010/main" val="644451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handschrift, papier, Papierprodcut&#10;&#10;Automatisch gegenereerde beschrijving">
            <a:extLst>
              <a:ext uri="{FF2B5EF4-FFF2-40B4-BE49-F238E27FC236}">
                <a16:creationId xmlns:a16="http://schemas.microsoft.com/office/drawing/2014/main" id="{BA3813E3-892C-FB25-D55C-7D71A357D8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174108" y="-996064"/>
            <a:ext cx="5097870" cy="7043052"/>
          </a:xfrm>
          <a:prstGeom prst="rect">
            <a:avLst/>
          </a:prstGeom>
        </p:spPr>
      </p:pic>
      <p:pic>
        <p:nvPicPr>
          <p:cNvPr id="5" name="Afbeelding 4" descr="Afbeelding met tekst, handschrift, brief, boek&#10;&#10;Automatisch gegenereerde beschrijving">
            <a:extLst>
              <a:ext uri="{FF2B5EF4-FFF2-40B4-BE49-F238E27FC236}">
                <a16:creationId xmlns:a16="http://schemas.microsoft.com/office/drawing/2014/main" id="{9B3BF3BB-546C-18A5-73E3-39FD73447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13240" cy="5057775"/>
          </a:xfrm>
          <a:prstGeom prst="rect">
            <a:avLst/>
          </a:prstGeom>
        </p:spPr>
      </p:pic>
      <p:pic>
        <p:nvPicPr>
          <p:cNvPr id="7" name="Afbeelding 6" descr="Afbeelding met tekst, brief, papier, handschrift&#10;&#10;Automatisch gegenereerde beschrijving">
            <a:extLst>
              <a:ext uri="{FF2B5EF4-FFF2-40B4-BE49-F238E27FC236}">
                <a16:creationId xmlns:a16="http://schemas.microsoft.com/office/drawing/2014/main" id="{47A3976E-DBD7-A7D1-E7F3-FFF0C30B72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7389" y="-3425"/>
            <a:ext cx="3373178" cy="5057775"/>
          </a:xfrm>
          <a:prstGeom prst="rect">
            <a:avLst/>
          </a:prstGeom>
        </p:spPr>
      </p:pic>
    </p:spTree>
    <p:extLst>
      <p:ext uri="{BB962C8B-B14F-4D97-AF65-F5344CB8AC3E}">
        <p14:creationId xmlns:p14="http://schemas.microsoft.com/office/powerpoint/2010/main" val="541250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789AD294-687B-E774-AF11-769D62996290}"/>
              </a:ext>
            </a:extLst>
          </p:cNvPr>
          <p:cNvSpPr txBox="1"/>
          <p:nvPr/>
        </p:nvSpPr>
        <p:spPr>
          <a:xfrm>
            <a:off x="941717" y="754398"/>
            <a:ext cx="10308566" cy="1347805"/>
          </a:xfrm>
          <a:prstGeom prst="rect">
            <a:avLst/>
          </a:prstGeom>
          <a:noFill/>
        </p:spPr>
        <p:txBody>
          <a:bodyPr wrap="square">
            <a:spAutoFit/>
          </a:bodyPr>
          <a:lstStyle/>
          <a:p>
            <a:pPr>
              <a:lnSpc>
                <a:spcPct val="115000"/>
              </a:lnSpc>
              <a:spcAft>
                <a:spcPts val="1000"/>
              </a:spcAft>
              <a:tabLst>
                <a:tab pos="-914400" algn="l"/>
                <a:tab pos="-457200" algn="l"/>
              </a:tabLst>
            </a:pPr>
            <a:r>
              <a:rPr lang="nl-NL" sz="1800" kern="1100" dirty="0">
                <a:effectLst/>
                <a:latin typeface="Calibri" panose="020F0502020204030204" pitchFamily="34" charset="0"/>
                <a:ea typeface="Times New Roman" panose="02020603050405020304" pitchFamily="18" charset="0"/>
                <a:cs typeface="Times New Roman" panose="02020603050405020304" pitchFamily="18" charset="0"/>
              </a:rPr>
              <a:t>Piet erft het Oudste Huis. Laat het in 1908 herstellen en speelt het klaar de oud-ontvanger van Oisterwijk Sjoerd Rijpperda en diens deftige familie een soort subsidie te laten verlenen. Van deze restauratie is een oorkonde gemaakt, die nog altijd zowel in het gemeentearchief van Oisterwijk als in het Oudste Huis bewaard wordt.</a:t>
            </a:r>
            <a:endParaRPr lang="nl-NL"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Afbeelding 3" descr="Afbeelding met tekst, papier, Lettertype, Afdrukken&#10;&#10;Automatisch gegenereerde beschrijving">
            <a:extLst>
              <a:ext uri="{FF2B5EF4-FFF2-40B4-BE49-F238E27FC236}">
                <a16:creationId xmlns:a16="http://schemas.microsoft.com/office/drawing/2014/main" id="{D4FB721F-017E-D555-EAAD-5432E6632A6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4570" y="1868190"/>
            <a:ext cx="7576780" cy="4235412"/>
          </a:xfrm>
          <a:prstGeom prst="rect">
            <a:avLst/>
          </a:prstGeom>
          <a:noFill/>
          <a:ln>
            <a:noFill/>
          </a:ln>
        </p:spPr>
      </p:pic>
    </p:spTree>
    <p:extLst>
      <p:ext uri="{BB962C8B-B14F-4D97-AF65-F5344CB8AC3E}">
        <p14:creationId xmlns:p14="http://schemas.microsoft.com/office/powerpoint/2010/main" val="3107171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kleding, persoon, schoeisel, Menselijk gezicht&#10;&#10;Automatisch gegenereerde beschrijving">
            <a:extLst>
              <a:ext uri="{FF2B5EF4-FFF2-40B4-BE49-F238E27FC236}">
                <a16:creationId xmlns:a16="http://schemas.microsoft.com/office/drawing/2014/main" id="{C6452B1D-3FFB-DBFA-549F-40686AA1DB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1050" y="445452"/>
            <a:ext cx="6501813" cy="4964748"/>
          </a:xfrm>
          <a:prstGeom prst="rect">
            <a:avLst/>
          </a:prstGeom>
          <a:noFill/>
          <a:ln>
            <a:noFill/>
          </a:ln>
        </p:spPr>
      </p:pic>
      <p:sp>
        <p:nvSpPr>
          <p:cNvPr id="4" name="Tekstvak 3">
            <a:extLst>
              <a:ext uri="{FF2B5EF4-FFF2-40B4-BE49-F238E27FC236}">
                <a16:creationId xmlns:a16="http://schemas.microsoft.com/office/drawing/2014/main" id="{ED524B99-7A83-E905-B6B6-D532D8BB9BE0}"/>
              </a:ext>
            </a:extLst>
          </p:cNvPr>
          <p:cNvSpPr txBox="1"/>
          <p:nvPr/>
        </p:nvSpPr>
        <p:spPr>
          <a:xfrm>
            <a:off x="7678588" y="445452"/>
            <a:ext cx="3732362" cy="4214744"/>
          </a:xfrm>
          <a:prstGeom prst="rect">
            <a:avLst/>
          </a:prstGeom>
          <a:noFill/>
        </p:spPr>
        <p:txBody>
          <a:bodyPr wrap="square">
            <a:spAutoFit/>
          </a:bodyPr>
          <a:lstStyle/>
          <a:p>
            <a:pPr>
              <a:lnSpc>
                <a:spcPct val="115000"/>
              </a:lnSpc>
              <a:spcAft>
                <a:spcPts val="1000"/>
              </a:spcAft>
              <a:tabLst>
                <a:tab pos="-914400" algn="l"/>
                <a:tab pos="-457200" algn="l"/>
              </a:tabLst>
            </a:pPr>
            <a:r>
              <a:rPr lang="nl-NL" sz="1800" kern="1100" dirty="0">
                <a:effectLst/>
                <a:latin typeface="Calibri" panose="020F0502020204030204" pitchFamily="34" charset="0"/>
                <a:ea typeface="Times New Roman" panose="02020603050405020304" pitchFamily="18" charset="0"/>
                <a:cs typeface="Times New Roman" panose="02020603050405020304" pitchFamily="18" charset="0"/>
              </a:rPr>
              <a:t>Zijn oudste zoon </a:t>
            </a:r>
            <a:r>
              <a:rPr lang="nl-NL" sz="1800" b="1" kern="1100" dirty="0">
                <a:effectLst/>
                <a:latin typeface="Calibri" panose="020F0502020204030204" pitchFamily="34" charset="0"/>
                <a:ea typeface="Times New Roman" panose="02020603050405020304" pitchFamily="18" charset="0"/>
                <a:cs typeface="Times New Roman" panose="02020603050405020304" pitchFamily="18" charset="0"/>
              </a:rPr>
              <a:t>Marinus Antonius Lambertus de Bakker </a:t>
            </a:r>
            <a:r>
              <a:rPr lang="nl-NL" sz="1800" kern="1100" dirty="0">
                <a:effectLst/>
                <a:latin typeface="Calibri" panose="020F0502020204030204" pitchFamily="34" charset="0"/>
                <a:ea typeface="Times New Roman" panose="02020603050405020304" pitchFamily="18" charset="0"/>
                <a:cs typeface="Times New Roman" panose="02020603050405020304" pitchFamily="18" charset="0"/>
              </a:rPr>
              <a:t>(1899-1990) nam de zaak over bij diens huwelijk 19 juni 1939 met Petronella Wilhelmina van Leest (1904-1993). Zijn vak als meubelmaker evolueerde in de loop der jaren naar de restauratie van antieke meubelen. De zaak in de Kerkstraat is in 1968 voortgezet door de jongste dochter Margriet en haar man </a:t>
            </a:r>
            <a:r>
              <a:rPr lang="nl-NL" sz="1800" b="1" kern="1100" dirty="0">
                <a:effectLst/>
                <a:latin typeface="Calibri" panose="020F0502020204030204" pitchFamily="34" charset="0"/>
                <a:ea typeface="Times New Roman" panose="02020603050405020304" pitchFamily="18" charset="0"/>
                <a:cs typeface="Times New Roman" panose="02020603050405020304" pitchFamily="18" charset="0"/>
              </a:rPr>
              <a:t>Peter Vugs</a:t>
            </a:r>
            <a:r>
              <a:rPr lang="nl-NL" sz="1800" kern="1100" dirty="0">
                <a:effectLst/>
                <a:latin typeface="Calibri" panose="020F0502020204030204" pitchFamily="34" charset="0"/>
                <a:ea typeface="Times New Roman" panose="02020603050405020304" pitchFamily="18" charset="0"/>
                <a:cs typeface="Times New Roman" panose="02020603050405020304" pitchFamily="18" charset="0"/>
              </a:rPr>
              <a:t>. Het huis is in 2001 overgenomen door hun zoon </a:t>
            </a:r>
            <a:r>
              <a:rPr lang="nl-NL" sz="1800" b="1" kern="1100" dirty="0">
                <a:effectLst/>
                <a:latin typeface="Calibri" panose="020F0502020204030204" pitchFamily="34" charset="0"/>
                <a:ea typeface="Times New Roman" panose="02020603050405020304" pitchFamily="18" charset="0"/>
                <a:cs typeface="Times New Roman" panose="02020603050405020304" pitchFamily="18" charset="0"/>
              </a:rPr>
              <a:t>Mark</a:t>
            </a:r>
            <a:r>
              <a:rPr lang="nl-NL" sz="1800" kern="1100" dirty="0">
                <a:effectLst/>
                <a:latin typeface="Calibri" panose="020F0502020204030204" pitchFamily="34" charset="0"/>
                <a:ea typeface="Times New Roman" panose="02020603050405020304" pitchFamily="18" charset="0"/>
                <a:cs typeface="Times New Roman" panose="02020603050405020304" pitchFamily="18" charset="0"/>
              </a:rPr>
              <a:t>.</a:t>
            </a:r>
            <a:endParaRPr lang="nl-NL"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3294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handschrift, brief, papier&#10;&#10;Automatisch gegenereerde beschrijving">
            <a:extLst>
              <a:ext uri="{FF2B5EF4-FFF2-40B4-BE49-F238E27FC236}">
                <a16:creationId xmlns:a16="http://schemas.microsoft.com/office/drawing/2014/main" id="{D1B4BFBB-9902-A7CF-DD85-BD485AEDBC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64"/>
            <a:ext cx="5056981" cy="6331226"/>
          </a:xfrm>
          <a:prstGeom prst="rect">
            <a:avLst/>
          </a:prstGeom>
        </p:spPr>
      </p:pic>
      <p:pic>
        <p:nvPicPr>
          <p:cNvPr id="2" name="Afbeelding 1" descr="Afbeelding met tekst, handschrift, brief, papier&#10;&#10;Automatisch gegenereerde beschrijving">
            <a:extLst>
              <a:ext uri="{FF2B5EF4-FFF2-40B4-BE49-F238E27FC236}">
                <a16:creationId xmlns:a16="http://schemas.microsoft.com/office/drawing/2014/main" id="{0BCF904F-504B-6E98-6C86-7D531E2E9988}"/>
              </a:ext>
            </a:extLst>
          </p:cNvPr>
          <p:cNvPicPr>
            <a:picLocks noChangeAspect="1"/>
          </p:cNvPicPr>
          <p:nvPr/>
        </p:nvPicPr>
        <p:blipFill rotWithShape="1">
          <a:blip r:embed="rId2">
            <a:extLst>
              <a:ext uri="{28A0092B-C50C-407E-A947-70E740481C1C}">
                <a14:useLocalDpi xmlns:a14="http://schemas.microsoft.com/office/drawing/2010/main" val="0"/>
              </a:ext>
            </a:extLst>
          </a:blip>
          <a:srcRect l="36052" t="41696" r="34839" b="37674"/>
          <a:stretch/>
        </p:blipFill>
        <p:spPr>
          <a:xfrm>
            <a:off x="5327375" y="308114"/>
            <a:ext cx="6589780" cy="5872524"/>
          </a:xfrm>
          <a:prstGeom prst="rect">
            <a:avLst/>
          </a:prstGeom>
        </p:spPr>
      </p:pic>
    </p:spTree>
    <p:extLst>
      <p:ext uri="{BB962C8B-B14F-4D97-AF65-F5344CB8AC3E}">
        <p14:creationId xmlns:p14="http://schemas.microsoft.com/office/powerpoint/2010/main" val="3228912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F8EB88BC-EA3A-D389-7D9E-696F902D0FA6}"/>
              </a:ext>
            </a:extLst>
          </p:cNvPr>
          <p:cNvPicPr>
            <a:picLocks noChangeAspect="1"/>
          </p:cNvPicPr>
          <p:nvPr/>
        </p:nvPicPr>
        <p:blipFill rotWithShape="1">
          <a:blip r:embed="rId2"/>
          <a:srcRect t="1037" r="1" b="1"/>
          <a:stretch/>
        </p:blipFill>
        <p:spPr>
          <a:xfrm>
            <a:off x="2562224" y="2745211"/>
            <a:ext cx="3243584" cy="3649037"/>
          </a:xfrm>
          <a:prstGeom prst="rect">
            <a:avLst/>
          </a:prstGeom>
        </p:spPr>
      </p:pic>
      <p:pic>
        <p:nvPicPr>
          <p:cNvPr id="11" name="Afbeelding 10" descr="Afbeelding met tekening, schets&#10;&#10;Automatisch gegenereerde beschrijving">
            <a:extLst>
              <a:ext uri="{FF2B5EF4-FFF2-40B4-BE49-F238E27FC236}">
                <a16:creationId xmlns:a16="http://schemas.microsoft.com/office/drawing/2014/main" id="{6E4CA59C-E994-4EDF-0237-CB96292678EA}"/>
              </a:ext>
            </a:extLst>
          </p:cNvPr>
          <p:cNvPicPr>
            <a:picLocks noChangeAspect="1"/>
          </p:cNvPicPr>
          <p:nvPr/>
        </p:nvPicPr>
        <p:blipFill rotWithShape="1">
          <a:blip r:embed="rId3">
            <a:lum contrast="54000"/>
            <a:grayscl/>
            <a:extLst>
              <a:ext uri="{28A0092B-C50C-407E-A947-70E740481C1C}">
                <a14:useLocalDpi xmlns:a14="http://schemas.microsoft.com/office/drawing/2010/main" val="0"/>
              </a:ext>
            </a:extLst>
          </a:blip>
          <a:srcRect l="1" r="2228"/>
          <a:stretch/>
        </p:blipFill>
        <p:spPr bwMode="auto">
          <a:xfrm>
            <a:off x="1915519" y="0"/>
            <a:ext cx="3038256" cy="3429000"/>
          </a:xfrm>
          <a:prstGeom prst="rect">
            <a:avLst/>
          </a:prstGeom>
          <a:noFill/>
          <a:ln>
            <a:noFill/>
          </a:ln>
          <a:extLst>
            <a:ext uri="{53640926-AAD7-44D8-BBD7-CCE9431645EC}">
              <a14:shadowObscured xmlns:a14="http://schemas.microsoft.com/office/drawing/2010/main"/>
            </a:ext>
          </a:extLst>
        </p:spPr>
      </p:pic>
      <p:pic>
        <p:nvPicPr>
          <p:cNvPr id="12" name="Afbeelding 11" descr="Afbeelding met schets, tekening, huis, raam&#10;&#10;Automatisch gegenereerde beschrijving">
            <a:extLst>
              <a:ext uri="{FF2B5EF4-FFF2-40B4-BE49-F238E27FC236}">
                <a16:creationId xmlns:a16="http://schemas.microsoft.com/office/drawing/2014/main" id="{D214A626-BC4F-8C75-4009-C62BF69EF16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039903" y="2587925"/>
            <a:ext cx="4042646" cy="3806323"/>
          </a:xfrm>
          <a:prstGeom prst="rect">
            <a:avLst/>
          </a:prstGeom>
          <a:noFill/>
          <a:ln>
            <a:noFill/>
          </a:ln>
        </p:spPr>
      </p:pic>
      <p:pic>
        <p:nvPicPr>
          <p:cNvPr id="10" name="Afbeelding 9" descr="Afbeelding met schets, tekening&#10;&#10;Automatisch gegenereerde beschrijving">
            <a:extLst>
              <a:ext uri="{FF2B5EF4-FFF2-40B4-BE49-F238E27FC236}">
                <a16:creationId xmlns:a16="http://schemas.microsoft.com/office/drawing/2014/main" id="{265E8CA7-AEB3-AAFD-F700-8D3A9F937B11}"/>
              </a:ext>
            </a:extLst>
          </p:cNvPr>
          <p:cNvPicPr>
            <a:picLocks noChangeAspect="1"/>
          </p:cNvPicPr>
          <p:nvPr/>
        </p:nvPicPr>
        <p:blipFill>
          <a:blip r:embed="rId6">
            <a:lum contrast="54000"/>
            <a:grayscl/>
            <a:extLst>
              <a:ext uri="{28A0092B-C50C-407E-A947-70E740481C1C}">
                <a14:useLocalDpi xmlns:a14="http://schemas.microsoft.com/office/drawing/2010/main" val="0"/>
              </a:ext>
            </a:extLst>
          </a:blip>
          <a:srcRect b="3717"/>
          <a:stretch>
            <a:fillRect/>
          </a:stretch>
        </p:blipFill>
        <p:spPr bwMode="auto">
          <a:xfrm>
            <a:off x="5070156" y="181433"/>
            <a:ext cx="4559620" cy="3018967"/>
          </a:xfrm>
          <a:prstGeom prst="rect">
            <a:avLst/>
          </a:prstGeom>
          <a:noFill/>
          <a:ln>
            <a:noFill/>
          </a:ln>
        </p:spPr>
      </p:pic>
    </p:spTree>
    <p:extLst>
      <p:ext uri="{BB962C8B-B14F-4D97-AF65-F5344CB8AC3E}">
        <p14:creationId xmlns:p14="http://schemas.microsoft.com/office/powerpoint/2010/main" val="2042024338"/>
      </p:ext>
    </p:extLst>
  </p:cSld>
  <p:clrMapOvr>
    <a:masterClrMapping/>
  </p:clrMapOvr>
</p:sld>
</file>

<file path=ppt/theme/theme1.xml><?xml version="1.0" encoding="utf-8"?>
<a:theme xmlns:a="http://schemas.openxmlformats.org/drawingml/2006/main" name="RetrospectVTI">
  <a:themeElements>
    <a:clrScheme name="AnalogousFromLightSeedRightStep">
      <a:dk1>
        <a:srgbClr val="000000"/>
      </a:dk1>
      <a:lt1>
        <a:srgbClr val="FFFFFF"/>
      </a:lt1>
      <a:dk2>
        <a:srgbClr val="242A41"/>
      </a:dk2>
      <a:lt2>
        <a:srgbClr val="E6E2E8"/>
      </a:lt2>
      <a:accent1>
        <a:srgbClr val="82AB65"/>
      </a:accent1>
      <a:accent2>
        <a:srgbClr val="56B357"/>
      </a:accent2>
      <a:accent3>
        <a:srgbClr val="5FB081"/>
      </a:accent3>
      <a:accent4>
        <a:srgbClr val="55AFA1"/>
      </a:accent4>
      <a:accent5>
        <a:srgbClr val="50ACCD"/>
      </a:accent5>
      <a:accent6>
        <a:srgbClr val="6689D3"/>
      </a:accent6>
      <a:hlink>
        <a:srgbClr val="9269AE"/>
      </a:hlink>
      <a:folHlink>
        <a:srgbClr val="7F7F7F"/>
      </a:folHlink>
    </a:clrScheme>
    <a:fontScheme name="Retrospect">
      <a:majorFont>
        <a:latin typeface="Univers Condensed"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Univers"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D5BC4364EDE34D88D0B09F6F61BA0E" ma:contentTypeVersion="11" ma:contentTypeDescription="Een nieuw document maken." ma:contentTypeScope="" ma:versionID="c0840d2c9b12a9de7cd5f41bc6bb51ff">
  <xsd:schema xmlns:xsd="http://www.w3.org/2001/XMLSchema" xmlns:xs="http://www.w3.org/2001/XMLSchema" xmlns:p="http://schemas.microsoft.com/office/2006/metadata/properties" xmlns:ns2="5e5bb039-7177-445b-90cb-2275edadcd1c" xmlns:ns3="525c18c0-f4e7-4c13-8f8a-ebc1204b3c24" targetNamespace="http://schemas.microsoft.com/office/2006/metadata/properties" ma:root="true" ma:fieldsID="d4b1a9b269a502bc9be42267488c21bb" ns2:_="" ns3:_="">
    <xsd:import namespace="5e5bb039-7177-445b-90cb-2275edadcd1c"/>
    <xsd:import namespace="525c18c0-f4e7-4c13-8f8a-ebc1204b3c2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5bb039-7177-445b-90cb-2275edadcd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Afbeeldingtags" ma:readOnly="false" ma:fieldId="{5cf76f15-5ced-4ddc-b409-7134ff3c332f}" ma:taxonomyMulti="true" ma:sspId="452472e4-6015-444a-ad6d-404d0ae9d6b0"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25c18c0-f4e7-4c13-8f8a-ebc1204b3c2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8d28cfea-d6d1-4961-9245-8c4a15af6e87}" ma:internalName="TaxCatchAll" ma:showField="CatchAllData" ma:web="525c18c0-f4e7-4c13-8f8a-ebc1204b3c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536C98-8F16-4A07-B9E7-5BAD983006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5bb039-7177-445b-90cb-2275edadcd1c"/>
    <ds:schemaRef ds:uri="525c18c0-f4e7-4c13-8f8a-ebc1204b3c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7B3FDDE-7648-46AA-BFBD-BD30390A19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1592</TotalTime>
  <Words>1363</Words>
  <Application>Microsoft Office PowerPoint</Application>
  <PresentationFormat>Breedbeeld</PresentationFormat>
  <Paragraphs>84</Paragraphs>
  <Slides>30</Slides>
  <Notes>0</Notes>
  <HiddenSlides>0</HiddenSlides>
  <MMClips>0</MMClips>
  <ScaleCrop>false</ScaleCrop>
  <HeadingPairs>
    <vt:vector size="4" baseType="variant">
      <vt:variant>
        <vt:lpstr>Thema</vt:lpstr>
      </vt:variant>
      <vt:variant>
        <vt:i4>1</vt:i4>
      </vt:variant>
      <vt:variant>
        <vt:lpstr>Diatitels</vt:lpstr>
      </vt:variant>
      <vt:variant>
        <vt:i4>30</vt:i4>
      </vt:variant>
    </vt:vector>
  </HeadingPairs>
  <TitlesOfParts>
    <vt:vector size="31" baseType="lpstr">
      <vt:lpstr>RetrospectVTI</vt:lpstr>
      <vt:lpstr>De schepenbank</vt:lpstr>
      <vt:lpstr>PowerPoint-presentatie</vt:lpstr>
      <vt:lpstr>Het oudste Huis van Oisterwijk anno 1633</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schepenbank</dc:title>
  <dc:creator>Wim de Bakker</dc:creator>
  <cp:lastModifiedBy>Astrid de Beer</cp:lastModifiedBy>
  <cp:revision>15</cp:revision>
  <dcterms:created xsi:type="dcterms:W3CDTF">2024-01-17T15:35:34Z</dcterms:created>
  <dcterms:modified xsi:type="dcterms:W3CDTF">2024-03-15T11:13:02Z</dcterms:modified>
</cp:coreProperties>
</file>