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355" r:id="rId3"/>
    <p:sldId id="313" r:id="rId4"/>
    <p:sldId id="326" r:id="rId5"/>
    <p:sldId id="314" r:id="rId6"/>
    <p:sldId id="356" r:id="rId7"/>
    <p:sldId id="315" r:id="rId8"/>
    <p:sldId id="357" r:id="rId9"/>
    <p:sldId id="358" r:id="rId10"/>
    <p:sldId id="312" r:id="rId11"/>
    <p:sldId id="322" r:id="rId12"/>
    <p:sldId id="359" r:id="rId13"/>
    <p:sldId id="360" r:id="rId14"/>
    <p:sldId id="311" r:id="rId15"/>
    <p:sldId id="323" r:id="rId16"/>
    <p:sldId id="333" r:id="rId17"/>
    <p:sldId id="36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DA7A0-C128-4AE7-A315-E0FFC0192685}" type="datetimeFigureOut">
              <a:rPr lang="nl-NL" smtClean="0"/>
              <a:t>28-3-2024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08DE5-A04E-4111-A858-C8FC338D02F5}" type="slidenum">
              <a:rPr lang="nl-NL" smtClean="0"/>
              <a:t>‹nr.›</a:t>
            </a:fld>
            <a:endParaRPr lang="nl-NL"/>
          </a:p>
        </p:txBody>
      </p:sp>
    </p:spTree>
    <p:extLst>
      <p:ext uri="{BB962C8B-B14F-4D97-AF65-F5344CB8AC3E}">
        <p14:creationId xmlns:p14="http://schemas.microsoft.com/office/powerpoint/2010/main" val="370825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AD342-C86F-45DD-8355-83AA0B54A35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93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AD342-C86F-45DD-8355-83AA0B54A35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83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28.03.2024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080766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28.03.2024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05627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28.03.2024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345442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E8295485-34C9-4A2B-A625-95721AC5F082}"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877E4-51EF-4906-A0F7-1E49CE8D9293}" type="slidenum">
              <a:rPr lang="en-US" smtClean="0"/>
              <a:t>‹nr.›</a:t>
            </a:fld>
            <a:endParaRPr lang="en-US"/>
          </a:p>
        </p:txBody>
      </p:sp>
    </p:spTree>
    <p:extLst>
      <p:ext uri="{BB962C8B-B14F-4D97-AF65-F5344CB8AC3E}">
        <p14:creationId xmlns:p14="http://schemas.microsoft.com/office/powerpoint/2010/main" val="2238972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8295485-34C9-4A2B-A625-95721AC5F082}"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877E4-51EF-4906-A0F7-1E49CE8D9293}" type="slidenum">
              <a:rPr lang="en-US" smtClean="0"/>
              <a:t>‹nr.›</a:t>
            </a:fld>
            <a:endParaRPr lang="en-US"/>
          </a:p>
        </p:txBody>
      </p:sp>
    </p:spTree>
    <p:extLst>
      <p:ext uri="{BB962C8B-B14F-4D97-AF65-F5344CB8AC3E}">
        <p14:creationId xmlns:p14="http://schemas.microsoft.com/office/powerpoint/2010/main" val="3740458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8295485-34C9-4A2B-A625-95721AC5F082}"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877E4-51EF-4906-A0F7-1E49CE8D9293}" type="slidenum">
              <a:rPr lang="en-US" smtClean="0"/>
              <a:t>‹nr.›</a:t>
            </a:fld>
            <a:endParaRPr lang="en-US"/>
          </a:p>
        </p:txBody>
      </p:sp>
    </p:spTree>
    <p:extLst>
      <p:ext uri="{BB962C8B-B14F-4D97-AF65-F5344CB8AC3E}">
        <p14:creationId xmlns:p14="http://schemas.microsoft.com/office/powerpoint/2010/main" val="811035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8295485-34C9-4A2B-A625-95721AC5F082}"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877E4-51EF-4906-A0F7-1E49CE8D9293}" type="slidenum">
              <a:rPr lang="en-US" smtClean="0"/>
              <a:t>‹nr.›</a:t>
            </a:fld>
            <a:endParaRPr lang="en-US"/>
          </a:p>
        </p:txBody>
      </p:sp>
    </p:spTree>
    <p:extLst>
      <p:ext uri="{BB962C8B-B14F-4D97-AF65-F5344CB8AC3E}">
        <p14:creationId xmlns:p14="http://schemas.microsoft.com/office/powerpoint/2010/main" val="350535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8295485-34C9-4A2B-A625-95721AC5F082}"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877E4-51EF-4906-A0F7-1E49CE8D9293}" type="slidenum">
              <a:rPr lang="en-US" smtClean="0"/>
              <a:t>‹nr.›</a:t>
            </a:fld>
            <a:endParaRPr lang="en-US"/>
          </a:p>
        </p:txBody>
      </p:sp>
    </p:spTree>
    <p:extLst>
      <p:ext uri="{BB962C8B-B14F-4D97-AF65-F5344CB8AC3E}">
        <p14:creationId xmlns:p14="http://schemas.microsoft.com/office/powerpoint/2010/main" val="3801317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8295485-34C9-4A2B-A625-95721AC5F082}"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877E4-51EF-4906-A0F7-1E49CE8D9293}" type="slidenum">
              <a:rPr lang="en-US" smtClean="0"/>
              <a:t>‹nr.›</a:t>
            </a:fld>
            <a:endParaRPr lang="en-US"/>
          </a:p>
        </p:txBody>
      </p:sp>
    </p:spTree>
    <p:extLst>
      <p:ext uri="{BB962C8B-B14F-4D97-AF65-F5344CB8AC3E}">
        <p14:creationId xmlns:p14="http://schemas.microsoft.com/office/powerpoint/2010/main" val="158593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95485-34C9-4A2B-A625-95721AC5F082}"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7877E4-51EF-4906-A0F7-1E49CE8D9293}" type="slidenum">
              <a:rPr lang="en-US" smtClean="0"/>
              <a:t>‹nr.›</a:t>
            </a:fld>
            <a:endParaRPr lang="en-US"/>
          </a:p>
        </p:txBody>
      </p:sp>
    </p:spTree>
    <p:extLst>
      <p:ext uri="{BB962C8B-B14F-4D97-AF65-F5344CB8AC3E}">
        <p14:creationId xmlns:p14="http://schemas.microsoft.com/office/powerpoint/2010/main" val="3440824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8295485-34C9-4A2B-A625-95721AC5F082}"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877E4-51EF-4906-A0F7-1E49CE8D9293}" type="slidenum">
              <a:rPr lang="en-US" smtClean="0"/>
              <a:t>‹nr.›</a:t>
            </a:fld>
            <a:endParaRPr lang="en-US"/>
          </a:p>
        </p:txBody>
      </p:sp>
    </p:spTree>
    <p:extLst>
      <p:ext uri="{BB962C8B-B14F-4D97-AF65-F5344CB8AC3E}">
        <p14:creationId xmlns:p14="http://schemas.microsoft.com/office/powerpoint/2010/main" val="237055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28.03.2024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1471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8295485-34C9-4A2B-A625-95721AC5F082}"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877E4-51EF-4906-A0F7-1E49CE8D9293}" type="slidenum">
              <a:rPr lang="en-US" smtClean="0"/>
              <a:t>‹nr.›</a:t>
            </a:fld>
            <a:endParaRPr lang="en-US"/>
          </a:p>
        </p:txBody>
      </p:sp>
    </p:spTree>
    <p:extLst>
      <p:ext uri="{BB962C8B-B14F-4D97-AF65-F5344CB8AC3E}">
        <p14:creationId xmlns:p14="http://schemas.microsoft.com/office/powerpoint/2010/main" val="1088693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8295485-34C9-4A2B-A625-95721AC5F082}"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877E4-51EF-4906-A0F7-1E49CE8D9293}" type="slidenum">
              <a:rPr lang="en-US" smtClean="0"/>
              <a:t>‹nr.›</a:t>
            </a:fld>
            <a:endParaRPr lang="en-US"/>
          </a:p>
        </p:txBody>
      </p:sp>
    </p:spTree>
    <p:extLst>
      <p:ext uri="{BB962C8B-B14F-4D97-AF65-F5344CB8AC3E}">
        <p14:creationId xmlns:p14="http://schemas.microsoft.com/office/powerpoint/2010/main" val="1422528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8295485-34C9-4A2B-A625-95721AC5F082}"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877E4-51EF-4906-A0F7-1E49CE8D9293}" type="slidenum">
              <a:rPr lang="en-US" smtClean="0"/>
              <a:t>‹nr.›</a:t>
            </a:fld>
            <a:endParaRPr lang="en-US"/>
          </a:p>
        </p:txBody>
      </p:sp>
    </p:spTree>
    <p:extLst>
      <p:ext uri="{BB962C8B-B14F-4D97-AF65-F5344CB8AC3E}">
        <p14:creationId xmlns:p14="http://schemas.microsoft.com/office/powerpoint/2010/main" val="424399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28.03.2024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65340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28.03.2024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38240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28.03.2024</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2808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28.03.2024</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337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28.03.2024</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7155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28.03.2024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72270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28.03.2024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7199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28.03.2024</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3000163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95485-34C9-4A2B-A625-95721AC5F082}" type="datetimeFigureOut">
              <a:rPr lang="en-US" smtClean="0"/>
              <a:t>3/28/2024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877E4-51EF-4906-A0F7-1E49CE8D9293}" type="slidenum">
              <a:rPr lang="en-US" smtClean="0"/>
              <a:t>‹nr.›</a:t>
            </a:fld>
            <a:endParaRPr lang="en-US"/>
          </a:p>
        </p:txBody>
      </p:sp>
    </p:spTree>
    <p:extLst>
      <p:ext uri="{BB962C8B-B14F-4D97-AF65-F5344CB8AC3E}">
        <p14:creationId xmlns:p14="http://schemas.microsoft.com/office/powerpoint/2010/main" val="17945887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hyperlink" Target="https://www.regionaalarchieftilburg.nl/zoek-in-archieven/?/details/NL-TbRAT-14/keywords/14/withscans/0/start/0/limit/10/flimit/5"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commons.wikimedia.org/wiki/File:Philip_the_good.jpg#/media/Bestand:Philip_the_good.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regionaalarchieftilburg.nl/zoek-in-archieven/?/details/NL-TbRAT-3/keywords/3/withscans/0/start/0/limit/10/flimit/5"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13658E-A9EA-4AA2-8AF3-036F6DD03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0603" y="257515"/>
            <a:ext cx="1505712" cy="1383792"/>
          </a:xfrm>
          <a:prstGeom prst="rect">
            <a:avLst/>
          </a:prstGeom>
        </p:spPr>
      </p:pic>
      <p:sp>
        <p:nvSpPr>
          <p:cNvPr id="4" name="Tekstvak 3">
            <a:extLst>
              <a:ext uri="{FF2B5EF4-FFF2-40B4-BE49-F238E27FC236}">
                <a16:creationId xmlns:a16="http://schemas.microsoft.com/office/drawing/2014/main" id="{38F0D14E-318E-4DCE-BFAC-17FE418642F3}"/>
              </a:ext>
            </a:extLst>
          </p:cNvPr>
          <p:cNvSpPr txBox="1"/>
          <p:nvPr/>
        </p:nvSpPr>
        <p:spPr>
          <a:xfrm>
            <a:off x="2525086" y="2567031"/>
            <a:ext cx="7852095"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 schepenbank van Tilburg en Goirle</a:t>
            </a:r>
            <a:endParaRPr kumimoji="0" lang="nl-NL" sz="2400" b="1" i="1" u="none" strike="noStrike" kern="1200" cap="none" spc="0" normalizeH="0" baseline="0" noProof="0" dirty="0">
              <a:ln>
                <a:noFill/>
              </a:ln>
              <a:solidFill>
                <a:srgbClr val="D60093"/>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srgbClr val="D60093"/>
                </a:solidFill>
                <a:effectLst/>
                <a:uLnTx/>
                <a:uFillTx/>
                <a:latin typeface="Calibri" panose="020F0502020204030204" pitchFamily="34" charset="0"/>
                <a:ea typeface="+mn-ea"/>
                <a:cs typeface="Calibri" panose="020F0502020204030204" pitchFamily="34" charset="0"/>
              </a:rPr>
              <a:t>door Astrid de Beer</a:t>
            </a:r>
            <a:endParaRPr kumimoji="0" lang="nl-N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6728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13658E-A9EA-4AA2-8AF3-036F6DD03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603" y="257515"/>
            <a:ext cx="1505712" cy="1383792"/>
          </a:xfrm>
          <a:prstGeom prst="rect">
            <a:avLst/>
          </a:prstGeom>
        </p:spPr>
      </p:pic>
      <p:cxnSp>
        <p:nvCxnSpPr>
          <p:cNvPr id="4" name="Rechte verbindingslijn 3">
            <a:extLst>
              <a:ext uri="{FF2B5EF4-FFF2-40B4-BE49-F238E27FC236}">
                <a16:creationId xmlns:a16="http://schemas.microsoft.com/office/drawing/2014/main" id="{7BA313FA-4A0A-4A18-8214-860DF0F1563D}"/>
              </a:ext>
            </a:extLst>
          </p:cNvPr>
          <p:cNvCxnSpPr>
            <a:cxnSpLocks/>
          </p:cNvCxnSpPr>
          <p:nvPr/>
        </p:nvCxnSpPr>
        <p:spPr>
          <a:xfrm>
            <a:off x="0" y="3418512"/>
            <a:ext cx="12192000" cy="0"/>
          </a:xfrm>
          <a:prstGeom prst="line">
            <a:avLst/>
          </a:prstGeom>
          <a:ln w="101600">
            <a:solidFill>
              <a:srgbClr val="D60093"/>
            </a:solidFill>
          </a:ln>
        </p:spPr>
        <p:style>
          <a:lnRef idx="2">
            <a:schemeClr val="accent5"/>
          </a:lnRef>
          <a:fillRef idx="0">
            <a:schemeClr val="accent5"/>
          </a:fillRef>
          <a:effectRef idx="1">
            <a:schemeClr val="accent5"/>
          </a:effectRef>
          <a:fontRef idx="minor">
            <a:schemeClr val="tx1"/>
          </a:fontRef>
        </p:style>
      </p:cxnSp>
      <p:grpSp>
        <p:nvGrpSpPr>
          <p:cNvPr id="11" name="Groep 10">
            <a:extLst>
              <a:ext uri="{FF2B5EF4-FFF2-40B4-BE49-F238E27FC236}">
                <a16:creationId xmlns:a16="http://schemas.microsoft.com/office/drawing/2014/main" id="{9C404781-84C3-4664-9E8F-FFA7D6C1CC53}"/>
              </a:ext>
            </a:extLst>
          </p:cNvPr>
          <p:cNvGrpSpPr/>
          <p:nvPr/>
        </p:nvGrpSpPr>
        <p:grpSpPr>
          <a:xfrm>
            <a:off x="3170784" y="3338119"/>
            <a:ext cx="7068832" cy="2833991"/>
            <a:chOff x="4364182" y="3329530"/>
            <a:chExt cx="6405205" cy="3040590"/>
          </a:xfrm>
        </p:grpSpPr>
        <p:sp>
          <p:nvSpPr>
            <p:cNvPr id="12" name="Tekstvak 11">
              <a:extLst>
                <a:ext uri="{FF2B5EF4-FFF2-40B4-BE49-F238E27FC236}">
                  <a16:creationId xmlns:a16="http://schemas.microsoft.com/office/drawing/2014/main" id="{F7ED095D-1717-43B5-8253-79ED676B3212}"/>
                </a:ext>
              </a:extLst>
            </p:cNvPr>
            <p:cNvSpPr txBox="1"/>
            <p:nvPr/>
          </p:nvSpPr>
          <p:spPr>
            <a:xfrm>
              <a:off x="9573492" y="4567609"/>
              <a:ext cx="83127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white"/>
                  </a:solidFill>
                  <a:effectLst/>
                  <a:uLnTx/>
                  <a:uFillTx/>
                  <a:latin typeface="Calibri" panose="020F0502020204030204"/>
                  <a:ea typeface="+mn-ea"/>
                  <a:cs typeface="+mn-cs"/>
                </a:rPr>
                <a:t>1795</a:t>
              </a:r>
            </a:p>
          </p:txBody>
        </p:sp>
        <p:sp>
          <p:nvSpPr>
            <p:cNvPr id="13" name="Ovaal 12">
              <a:extLst>
                <a:ext uri="{FF2B5EF4-FFF2-40B4-BE49-F238E27FC236}">
                  <a16:creationId xmlns:a16="http://schemas.microsoft.com/office/drawing/2014/main" id="{ECA36BB5-75A2-432F-BAAF-DBE7C5BAD19F}"/>
                </a:ext>
              </a:extLst>
            </p:cNvPr>
            <p:cNvSpPr/>
            <p:nvPr/>
          </p:nvSpPr>
          <p:spPr>
            <a:xfrm>
              <a:off x="6032498" y="3329530"/>
              <a:ext cx="193964" cy="1754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al 13">
              <a:extLst>
                <a:ext uri="{FF2B5EF4-FFF2-40B4-BE49-F238E27FC236}">
                  <a16:creationId xmlns:a16="http://schemas.microsoft.com/office/drawing/2014/main" id="{4820A822-B0FC-4E75-8BF6-AC84509B9F00}"/>
                </a:ext>
              </a:extLst>
            </p:cNvPr>
            <p:cNvSpPr/>
            <p:nvPr/>
          </p:nvSpPr>
          <p:spPr>
            <a:xfrm>
              <a:off x="10575423" y="3338940"/>
              <a:ext cx="193964" cy="1754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kstvak 14">
              <a:extLst>
                <a:ext uri="{FF2B5EF4-FFF2-40B4-BE49-F238E27FC236}">
                  <a16:creationId xmlns:a16="http://schemas.microsoft.com/office/drawing/2014/main" id="{2604001E-CA26-4B57-9152-4F39C266996C}"/>
                </a:ext>
              </a:extLst>
            </p:cNvPr>
            <p:cNvSpPr txBox="1"/>
            <p:nvPr/>
          </p:nvSpPr>
          <p:spPr>
            <a:xfrm>
              <a:off x="4364182" y="4567610"/>
              <a:ext cx="83127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white"/>
                  </a:solidFill>
                  <a:effectLst/>
                  <a:uLnTx/>
                  <a:uFillTx/>
                  <a:latin typeface="Calibri" panose="020F0502020204030204"/>
                  <a:ea typeface="+mn-ea"/>
                  <a:cs typeface="+mn-cs"/>
                </a:rPr>
                <a:t>1648</a:t>
              </a:r>
            </a:p>
          </p:txBody>
        </p:sp>
        <p:sp>
          <p:nvSpPr>
            <p:cNvPr id="16" name="Tekstvak 15">
              <a:extLst>
                <a:ext uri="{FF2B5EF4-FFF2-40B4-BE49-F238E27FC236}">
                  <a16:creationId xmlns:a16="http://schemas.microsoft.com/office/drawing/2014/main" id="{4F6F6BD3-23B7-446A-8051-EC68200C9291}"/>
                </a:ext>
              </a:extLst>
            </p:cNvPr>
            <p:cNvSpPr txBox="1"/>
            <p:nvPr/>
          </p:nvSpPr>
          <p:spPr>
            <a:xfrm>
              <a:off x="6950115" y="5874799"/>
              <a:ext cx="2093602" cy="495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cxnSp>
          <p:nvCxnSpPr>
            <p:cNvPr id="17" name="Rechte verbindingslijn 16">
              <a:extLst>
                <a:ext uri="{FF2B5EF4-FFF2-40B4-BE49-F238E27FC236}">
                  <a16:creationId xmlns:a16="http://schemas.microsoft.com/office/drawing/2014/main" id="{61E231F1-EC68-4378-A0C5-F7EC027D2614}"/>
                </a:ext>
              </a:extLst>
            </p:cNvPr>
            <p:cNvCxnSpPr/>
            <p:nvPr/>
          </p:nvCxnSpPr>
          <p:spPr>
            <a:xfrm flipV="1">
              <a:off x="6129480" y="3514431"/>
              <a:ext cx="0" cy="92132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Rechte verbindingslijn 17">
              <a:extLst>
                <a:ext uri="{FF2B5EF4-FFF2-40B4-BE49-F238E27FC236}">
                  <a16:creationId xmlns:a16="http://schemas.microsoft.com/office/drawing/2014/main" id="{18E7B08E-145E-4B27-B583-6082CE29148E}"/>
                </a:ext>
              </a:extLst>
            </p:cNvPr>
            <p:cNvCxnSpPr/>
            <p:nvPr/>
          </p:nvCxnSpPr>
          <p:spPr>
            <a:xfrm flipV="1">
              <a:off x="10672405" y="3514431"/>
              <a:ext cx="0" cy="921327"/>
            </a:xfrm>
            <a:prstGeom prst="line">
              <a:avLst/>
            </a:prstGeom>
            <a:ln/>
          </p:spPr>
          <p:style>
            <a:lnRef idx="3">
              <a:schemeClr val="accent2"/>
            </a:lnRef>
            <a:fillRef idx="0">
              <a:schemeClr val="accent2"/>
            </a:fillRef>
            <a:effectRef idx="2">
              <a:schemeClr val="accent2"/>
            </a:effectRef>
            <a:fontRef idx="minor">
              <a:schemeClr val="tx1"/>
            </a:fontRef>
          </p:style>
        </p:cxnSp>
      </p:grpSp>
      <p:sp>
        <p:nvSpPr>
          <p:cNvPr id="20" name="Tekstvak 19">
            <a:extLst>
              <a:ext uri="{FF2B5EF4-FFF2-40B4-BE49-F238E27FC236}">
                <a16:creationId xmlns:a16="http://schemas.microsoft.com/office/drawing/2014/main" id="{404E61CA-B95D-426C-B4FD-9853F201668F}"/>
              </a:ext>
            </a:extLst>
          </p:cNvPr>
          <p:cNvSpPr txBox="1"/>
          <p:nvPr/>
        </p:nvSpPr>
        <p:spPr>
          <a:xfrm>
            <a:off x="9823509" y="4315881"/>
            <a:ext cx="74454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1795</a:t>
            </a:r>
          </a:p>
        </p:txBody>
      </p:sp>
      <p:sp>
        <p:nvSpPr>
          <p:cNvPr id="22" name="Tekstvak 21">
            <a:extLst>
              <a:ext uri="{FF2B5EF4-FFF2-40B4-BE49-F238E27FC236}">
                <a16:creationId xmlns:a16="http://schemas.microsoft.com/office/drawing/2014/main" id="{02DC74D1-2271-450F-AC2D-74DE1E82F05B}"/>
              </a:ext>
            </a:extLst>
          </p:cNvPr>
          <p:cNvSpPr txBox="1"/>
          <p:nvPr/>
        </p:nvSpPr>
        <p:spPr>
          <a:xfrm>
            <a:off x="4697840" y="4307492"/>
            <a:ext cx="122272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1648</a:t>
            </a:r>
          </a:p>
        </p:txBody>
      </p:sp>
      <p:sp>
        <p:nvSpPr>
          <p:cNvPr id="27" name="Ovaal 26">
            <a:extLst>
              <a:ext uri="{FF2B5EF4-FFF2-40B4-BE49-F238E27FC236}">
                <a16:creationId xmlns:a16="http://schemas.microsoft.com/office/drawing/2014/main" id="{2749AE56-5CAF-4159-AF10-94AEA8E580A3}"/>
              </a:ext>
            </a:extLst>
          </p:cNvPr>
          <p:cNvSpPr/>
          <p:nvPr/>
        </p:nvSpPr>
        <p:spPr>
          <a:xfrm>
            <a:off x="520372" y="3316160"/>
            <a:ext cx="213612" cy="1743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8" name="Rechte verbindingslijn 27">
            <a:extLst>
              <a:ext uri="{FF2B5EF4-FFF2-40B4-BE49-F238E27FC236}">
                <a16:creationId xmlns:a16="http://schemas.microsoft.com/office/drawing/2014/main" id="{7738F8BB-9867-443F-80B4-D0CB3D1D501C}"/>
              </a:ext>
            </a:extLst>
          </p:cNvPr>
          <p:cNvCxnSpPr/>
          <p:nvPr/>
        </p:nvCxnSpPr>
        <p:spPr>
          <a:xfrm flipV="1">
            <a:off x="627178" y="3490513"/>
            <a:ext cx="0" cy="915354"/>
          </a:xfrm>
          <a:prstGeom prst="line">
            <a:avLst/>
          </a:prstGeom>
          <a:ln/>
        </p:spPr>
        <p:style>
          <a:lnRef idx="3">
            <a:schemeClr val="accent2"/>
          </a:lnRef>
          <a:fillRef idx="0">
            <a:schemeClr val="accent2"/>
          </a:fillRef>
          <a:effectRef idx="2">
            <a:schemeClr val="accent2"/>
          </a:effectRef>
          <a:fontRef idx="minor">
            <a:schemeClr val="tx1"/>
          </a:fontRef>
        </p:style>
      </p:cxnSp>
      <p:sp>
        <p:nvSpPr>
          <p:cNvPr id="2" name="Tekstvak 1">
            <a:extLst>
              <a:ext uri="{FF2B5EF4-FFF2-40B4-BE49-F238E27FC236}">
                <a16:creationId xmlns:a16="http://schemas.microsoft.com/office/drawing/2014/main" id="{71DD442D-B07E-41D3-892B-A8DDC1BA2601}"/>
              </a:ext>
            </a:extLst>
          </p:cNvPr>
          <p:cNvSpPr txBox="1"/>
          <p:nvPr/>
        </p:nvSpPr>
        <p:spPr>
          <a:xfrm>
            <a:off x="273388" y="4344803"/>
            <a:ext cx="97653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1387</a:t>
            </a:r>
          </a:p>
        </p:txBody>
      </p:sp>
      <p:sp>
        <p:nvSpPr>
          <p:cNvPr id="5" name="Tekstvak 4">
            <a:extLst>
              <a:ext uri="{FF2B5EF4-FFF2-40B4-BE49-F238E27FC236}">
                <a16:creationId xmlns:a16="http://schemas.microsoft.com/office/drawing/2014/main" id="{783941C5-716B-45E0-8773-7AC0FC374777}"/>
              </a:ext>
            </a:extLst>
          </p:cNvPr>
          <p:cNvSpPr txBox="1"/>
          <p:nvPr/>
        </p:nvSpPr>
        <p:spPr>
          <a:xfrm>
            <a:off x="1342239" y="5553512"/>
            <a:ext cx="348982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Hertogdom Brabant</a:t>
            </a:r>
          </a:p>
        </p:txBody>
      </p:sp>
      <p:sp>
        <p:nvSpPr>
          <p:cNvPr id="29" name="Ovaal 28">
            <a:extLst>
              <a:ext uri="{FF2B5EF4-FFF2-40B4-BE49-F238E27FC236}">
                <a16:creationId xmlns:a16="http://schemas.microsoft.com/office/drawing/2014/main" id="{DDD576F7-B8F6-49AD-AC75-4C477D7F5767}"/>
              </a:ext>
            </a:extLst>
          </p:cNvPr>
          <p:cNvSpPr/>
          <p:nvPr/>
        </p:nvSpPr>
        <p:spPr>
          <a:xfrm>
            <a:off x="1845578" y="3328176"/>
            <a:ext cx="213612" cy="1743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 name="Rechte verbindingslijn 29">
            <a:extLst>
              <a:ext uri="{FF2B5EF4-FFF2-40B4-BE49-F238E27FC236}">
                <a16:creationId xmlns:a16="http://schemas.microsoft.com/office/drawing/2014/main" id="{0C0B922A-AC78-42B0-A4C1-E397B6133D00}"/>
              </a:ext>
            </a:extLst>
          </p:cNvPr>
          <p:cNvCxnSpPr/>
          <p:nvPr/>
        </p:nvCxnSpPr>
        <p:spPr>
          <a:xfrm flipV="1">
            <a:off x="1952384" y="3514473"/>
            <a:ext cx="0" cy="915354"/>
          </a:xfrm>
          <a:prstGeom prst="line">
            <a:avLst/>
          </a:prstGeom>
          <a:ln/>
        </p:spPr>
        <p:style>
          <a:lnRef idx="3">
            <a:schemeClr val="accent2"/>
          </a:lnRef>
          <a:fillRef idx="0">
            <a:schemeClr val="accent2"/>
          </a:fillRef>
          <a:effectRef idx="2">
            <a:schemeClr val="accent2"/>
          </a:effectRef>
          <a:fontRef idx="minor">
            <a:schemeClr val="tx1"/>
          </a:fontRef>
        </p:style>
      </p:cxnSp>
      <p:sp>
        <p:nvSpPr>
          <p:cNvPr id="6" name="Tekstvak 5">
            <a:extLst>
              <a:ext uri="{FF2B5EF4-FFF2-40B4-BE49-F238E27FC236}">
                <a16:creationId xmlns:a16="http://schemas.microsoft.com/office/drawing/2014/main" id="{5A39B799-47AA-42C1-9596-EE1F1D5F44ED}"/>
              </a:ext>
            </a:extLst>
          </p:cNvPr>
          <p:cNvSpPr txBox="1"/>
          <p:nvPr/>
        </p:nvSpPr>
        <p:spPr>
          <a:xfrm>
            <a:off x="1619075" y="4370665"/>
            <a:ext cx="10989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1453</a:t>
            </a:r>
          </a:p>
        </p:txBody>
      </p:sp>
      <p:sp>
        <p:nvSpPr>
          <p:cNvPr id="7" name="Tekstvak 6">
            <a:extLst>
              <a:ext uri="{FF2B5EF4-FFF2-40B4-BE49-F238E27FC236}">
                <a16:creationId xmlns:a16="http://schemas.microsoft.com/office/drawing/2014/main" id="{0FCCFBF0-315C-4126-829A-86F943B6220F}"/>
              </a:ext>
            </a:extLst>
          </p:cNvPr>
          <p:cNvSpPr txBox="1"/>
          <p:nvPr/>
        </p:nvSpPr>
        <p:spPr>
          <a:xfrm>
            <a:off x="4250906" y="4615323"/>
            <a:ext cx="227572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Vrede van Munster</a:t>
            </a:r>
          </a:p>
        </p:txBody>
      </p:sp>
      <p:sp>
        <p:nvSpPr>
          <p:cNvPr id="10" name="Tekstvak 9">
            <a:extLst>
              <a:ext uri="{FF2B5EF4-FFF2-40B4-BE49-F238E27FC236}">
                <a16:creationId xmlns:a16="http://schemas.microsoft.com/office/drawing/2014/main" id="{D152506E-202A-479E-8413-4B5B6A11D5E3}"/>
              </a:ext>
            </a:extLst>
          </p:cNvPr>
          <p:cNvSpPr txBox="1"/>
          <p:nvPr/>
        </p:nvSpPr>
        <p:spPr>
          <a:xfrm>
            <a:off x="3500460" y="3456264"/>
            <a:ext cx="1629243"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Tachtigjarige Oorlog 1568-1648</a:t>
            </a:r>
          </a:p>
        </p:txBody>
      </p:sp>
      <p:sp>
        <p:nvSpPr>
          <p:cNvPr id="19" name="Tekstvak 18">
            <a:extLst>
              <a:ext uri="{FF2B5EF4-FFF2-40B4-BE49-F238E27FC236}">
                <a16:creationId xmlns:a16="http://schemas.microsoft.com/office/drawing/2014/main" id="{F2B9558F-C971-4FD9-9E00-ACB160C6AD5A}"/>
              </a:ext>
            </a:extLst>
          </p:cNvPr>
          <p:cNvSpPr txBox="1"/>
          <p:nvPr/>
        </p:nvSpPr>
        <p:spPr>
          <a:xfrm>
            <a:off x="6702804" y="5601388"/>
            <a:ext cx="371703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Staats-Brabant</a:t>
            </a:r>
          </a:p>
        </p:txBody>
      </p:sp>
      <p:sp>
        <p:nvSpPr>
          <p:cNvPr id="8" name="Tekstvak 7">
            <a:extLst>
              <a:ext uri="{FF2B5EF4-FFF2-40B4-BE49-F238E27FC236}">
                <a16:creationId xmlns:a16="http://schemas.microsoft.com/office/drawing/2014/main" id="{4DDCDEFD-84ED-44DF-85DE-56BB2D28CE58}"/>
              </a:ext>
            </a:extLst>
          </p:cNvPr>
          <p:cNvSpPr txBox="1"/>
          <p:nvPr/>
        </p:nvSpPr>
        <p:spPr>
          <a:xfrm>
            <a:off x="5452844" y="3523376"/>
            <a:ext cx="444615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rPr>
              <a:t>Tilburg en Goirle onder gezag van de Staten-Generaal</a:t>
            </a:r>
          </a:p>
        </p:txBody>
      </p:sp>
      <p:sp>
        <p:nvSpPr>
          <p:cNvPr id="9" name="AutoShape 2" descr="https://historiek.net/wp-content/uploads-phistor1/2011/05/vrede-van-munster-1648.jpg.webp">
            <a:extLst>
              <a:ext uri="{FF2B5EF4-FFF2-40B4-BE49-F238E27FC236}">
                <a16:creationId xmlns:a16="http://schemas.microsoft.com/office/drawing/2014/main" id="{A0BDBE75-A4C5-4B43-9EFC-555C7D0D5DA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AutoShape 4" descr="https://historiek.net/wp-content/uploads-phistor1/2011/05/vrede-van-munster-1648.jpg.webp">
            <a:extLst>
              <a:ext uri="{FF2B5EF4-FFF2-40B4-BE49-F238E27FC236}">
                <a16:creationId xmlns:a16="http://schemas.microsoft.com/office/drawing/2014/main" id="{001C450C-2812-42A8-A29F-124DBAE099D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Afbeelding 23">
            <a:extLst>
              <a:ext uri="{FF2B5EF4-FFF2-40B4-BE49-F238E27FC236}">
                <a16:creationId xmlns:a16="http://schemas.microsoft.com/office/drawing/2014/main" id="{8B185D6F-3108-46B2-BE45-50609C992101}"/>
              </a:ext>
            </a:extLst>
          </p:cNvPr>
          <p:cNvPicPr>
            <a:picLocks noChangeAspect="1"/>
          </p:cNvPicPr>
          <p:nvPr/>
        </p:nvPicPr>
        <p:blipFill>
          <a:blip r:embed="rId3"/>
          <a:stretch>
            <a:fillRect/>
          </a:stretch>
        </p:blipFill>
        <p:spPr>
          <a:xfrm>
            <a:off x="4832059" y="297675"/>
            <a:ext cx="3937898" cy="2774528"/>
          </a:xfrm>
          <a:prstGeom prst="rect">
            <a:avLst/>
          </a:prstGeom>
        </p:spPr>
      </p:pic>
      <p:sp>
        <p:nvSpPr>
          <p:cNvPr id="25" name="Tekstvak 24">
            <a:extLst>
              <a:ext uri="{FF2B5EF4-FFF2-40B4-BE49-F238E27FC236}">
                <a16:creationId xmlns:a16="http://schemas.microsoft.com/office/drawing/2014/main" id="{26DC3B15-2E32-49FC-9533-952F0D4B8E95}"/>
              </a:ext>
            </a:extLst>
          </p:cNvPr>
          <p:cNvSpPr txBox="1"/>
          <p:nvPr/>
        </p:nvSpPr>
        <p:spPr>
          <a:xfrm>
            <a:off x="-16778" y="6392411"/>
            <a:ext cx="4167016" cy="461665"/>
          </a:xfrm>
          <a:prstGeom prst="rect">
            <a:avLst/>
          </a:prstGeom>
          <a:noFill/>
        </p:spPr>
        <p:txBody>
          <a:bodyPr wrap="square" rtlCol="0">
            <a:spAutoFit/>
          </a:bodyPr>
          <a:lstStyle/>
          <a:p>
            <a:r>
              <a:rPr lang="nl-NL" sz="1200" i="1" dirty="0"/>
              <a:t>Afbeelding: Ratificatie van de Vrede van Munster door Gerard ter </a:t>
            </a:r>
            <a:r>
              <a:rPr lang="nl-NL" sz="1200" i="1" dirty="0" err="1"/>
              <a:t>Borch</a:t>
            </a:r>
            <a:r>
              <a:rPr lang="nl-NL" sz="1200" i="1" dirty="0"/>
              <a:t> (1648)</a:t>
            </a:r>
          </a:p>
        </p:txBody>
      </p:sp>
    </p:spTree>
    <p:extLst>
      <p:ext uri="{BB962C8B-B14F-4D97-AF65-F5344CB8AC3E}">
        <p14:creationId xmlns:p14="http://schemas.microsoft.com/office/powerpoint/2010/main" val="128231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9"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134654B-CC3C-45F7-B382-C205B5688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603" y="257515"/>
            <a:ext cx="1505712" cy="1383792"/>
          </a:xfrm>
          <a:prstGeom prst="rect">
            <a:avLst/>
          </a:prstGeom>
        </p:spPr>
      </p:pic>
      <p:sp>
        <p:nvSpPr>
          <p:cNvPr id="5" name="Tekstvak 4">
            <a:extLst>
              <a:ext uri="{FF2B5EF4-FFF2-40B4-BE49-F238E27FC236}">
                <a16:creationId xmlns:a16="http://schemas.microsoft.com/office/drawing/2014/main" id="{21DDCBDD-8454-4CA9-A927-998B7426BBAD}"/>
              </a:ext>
            </a:extLst>
          </p:cNvPr>
          <p:cNvSpPr txBox="1"/>
          <p:nvPr/>
        </p:nvSpPr>
        <p:spPr>
          <a:xfrm>
            <a:off x="2139193" y="838899"/>
            <a:ext cx="752492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a:ea typeface="+mn-ea"/>
                <a:cs typeface="+mn-cs"/>
              </a:rPr>
              <a:t>DAGELIJKS BESTUUR EN VERDERE INSTITUTIES vanaf 1648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0F3D1DD7-3520-4659-A4B6-E7E03883B431}"/>
              </a:ext>
            </a:extLst>
          </p:cNvPr>
          <p:cNvSpPr txBox="1"/>
          <p:nvPr/>
        </p:nvSpPr>
        <p:spPr>
          <a:xfrm>
            <a:off x="822120" y="511728"/>
            <a:ext cx="776820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Calibri" panose="020F0502020204030204"/>
                <a:ea typeface="+mn-ea"/>
                <a:cs typeface="+mn-cs"/>
              </a:rPr>
              <a:t>De situatie na 1648.....</a:t>
            </a:r>
          </a:p>
        </p:txBody>
      </p:sp>
      <p:sp>
        <p:nvSpPr>
          <p:cNvPr id="7" name="Tekstvak 6">
            <a:extLst>
              <a:ext uri="{FF2B5EF4-FFF2-40B4-BE49-F238E27FC236}">
                <a16:creationId xmlns:a16="http://schemas.microsoft.com/office/drawing/2014/main" id="{B2DAAFA7-CB28-4561-B256-D8AB83B72613}"/>
              </a:ext>
            </a:extLst>
          </p:cNvPr>
          <p:cNvSpPr txBox="1"/>
          <p:nvPr/>
        </p:nvSpPr>
        <p:spPr>
          <a:xfrm>
            <a:off x="889232" y="1384182"/>
            <a:ext cx="4983061"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Noordelijke deel van hertogdom Brabant, waaronder Tilburg en Goirle, kwam onder gezag van de Staten-Generaal (‘Staats-Brabant’)</a:t>
            </a:r>
          </a:p>
        </p:txBody>
      </p:sp>
      <p:sp>
        <p:nvSpPr>
          <p:cNvPr id="8" name="Tekstvak 7">
            <a:extLst>
              <a:ext uri="{FF2B5EF4-FFF2-40B4-BE49-F238E27FC236}">
                <a16:creationId xmlns:a16="http://schemas.microsoft.com/office/drawing/2014/main" id="{7AE1247E-08F8-4159-9AFA-571D1012C8A5}"/>
              </a:ext>
            </a:extLst>
          </p:cNvPr>
          <p:cNvSpPr txBox="1"/>
          <p:nvPr/>
        </p:nvSpPr>
        <p:spPr>
          <a:xfrm>
            <a:off x="889232" y="2919368"/>
            <a:ext cx="498306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Dagelijks bestuur Staats-Brabant in handen van Raad van State</a:t>
            </a:r>
          </a:p>
        </p:txBody>
      </p:sp>
      <p:sp>
        <p:nvSpPr>
          <p:cNvPr id="9" name="Tekstvak 8">
            <a:extLst>
              <a:ext uri="{FF2B5EF4-FFF2-40B4-BE49-F238E27FC236}">
                <a16:creationId xmlns:a16="http://schemas.microsoft.com/office/drawing/2014/main" id="{A068F29B-C043-4E82-8C12-D03266BA0CDB}"/>
              </a:ext>
            </a:extLst>
          </p:cNvPr>
          <p:cNvSpPr txBox="1"/>
          <p:nvPr/>
        </p:nvSpPr>
        <p:spPr>
          <a:xfrm>
            <a:off x="864065" y="3800212"/>
            <a:ext cx="520117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Tweederangs positie, economisch wingewest, zware belastingheffing</a:t>
            </a:r>
          </a:p>
        </p:txBody>
      </p:sp>
      <p:sp>
        <p:nvSpPr>
          <p:cNvPr id="11" name="Tekstvak 10">
            <a:extLst>
              <a:ext uri="{FF2B5EF4-FFF2-40B4-BE49-F238E27FC236}">
                <a16:creationId xmlns:a16="http://schemas.microsoft.com/office/drawing/2014/main" id="{65BDF8D4-1DFA-469E-95A9-E90A03465F58}"/>
              </a:ext>
            </a:extLst>
          </p:cNvPr>
          <p:cNvSpPr txBox="1"/>
          <p:nvPr/>
        </p:nvSpPr>
        <p:spPr>
          <a:xfrm>
            <a:off x="847286" y="4681056"/>
            <a:ext cx="6375634"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Staats-Brabant: Buffer voor de oorlogen die vanaf 1672 tussen de Republiek en de Spaanse (later Oostenrijkse) Nederlanden uitgevochten werden </a:t>
            </a:r>
          </a:p>
        </p:txBody>
      </p:sp>
      <p:sp>
        <p:nvSpPr>
          <p:cNvPr id="12" name="Tekstvak 11">
            <a:extLst>
              <a:ext uri="{FF2B5EF4-FFF2-40B4-BE49-F238E27FC236}">
                <a16:creationId xmlns:a16="http://schemas.microsoft.com/office/drawing/2014/main" id="{F8B47755-31BC-4BAC-812B-B7505280F152}"/>
              </a:ext>
            </a:extLst>
          </p:cNvPr>
          <p:cNvSpPr txBox="1"/>
          <p:nvPr/>
        </p:nvSpPr>
        <p:spPr>
          <a:xfrm>
            <a:off x="838897" y="5872293"/>
            <a:ext cx="651824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Vrede van Munster: Het katholicisme werd verboden. dorpsbestuurders moesten van de hervormde godsdienst zijn</a:t>
            </a:r>
          </a:p>
        </p:txBody>
      </p:sp>
      <p:pic>
        <p:nvPicPr>
          <p:cNvPr id="6" name="Afbeelding 5">
            <a:extLst>
              <a:ext uri="{FF2B5EF4-FFF2-40B4-BE49-F238E27FC236}">
                <a16:creationId xmlns:a16="http://schemas.microsoft.com/office/drawing/2014/main" id="{C291E94B-2770-4AE5-BC98-B247A1D2AFA9}"/>
              </a:ext>
            </a:extLst>
          </p:cNvPr>
          <p:cNvPicPr>
            <a:picLocks noChangeAspect="1"/>
          </p:cNvPicPr>
          <p:nvPr/>
        </p:nvPicPr>
        <p:blipFill>
          <a:blip r:embed="rId3"/>
          <a:stretch>
            <a:fillRect/>
          </a:stretch>
        </p:blipFill>
        <p:spPr>
          <a:xfrm>
            <a:off x="7323421" y="1664014"/>
            <a:ext cx="4377307" cy="4468755"/>
          </a:xfrm>
          <a:prstGeom prst="rect">
            <a:avLst/>
          </a:prstGeom>
        </p:spPr>
      </p:pic>
      <p:sp>
        <p:nvSpPr>
          <p:cNvPr id="4" name="Tekstvak 3">
            <a:extLst>
              <a:ext uri="{FF2B5EF4-FFF2-40B4-BE49-F238E27FC236}">
                <a16:creationId xmlns:a16="http://schemas.microsoft.com/office/drawing/2014/main" id="{73D063C9-0DB1-45D1-8E8E-9243CFACD6A1}"/>
              </a:ext>
            </a:extLst>
          </p:cNvPr>
          <p:cNvSpPr txBox="1"/>
          <p:nvPr/>
        </p:nvSpPr>
        <p:spPr>
          <a:xfrm>
            <a:off x="7734650" y="6311553"/>
            <a:ext cx="4303552" cy="461665"/>
          </a:xfrm>
          <a:prstGeom prst="rect">
            <a:avLst/>
          </a:prstGeom>
          <a:noFill/>
        </p:spPr>
        <p:txBody>
          <a:bodyPr wrap="square" rtlCol="0">
            <a:spAutoFit/>
          </a:bodyPr>
          <a:lstStyle/>
          <a:p>
            <a:r>
              <a:rPr lang="nl-NL" sz="1200" dirty="0"/>
              <a:t>Afbeelding uit </a:t>
            </a:r>
            <a:r>
              <a:rPr lang="nl-NL" sz="1200" i="1" dirty="0"/>
              <a:t>Brabant, daar brandt nog licht. De geschiedenis in strip</a:t>
            </a:r>
            <a:r>
              <a:rPr lang="nl-NL" sz="1200" dirty="0"/>
              <a:t> (2012) van Danker-Jan Oreel en Henk Wittenberg</a:t>
            </a:r>
          </a:p>
        </p:txBody>
      </p:sp>
    </p:spTree>
    <p:extLst>
      <p:ext uri="{BB962C8B-B14F-4D97-AF65-F5344CB8AC3E}">
        <p14:creationId xmlns:p14="http://schemas.microsoft.com/office/powerpoint/2010/main" val="309175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134654B-CC3C-45F7-B382-C205B5688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603" y="257515"/>
            <a:ext cx="1505712" cy="1383792"/>
          </a:xfrm>
          <a:prstGeom prst="rect">
            <a:avLst/>
          </a:prstGeom>
        </p:spPr>
      </p:pic>
      <p:sp>
        <p:nvSpPr>
          <p:cNvPr id="3" name="Tekstvak 2">
            <a:extLst>
              <a:ext uri="{FF2B5EF4-FFF2-40B4-BE49-F238E27FC236}">
                <a16:creationId xmlns:a16="http://schemas.microsoft.com/office/drawing/2014/main" id="{E1FFE42C-52E1-4A47-99D0-218FEB8846E0}"/>
              </a:ext>
            </a:extLst>
          </p:cNvPr>
          <p:cNvSpPr txBox="1"/>
          <p:nvPr/>
        </p:nvSpPr>
        <p:spPr>
          <a:xfrm>
            <a:off x="1593908" y="956345"/>
            <a:ext cx="82212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300" normalizeH="0" baseline="0" noProof="0" dirty="0">
                <a:ln>
                  <a:noFill/>
                </a:ln>
                <a:solidFill>
                  <a:prstClr val="white"/>
                </a:solidFill>
                <a:effectLst/>
                <a:uLnTx/>
                <a:uFillTx/>
                <a:latin typeface="Calibri" panose="020F0502020204030204"/>
                <a:ea typeface="+mn-ea"/>
                <a:cs typeface="+mn-cs"/>
              </a:rPr>
              <a:t>BENOEMING VAN SCHEPENEN e.a. na 1648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5B6DC5B2-6CE6-474C-B135-0E62E3ACF9C0}"/>
              </a:ext>
            </a:extLst>
          </p:cNvPr>
          <p:cNvSpPr txBox="1"/>
          <p:nvPr/>
        </p:nvSpPr>
        <p:spPr>
          <a:xfrm>
            <a:off x="2013358" y="729842"/>
            <a:ext cx="752492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Calibri" panose="020F0502020204030204"/>
                <a:ea typeface="+mn-ea"/>
                <a:cs typeface="+mn-cs"/>
              </a:rPr>
              <a:t>Benoeming van schepenen e.a. na 1648</a:t>
            </a:r>
          </a:p>
        </p:txBody>
      </p:sp>
      <p:sp>
        <p:nvSpPr>
          <p:cNvPr id="5" name="Tekstvak 4">
            <a:extLst>
              <a:ext uri="{FF2B5EF4-FFF2-40B4-BE49-F238E27FC236}">
                <a16:creationId xmlns:a16="http://schemas.microsoft.com/office/drawing/2014/main" id="{CA843E08-BE8A-444D-88C4-8DB2060AA6E2}"/>
              </a:ext>
            </a:extLst>
          </p:cNvPr>
          <p:cNvSpPr txBox="1"/>
          <p:nvPr/>
        </p:nvSpPr>
        <p:spPr>
          <a:xfrm>
            <a:off x="2097247" y="2583809"/>
            <a:ext cx="7583647"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panose="020F0502020204030204"/>
                <a:ea typeface="+mn-ea"/>
                <a:cs typeface="+mn-cs"/>
              </a:rPr>
              <a:t>Reglement op de </a:t>
            </a:r>
            <a:r>
              <a:rPr kumimoji="0" lang="nl-NL" sz="2800" b="1" i="0" u="none" strike="noStrike" kern="1200" cap="none" spc="0" normalizeH="0" baseline="0" noProof="0" dirty="0" err="1">
                <a:ln>
                  <a:noFill/>
                </a:ln>
                <a:solidFill>
                  <a:prstClr val="black"/>
                </a:solidFill>
                <a:effectLst/>
                <a:uLnTx/>
                <a:uFillTx/>
                <a:latin typeface="Calibri" panose="020F0502020204030204"/>
                <a:ea typeface="+mn-ea"/>
                <a:cs typeface="+mn-cs"/>
              </a:rPr>
              <a:t>Politique</a:t>
            </a:r>
            <a:r>
              <a:rPr kumimoji="0" lang="nl-NL" sz="2800" b="1" i="0" u="none" strike="noStrike" kern="1200" cap="none" spc="0" normalizeH="0" baseline="0" noProof="0" dirty="0">
                <a:ln>
                  <a:noFill/>
                </a:ln>
                <a:solidFill>
                  <a:prstClr val="black"/>
                </a:solidFill>
                <a:effectLst/>
                <a:uLnTx/>
                <a:uFillTx/>
                <a:latin typeface="Calibri" panose="020F0502020204030204"/>
                <a:ea typeface="+mn-ea"/>
                <a:cs typeface="+mn-cs"/>
              </a:rPr>
              <a:t> Reformatie (1660)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Bepaling dat bij gebrek aan geschikte protestanten, </a:t>
            </a:r>
            <a:r>
              <a:rPr kumimoji="0" lang="nl-NL" sz="2800" b="0" i="1" u="none" strike="noStrike" kern="1200" cap="none" spc="0" normalizeH="0" baseline="0" noProof="0" dirty="0">
                <a:ln>
                  <a:noFill/>
                </a:ln>
                <a:solidFill>
                  <a:prstClr val="black"/>
                </a:solidFill>
                <a:effectLst/>
                <a:uLnTx/>
                <a:uFillTx/>
                <a:latin typeface="Calibri" panose="020F0502020204030204"/>
                <a:ea typeface="+mn-ea"/>
                <a:cs typeface="+mn-cs"/>
              </a:rPr>
              <a:t>‘de </a:t>
            </a:r>
            <a:r>
              <a:rPr kumimoji="0" lang="nl-NL" sz="2800" b="0" i="1" u="none" strike="noStrike" kern="1200" cap="none" spc="0" normalizeH="0" baseline="0" noProof="0" dirty="0" err="1">
                <a:ln>
                  <a:noFill/>
                </a:ln>
                <a:solidFill>
                  <a:prstClr val="black"/>
                </a:solidFill>
                <a:effectLst/>
                <a:uLnTx/>
                <a:uFillTx/>
                <a:latin typeface="Calibri" panose="020F0502020204030204"/>
                <a:ea typeface="+mn-ea"/>
                <a:cs typeface="+mn-cs"/>
              </a:rPr>
              <a:t>onpartijdighste</a:t>
            </a:r>
            <a:r>
              <a:rPr kumimoji="0" lang="nl-NL" sz="2800" b="0" i="1" u="none" strike="noStrike" kern="1200" cap="none" spc="0" normalizeH="0" baseline="0" noProof="0" dirty="0">
                <a:ln>
                  <a:noFill/>
                </a:ln>
                <a:solidFill>
                  <a:prstClr val="black"/>
                </a:solidFill>
                <a:effectLst/>
                <a:uLnTx/>
                <a:uFillTx/>
                <a:latin typeface="Calibri" panose="020F0502020204030204"/>
                <a:ea typeface="+mn-ea"/>
                <a:cs typeface="+mn-cs"/>
              </a:rPr>
              <a:t> ende </a:t>
            </a:r>
            <a:r>
              <a:rPr kumimoji="0" lang="nl-NL" sz="2800" b="0" i="1" u="none" strike="noStrike" kern="1200" cap="none" spc="0" normalizeH="0" baseline="0" noProof="0" dirty="0" err="1">
                <a:ln>
                  <a:noFill/>
                </a:ln>
                <a:solidFill>
                  <a:prstClr val="black"/>
                </a:solidFill>
                <a:effectLst/>
                <a:uLnTx/>
                <a:uFillTx/>
                <a:latin typeface="Calibri" panose="020F0502020204030204"/>
                <a:ea typeface="+mn-ea"/>
                <a:cs typeface="+mn-cs"/>
              </a:rPr>
              <a:t>geschickste</a:t>
            </a:r>
            <a:r>
              <a:rPr kumimoji="0" lang="nl-NL"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800" b="0" i="1" u="none" strike="noStrike" kern="1200" cap="none" spc="0" normalizeH="0" baseline="0" noProof="0" dirty="0" err="1">
                <a:ln>
                  <a:noFill/>
                </a:ln>
                <a:solidFill>
                  <a:prstClr val="black"/>
                </a:solidFill>
                <a:effectLst/>
                <a:uLnTx/>
                <a:uFillTx/>
                <a:latin typeface="Calibri" panose="020F0502020204030204"/>
                <a:ea typeface="+mn-ea"/>
                <a:cs typeface="+mn-cs"/>
              </a:rPr>
              <a:t>pausgesinden</a:t>
            </a:r>
            <a:r>
              <a:rPr kumimoji="0" lang="nl-NL"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mochten worden benoemd. </a:t>
            </a:r>
          </a:p>
        </p:txBody>
      </p:sp>
    </p:spTree>
    <p:extLst>
      <p:ext uri="{BB962C8B-B14F-4D97-AF65-F5344CB8AC3E}">
        <p14:creationId xmlns:p14="http://schemas.microsoft.com/office/powerpoint/2010/main" val="187065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13658E-A9EA-4AA2-8AF3-036F6DD03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603" y="257515"/>
            <a:ext cx="1505712" cy="1383792"/>
          </a:xfrm>
          <a:prstGeom prst="rect">
            <a:avLst/>
          </a:prstGeom>
        </p:spPr>
      </p:pic>
      <p:cxnSp>
        <p:nvCxnSpPr>
          <p:cNvPr id="4" name="Rechte verbindingslijn 3">
            <a:extLst>
              <a:ext uri="{FF2B5EF4-FFF2-40B4-BE49-F238E27FC236}">
                <a16:creationId xmlns:a16="http://schemas.microsoft.com/office/drawing/2014/main" id="{7BA313FA-4A0A-4A18-8214-860DF0F1563D}"/>
              </a:ext>
            </a:extLst>
          </p:cNvPr>
          <p:cNvCxnSpPr>
            <a:cxnSpLocks/>
          </p:cNvCxnSpPr>
          <p:nvPr/>
        </p:nvCxnSpPr>
        <p:spPr>
          <a:xfrm>
            <a:off x="0" y="3418512"/>
            <a:ext cx="12192000" cy="0"/>
          </a:xfrm>
          <a:prstGeom prst="line">
            <a:avLst/>
          </a:prstGeom>
          <a:ln w="101600">
            <a:solidFill>
              <a:srgbClr val="D60093"/>
            </a:solidFill>
          </a:ln>
        </p:spPr>
        <p:style>
          <a:lnRef idx="2">
            <a:schemeClr val="accent5"/>
          </a:lnRef>
          <a:fillRef idx="0">
            <a:schemeClr val="accent5"/>
          </a:fillRef>
          <a:effectRef idx="1">
            <a:schemeClr val="accent5"/>
          </a:effectRef>
          <a:fontRef idx="minor">
            <a:schemeClr val="tx1"/>
          </a:fontRef>
        </p:style>
      </p:cxnSp>
      <p:grpSp>
        <p:nvGrpSpPr>
          <p:cNvPr id="11" name="Groep 10">
            <a:extLst>
              <a:ext uri="{FF2B5EF4-FFF2-40B4-BE49-F238E27FC236}">
                <a16:creationId xmlns:a16="http://schemas.microsoft.com/office/drawing/2014/main" id="{9C404781-84C3-4664-9E8F-FFA7D6C1CC53}"/>
              </a:ext>
            </a:extLst>
          </p:cNvPr>
          <p:cNvGrpSpPr/>
          <p:nvPr/>
        </p:nvGrpSpPr>
        <p:grpSpPr>
          <a:xfrm>
            <a:off x="3184554" y="3330770"/>
            <a:ext cx="6652468" cy="2677062"/>
            <a:chOff x="4364182" y="3329530"/>
            <a:chExt cx="6040582" cy="2694526"/>
          </a:xfrm>
        </p:grpSpPr>
        <p:sp>
          <p:nvSpPr>
            <p:cNvPr id="12" name="Tekstvak 11">
              <a:extLst>
                <a:ext uri="{FF2B5EF4-FFF2-40B4-BE49-F238E27FC236}">
                  <a16:creationId xmlns:a16="http://schemas.microsoft.com/office/drawing/2014/main" id="{F7ED095D-1717-43B5-8253-79ED676B3212}"/>
                </a:ext>
              </a:extLst>
            </p:cNvPr>
            <p:cNvSpPr txBox="1"/>
            <p:nvPr/>
          </p:nvSpPr>
          <p:spPr>
            <a:xfrm>
              <a:off x="9573492" y="4567609"/>
              <a:ext cx="83127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white"/>
                  </a:solidFill>
                  <a:effectLst/>
                  <a:uLnTx/>
                  <a:uFillTx/>
                  <a:latin typeface="Calibri" panose="020F0502020204030204"/>
                  <a:ea typeface="+mn-ea"/>
                  <a:cs typeface="+mn-cs"/>
                </a:rPr>
                <a:t>1795</a:t>
              </a:r>
            </a:p>
          </p:txBody>
        </p:sp>
        <p:sp>
          <p:nvSpPr>
            <p:cNvPr id="13" name="Ovaal 12">
              <a:extLst>
                <a:ext uri="{FF2B5EF4-FFF2-40B4-BE49-F238E27FC236}">
                  <a16:creationId xmlns:a16="http://schemas.microsoft.com/office/drawing/2014/main" id="{ECA36BB5-75A2-432F-BAAF-DBE7C5BAD19F}"/>
                </a:ext>
              </a:extLst>
            </p:cNvPr>
            <p:cNvSpPr/>
            <p:nvPr/>
          </p:nvSpPr>
          <p:spPr>
            <a:xfrm>
              <a:off x="6032498" y="3329530"/>
              <a:ext cx="193964" cy="1754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al 13">
              <a:extLst>
                <a:ext uri="{FF2B5EF4-FFF2-40B4-BE49-F238E27FC236}">
                  <a16:creationId xmlns:a16="http://schemas.microsoft.com/office/drawing/2014/main" id="{4820A822-B0FC-4E75-8BF6-AC84509B9F00}"/>
                </a:ext>
              </a:extLst>
            </p:cNvPr>
            <p:cNvSpPr/>
            <p:nvPr/>
          </p:nvSpPr>
          <p:spPr>
            <a:xfrm>
              <a:off x="9864439" y="3338940"/>
              <a:ext cx="193964" cy="1754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kstvak 14">
              <a:extLst>
                <a:ext uri="{FF2B5EF4-FFF2-40B4-BE49-F238E27FC236}">
                  <a16:creationId xmlns:a16="http://schemas.microsoft.com/office/drawing/2014/main" id="{2604001E-CA26-4B57-9152-4F39C266996C}"/>
                </a:ext>
              </a:extLst>
            </p:cNvPr>
            <p:cNvSpPr txBox="1"/>
            <p:nvPr/>
          </p:nvSpPr>
          <p:spPr>
            <a:xfrm>
              <a:off x="4364182" y="4567610"/>
              <a:ext cx="83127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white"/>
                  </a:solidFill>
                  <a:effectLst/>
                  <a:uLnTx/>
                  <a:uFillTx/>
                  <a:latin typeface="Calibri" panose="020F0502020204030204"/>
                  <a:ea typeface="+mn-ea"/>
                  <a:cs typeface="+mn-cs"/>
                </a:rPr>
                <a:t>1648</a:t>
              </a:r>
            </a:p>
          </p:txBody>
        </p:sp>
        <p:sp>
          <p:nvSpPr>
            <p:cNvPr id="16" name="Tekstvak 15">
              <a:extLst>
                <a:ext uri="{FF2B5EF4-FFF2-40B4-BE49-F238E27FC236}">
                  <a16:creationId xmlns:a16="http://schemas.microsoft.com/office/drawing/2014/main" id="{4F6F6BD3-23B7-446A-8051-EC68200C9291}"/>
                </a:ext>
              </a:extLst>
            </p:cNvPr>
            <p:cNvSpPr txBox="1"/>
            <p:nvPr/>
          </p:nvSpPr>
          <p:spPr>
            <a:xfrm>
              <a:off x="6950115" y="5562391"/>
              <a:ext cx="209360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Staats-Brabant  </a:t>
              </a:r>
              <a:r>
                <a:rPr kumimoji="0" lang="nl-NL" sz="24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 </a:t>
              </a:r>
            </a:p>
          </p:txBody>
        </p:sp>
        <p:cxnSp>
          <p:nvCxnSpPr>
            <p:cNvPr id="17" name="Rechte verbindingslijn 16">
              <a:extLst>
                <a:ext uri="{FF2B5EF4-FFF2-40B4-BE49-F238E27FC236}">
                  <a16:creationId xmlns:a16="http://schemas.microsoft.com/office/drawing/2014/main" id="{61E231F1-EC68-4378-A0C5-F7EC027D2614}"/>
                </a:ext>
              </a:extLst>
            </p:cNvPr>
            <p:cNvCxnSpPr/>
            <p:nvPr/>
          </p:nvCxnSpPr>
          <p:spPr>
            <a:xfrm flipV="1">
              <a:off x="6129480" y="3514431"/>
              <a:ext cx="0" cy="92132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Rechte verbindingslijn 17">
              <a:extLst>
                <a:ext uri="{FF2B5EF4-FFF2-40B4-BE49-F238E27FC236}">
                  <a16:creationId xmlns:a16="http://schemas.microsoft.com/office/drawing/2014/main" id="{18E7B08E-145E-4B27-B583-6082CE29148E}"/>
                </a:ext>
              </a:extLst>
            </p:cNvPr>
            <p:cNvCxnSpPr/>
            <p:nvPr/>
          </p:nvCxnSpPr>
          <p:spPr>
            <a:xfrm flipV="1">
              <a:off x="9961421" y="3514431"/>
              <a:ext cx="0" cy="921327"/>
            </a:xfrm>
            <a:prstGeom prst="line">
              <a:avLst/>
            </a:prstGeom>
            <a:ln/>
          </p:spPr>
          <p:style>
            <a:lnRef idx="3">
              <a:schemeClr val="accent2"/>
            </a:lnRef>
            <a:fillRef idx="0">
              <a:schemeClr val="accent2"/>
            </a:fillRef>
            <a:effectRef idx="2">
              <a:schemeClr val="accent2"/>
            </a:effectRef>
            <a:fontRef idx="minor">
              <a:schemeClr val="tx1"/>
            </a:fontRef>
          </p:style>
        </p:cxnSp>
      </p:grpSp>
      <p:sp>
        <p:nvSpPr>
          <p:cNvPr id="20" name="Tekstvak 19">
            <a:extLst>
              <a:ext uri="{FF2B5EF4-FFF2-40B4-BE49-F238E27FC236}">
                <a16:creationId xmlns:a16="http://schemas.microsoft.com/office/drawing/2014/main" id="{404E61CA-B95D-426C-B4FD-9853F201668F}"/>
              </a:ext>
            </a:extLst>
          </p:cNvPr>
          <p:cNvSpPr txBox="1"/>
          <p:nvPr/>
        </p:nvSpPr>
        <p:spPr>
          <a:xfrm>
            <a:off x="9009785" y="4466883"/>
            <a:ext cx="76969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1795</a:t>
            </a:r>
          </a:p>
        </p:txBody>
      </p:sp>
      <p:sp>
        <p:nvSpPr>
          <p:cNvPr id="22" name="Tekstvak 21">
            <a:extLst>
              <a:ext uri="{FF2B5EF4-FFF2-40B4-BE49-F238E27FC236}">
                <a16:creationId xmlns:a16="http://schemas.microsoft.com/office/drawing/2014/main" id="{02DC74D1-2271-450F-AC2D-74DE1E82F05B}"/>
              </a:ext>
            </a:extLst>
          </p:cNvPr>
          <p:cNvSpPr txBox="1"/>
          <p:nvPr/>
        </p:nvSpPr>
        <p:spPr>
          <a:xfrm>
            <a:off x="4697840" y="4399771"/>
            <a:ext cx="122272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1648</a:t>
            </a:r>
          </a:p>
        </p:txBody>
      </p:sp>
      <p:sp>
        <p:nvSpPr>
          <p:cNvPr id="23" name="Tekstvak 22">
            <a:extLst>
              <a:ext uri="{FF2B5EF4-FFF2-40B4-BE49-F238E27FC236}">
                <a16:creationId xmlns:a16="http://schemas.microsoft.com/office/drawing/2014/main" id="{58CA8824-59AF-4131-A573-CD62BD52E99C}"/>
              </a:ext>
            </a:extLst>
          </p:cNvPr>
          <p:cNvSpPr txBox="1"/>
          <p:nvPr/>
        </p:nvSpPr>
        <p:spPr>
          <a:xfrm>
            <a:off x="9404061" y="5494789"/>
            <a:ext cx="1610686" cy="11387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Bataafse Republiek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1795 - 1806</a:t>
            </a:r>
          </a:p>
        </p:txBody>
      </p:sp>
      <p:sp>
        <p:nvSpPr>
          <p:cNvPr id="24" name="Ovaal 23">
            <a:extLst>
              <a:ext uri="{FF2B5EF4-FFF2-40B4-BE49-F238E27FC236}">
                <a16:creationId xmlns:a16="http://schemas.microsoft.com/office/drawing/2014/main" id="{2584252A-E4EB-4850-884D-4885A98E4EA8}"/>
              </a:ext>
            </a:extLst>
          </p:cNvPr>
          <p:cNvSpPr/>
          <p:nvPr/>
        </p:nvSpPr>
        <p:spPr>
          <a:xfrm>
            <a:off x="10491211" y="3341254"/>
            <a:ext cx="193964" cy="1754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Rechte verbindingslijn 24">
            <a:extLst>
              <a:ext uri="{FF2B5EF4-FFF2-40B4-BE49-F238E27FC236}">
                <a16:creationId xmlns:a16="http://schemas.microsoft.com/office/drawing/2014/main" id="{95BCF733-8F06-4507-B456-B3F207A0DEBB}"/>
              </a:ext>
            </a:extLst>
          </p:cNvPr>
          <p:cNvCxnSpPr/>
          <p:nvPr/>
        </p:nvCxnSpPr>
        <p:spPr>
          <a:xfrm flipV="1">
            <a:off x="11705007" y="2389842"/>
            <a:ext cx="0" cy="921327"/>
          </a:xfrm>
          <a:prstGeom prst="line">
            <a:avLst/>
          </a:prstGeom>
          <a:ln/>
        </p:spPr>
        <p:style>
          <a:lnRef idx="3">
            <a:schemeClr val="accent2"/>
          </a:lnRef>
          <a:fillRef idx="0">
            <a:schemeClr val="accent2"/>
          </a:fillRef>
          <a:effectRef idx="2">
            <a:schemeClr val="accent2"/>
          </a:effectRef>
          <a:fontRef idx="minor">
            <a:schemeClr val="tx1"/>
          </a:fontRef>
        </p:style>
      </p:cxnSp>
      <p:sp>
        <p:nvSpPr>
          <p:cNvPr id="26" name="Ovaal 25">
            <a:extLst>
              <a:ext uri="{FF2B5EF4-FFF2-40B4-BE49-F238E27FC236}">
                <a16:creationId xmlns:a16="http://schemas.microsoft.com/office/drawing/2014/main" id="{1262ADA7-D69F-43D5-A185-74394CFE17C6}"/>
              </a:ext>
            </a:extLst>
          </p:cNvPr>
          <p:cNvSpPr/>
          <p:nvPr/>
        </p:nvSpPr>
        <p:spPr>
          <a:xfrm>
            <a:off x="11336660" y="3330767"/>
            <a:ext cx="193964" cy="1754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kstvak 30">
            <a:extLst>
              <a:ext uri="{FF2B5EF4-FFF2-40B4-BE49-F238E27FC236}">
                <a16:creationId xmlns:a16="http://schemas.microsoft.com/office/drawing/2014/main" id="{9E0FD818-EE00-4FF4-A577-AA8B7514B8AA}"/>
              </a:ext>
            </a:extLst>
          </p:cNvPr>
          <p:cNvSpPr txBox="1"/>
          <p:nvPr/>
        </p:nvSpPr>
        <p:spPr>
          <a:xfrm>
            <a:off x="10516655" y="4572001"/>
            <a:ext cx="1331394"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Koninkrijk Holland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2" name="Afbeelding 31">
            <a:extLst>
              <a:ext uri="{FF2B5EF4-FFF2-40B4-BE49-F238E27FC236}">
                <a16:creationId xmlns:a16="http://schemas.microsoft.com/office/drawing/2014/main" id="{073CF9AC-EED0-4B2E-B45F-49F653DF8EEA}"/>
              </a:ext>
            </a:extLst>
          </p:cNvPr>
          <p:cNvPicPr>
            <a:picLocks noChangeAspect="1"/>
          </p:cNvPicPr>
          <p:nvPr/>
        </p:nvPicPr>
        <p:blipFill>
          <a:blip r:embed="rId3"/>
          <a:stretch>
            <a:fillRect/>
          </a:stretch>
        </p:blipFill>
        <p:spPr>
          <a:xfrm>
            <a:off x="11617652" y="3311169"/>
            <a:ext cx="213378" cy="195089"/>
          </a:xfrm>
          <a:prstGeom prst="rect">
            <a:avLst/>
          </a:prstGeom>
        </p:spPr>
      </p:pic>
      <p:cxnSp>
        <p:nvCxnSpPr>
          <p:cNvPr id="33" name="Rechte verbindingslijn 32">
            <a:extLst>
              <a:ext uri="{FF2B5EF4-FFF2-40B4-BE49-F238E27FC236}">
                <a16:creationId xmlns:a16="http://schemas.microsoft.com/office/drawing/2014/main" id="{DE4636AA-8E44-4A26-8509-DDC32E538ADA}"/>
              </a:ext>
            </a:extLst>
          </p:cNvPr>
          <p:cNvCxnSpPr>
            <a:cxnSpLocks/>
          </p:cNvCxnSpPr>
          <p:nvPr/>
        </p:nvCxnSpPr>
        <p:spPr>
          <a:xfrm flipV="1">
            <a:off x="10588193" y="3524956"/>
            <a:ext cx="0" cy="467026"/>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5" name="Rechte verbindingslijn 34">
            <a:extLst>
              <a:ext uri="{FF2B5EF4-FFF2-40B4-BE49-F238E27FC236}">
                <a16:creationId xmlns:a16="http://schemas.microsoft.com/office/drawing/2014/main" id="{E1518B3B-11E2-466E-BF3F-BF7D8868D09A}"/>
              </a:ext>
            </a:extLst>
          </p:cNvPr>
          <p:cNvCxnSpPr>
            <a:cxnSpLocks/>
          </p:cNvCxnSpPr>
          <p:nvPr/>
        </p:nvCxnSpPr>
        <p:spPr>
          <a:xfrm flipV="1">
            <a:off x="11433642" y="3506258"/>
            <a:ext cx="0" cy="467026"/>
          </a:xfrm>
          <a:prstGeom prst="line">
            <a:avLst/>
          </a:prstGeom>
          <a:ln/>
        </p:spPr>
        <p:style>
          <a:lnRef idx="3">
            <a:schemeClr val="accent2"/>
          </a:lnRef>
          <a:fillRef idx="0">
            <a:schemeClr val="accent2"/>
          </a:fillRef>
          <a:effectRef idx="2">
            <a:schemeClr val="accent2"/>
          </a:effectRef>
          <a:fontRef idx="minor">
            <a:schemeClr val="tx1"/>
          </a:fontRef>
        </p:style>
      </p:cxnSp>
      <p:sp>
        <p:nvSpPr>
          <p:cNvPr id="36" name="Tekstvak 35">
            <a:extLst>
              <a:ext uri="{FF2B5EF4-FFF2-40B4-BE49-F238E27FC236}">
                <a16:creationId xmlns:a16="http://schemas.microsoft.com/office/drawing/2014/main" id="{C9D4F60D-E535-4131-A277-02D2E72191CC}"/>
              </a:ext>
            </a:extLst>
          </p:cNvPr>
          <p:cNvSpPr txBox="1"/>
          <p:nvPr/>
        </p:nvSpPr>
        <p:spPr>
          <a:xfrm>
            <a:off x="10259746" y="3925477"/>
            <a:ext cx="6626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1806</a:t>
            </a:r>
          </a:p>
        </p:txBody>
      </p:sp>
      <p:sp>
        <p:nvSpPr>
          <p:cNvPr id="37" name="Tekstvak 36">
            <a:extLst>
              <a:ext uri="{FF2B5EF4-FFF2-40B4-BE49-F238E27FC236}">
                <a16:creationId xmlns:a16="http://schemas.microsoft.com/office/drawing/2014/main" id="{39BC0B08-9E76-4EB4-96B5-6D72209BDEFE}"/>
              </a:ext>
            </a:extLst>
          </p:cNvPr>
          <p:cNvSpPr txBox="1"/>
          <p:nvPr/>
        </p:nvSpPr>
        <p:spPr>
          <a:xfrm>
            <a:off x="11163500" y="3898274"/>
            <a:ext cx="6902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1810</a:t>
            </a:r>
          </a:p>
        </p:txBody>
      </p:sp>
      <p:sp>
        <p:nvSpPr>
          <p:cNvPr id="27" name="Ovaal 26">
            <a:extLst>
              <a:ext uri="{FF2B5EF4-FFF2-40B4-BE49-F238E27FC236}">
                <a16:creationId xmlns:a16="http://schemas.microsoft.com/office/drawing/2014/main" id="{2749AE56-5CAF-4159-AF10-94AEA8E580A3}"/>
              </a:ext>
            </a:extLst>
          </p:cNvPr>
          <p:cNvSpPr/>
          <p:nvPr/>
        </p:nvSpPr>
        <p:spPr>
          <a:xfrm>
            <a:off x="520372" y="3316160"/>
            <a:ext cx="213612" cy="1743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8" name="Rechte verbindingslijn 27">
            <a:extLst>
              <a:ext uri="{FF2B5EF4-FFF2-40B4-BE49-F238E27FC236}">
                <a16:creationId xmlns:a16="http://schemas.microsoft.com/office/drawing/2014/main" id="{7738F8BB-9867-443F-80B4-D0CB3D1D501C}"/>
              </a:ext>
            </a:extLst>
          </p:cNvPr>
          <p:cNvCxnSpPr/>
          <p:nvPr/>
        </p:nvCxnSpPr>
        <p:spPr>
          <a:xfrm flipV="1">
            <a:off x="627178" y="3490513"/>
            <a:ext cx="0" cy="915354"/>
          </a:xfrm>
          <a:prstGeom prst="line">
            <a:avLst/>
          </a:prstGeom>
          <a:ln/>
        </p:spPr>
        <p:style>
          <a:lnRef idx="3">
            <a:schemeClr val="accent2"/>
          </a:lnRef>
          <a:fillRef idx="0">
            <a:schemeClr val="accent2"/>
          </a:fillRef>
          <a:effectRef idx="2">
            <a:schemeClr val="accent2"/>
          </a:effectRef>
          <a:fontRef idx="minor">
            <a:schemeClr val="tx1"/>
          </a:fontRef>
        </p:style>
      </p:cxnSp>
      <p:sp>
        <p:nvSpPr>
          <p:cNvPr id="2" name="Tekstvak 1">
            <a:extLst>
              <a:ext uri="{FF2B5EF4-FFF2-40B4-BE49-F238E27FC236}">
                <a16:creationId xmlns:a16="http://schemas.microsoft.com/office/drawing/2014/main" id="{71DD442D-B07E-41D3-892B-A8DDC1BA2601}"/>
              </a:ext>
            </a:extLst>
          </p:cNvPr>
          <p:cNvSpPr txBox="1"/>
          <p:nvPr/>
        </p:nvSpPr>
        <p:spPr>
          <a:xfrm>
            <a:off x="273388" y="4344803"/>
            <a:ext cx="97653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1387</a:t>
            </a:r>
          </a:p>
        </p:txBody>
      </p:sp>
      <p:sp>
        <p:nvSpPr>
          <p:cNvPr id="5" name="Tekstvak 4">
            <a:extLst>
              <a:ext uri="{FF2B5EF4-FFF2-40B4-BE49-F238E27FC236}">
                <a16:creationId xmlns:a16="http://schemas.microsoft.com/office/drawing/2014/main" id="{783941C5-716B-45E0-8773-7AC0FC374777}"/>
              </a:ext>
            </a:extLst>
          </p:cNvPr>
          <p:cNvSpPr txBox="1"/>
          <p:nvPr/>
        </p:nvSpPr>
        <p:spPr>
          <a:xfrm>
            <a:off x="1342239" y="5553512"/>
            <a:ext cx="348982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Hertogdom Brabant</a:t>
            </a:r>
          </a:p>
        </p:txBody>
      </p:sp>
      <p:sp>
        <p:nvSpPr>
          <p:cNvPr id="29" name="Ovaal 28">
            <a:extLst>
              <a:ext uri="{FF2B5EF4-FFF2-40B4-BE49-F238E27FC236}">
                <a16:creationId xmlns:a16="http://schemas.microsoft.com/office/drawing/2014/main" id="{DDD576F7-B8F6-49AD-AC75-4C477D7F5767}"/>
              </a:ext>
            </a:extLst>
          </p:cNvPr>
          <p:cNvSpPr/>
          <p:nvPr/>
        </p:nvSpPr>
        <p:spPr>
          <a:xfrm>
            <a:off x="2098901" y="3334395"/>
            <a:ext cx="213612" cy="1743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 name="Rechte verbindingslijn 29">
            <a:extLst>
              <a:ext uri="{FF2B5EF4-FFF2-40B4-BE49-F238E27FC236}">
                <a16:creationId xmlns:a16="http://schemas.microsoft.com/office/drawing/2014/main" id="{0C0B922A-AC78-42B0-A4C1-E397B6133D00}"/>
              </a:ext>
            </a:extLst>
          </p:cNvPr>
          <p:cNvCxnSpPr/>
          <p:nvPr/>
        </p:nvCxnSpPr>
        <p:spPr>
          <a:xfrm flipV="1">
            <a:off x="2205707" y="3509584"/>
            <a:ext cx="0" cy="915354"/>
          </a:xfrm>
          <a:prstGeom prst="line">
            <a:avLst/>
          </a:prstGeom>
          <a:ln/>
        </p:spPr>
        <p:style>
          <a:lnRef idx="3">
            <a:schemeClr val="accent2"/>
          </a:lnRef>
          <a:fillRef idx="0">
            <a:schemeClr val="accent2"/>
          </a:fillRef>
          <a:effectRef idx="2">
            <a:schemeClr val="accent2"/>
          </a:effectRef>
          <a:fontRef idx="minor">
            <a:schemeClr val="tx1"/>
          </a:fontRef>
        </p:style>
      </p:cxnSp>
      <p:sp>
        <p:nvSpPr>
          <p:cNvPr id="6" name="Tekstvak 5">
            <a:extLst>
              <a:ext uri="{FF2B5EF4-FFF2-40B4-BE49-F238E27FC236}">
                <a16:creationId xmlns:a16="http://schemas.microsoft.com/office/drawing/2014/main" id="{5A39B799-47AA-42C1-9596-EE1F1D5F44ED}"/>
              </a:ext>
            </a:extLst>
          </p:cNvPr>
          <p:cNvSpPr txBox="1"/>
          <p:nvPr/>
        </p:nvSpPr>
        <p:spPr>
          <a:xfrm>
            <a:off x="1845578" y="4370665"/>
            <a:ext cx="10989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1453</a:t>
            </a:r>
          </a:p>
        </p:txBody>
      </p:sp>
      <p:pic>
        <p:nvPicPr>
          <p:cNvPr id="7" name="Afbeelding 6">
            <a:extLst>
              <a:ext uri="{FF2B5EF4-FFF2-40B4-BE49-F238E27FC236}">
                <a16:creationId xmlns:a16="http://schemas.microsoft.com/office/drawing/2014/main" id="{B20B575C-F1F6-420A-B167-ED4C71E38F6B}"/>
              </a:ext>
            </a:extLst>
          </p:cNvPr>
          <p:cNvPicPr>
            <a:picLocks noChangeAspect="1"/>
          </p:cNvPicPr>
          <p:nvPr/>
        </p:nvPicPr>
        <p:blipFill>
          <a:blip r:embed="rId4"/>
          <a:stretch>
            <a:fillRect/>
          </a:stretch>
        </p:blipFill>
        <p:spPr>
          <a:xfrm>
            <a:off x="5667862" y="-5014"/>
            <a:ext cx="3560373" cy="4115157"/>
          </a:xfrm>
          <a:prstGeom prst="rect">
            <a:avLst/>
          </a:prstGeom>
        </p:spPr>
      </p:pic>
      <p:sp>
        <p:nvSpPr>
          <p:cNvPr id="9" name="Tekstvak 8">
            <a:extLst>
              <a:ext uri="{FF2B5EF4-FFF2-40B4-BE49-F238E27FC236}">
                <a16:creationId xmlns:a16="http://schemas.microsoft.com/office/drawing/2014/main" id="{BE5D96A3-DCDE-44E4-BE38-25ADBF2A998F}"/>
              </a:ext>
            </a:extLst>
          </p:cNvPr>
          <p:cNvSpPr txBox="1"/>
          <p:nvPr/>
        </p:nvSpPr>
        <p:spPr>
          <a:xfrm>
            <a:off x="11336660" y="2130804"/>
            <a:ext cx="74348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1811</a:t>
            </a:r>
          </a:p>
        </p:txBody>
      </p:sp>
      <p:sp>
        <p:nvSpPr>
          <p:cNvPr id="10" name="Tekstvak 9">
            <a:extLst>
              <a:ext uri="{FF2B5EF4-FFF2-40B4-BE49-F238E27FC236}">
                <a16:creationId xmlns:a16="http://schemas.microsoft.com/office/drawing/2014/main" id="{8DAA866E-F430-4FD8-8367-DE44E4EB88E0}"/>
              </a:ext>
            </a:extLst>
          </p:cNvPr>
          <p:cNvSpPr txBox="1"/>
          <p:nvPr/>
        </p:nvSpPr>
        <p:spPr>
          <a:xfrm>
            <a:off x="9767427" y="1828800"/>
            <a:ext cx="240498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Einde schepenbank</a:t>
            </a:r>
          </a:p>
        </p:txBody>
      </p:sp>
      <p:sp>
        <p:nvSpPr>
          <p:cNvPr id="34" name="Ovaal 33">
            <a:extLst>
              <a:ext uri="{FF2B5EF4-FFF2-40B4-BE49-F238E27FC236}">
                <a16:creationId xmlns:a16="http://schemas.microsoft.com/office/drawing/2014/main" id="{34D8892A-CD6D-4A2C-8904-AA1ACF1F3F44}"/>
              </a:ext>
            </a:extLst>
          </p:cNvPr>
          <p:cNvSpPr/>
          <p:nvPr/>
        </p:nvSpPr>
        <p:spPr>
          <a:xfrm>
            <a:off x="11138455" y="3329633"/>
            <a:ext cx="193964" cy="1754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 name="Rechte verbindingslijn 37">
            <a:extLst>
              <a:ext uri="{FF2B5EF4-FFF2-40B4-BE49-F238E27FC236}">
                <a16:creationId xmlns:a16="http://schemas.microsoft.com/office/drawing/2014/main" id="{1FD6E258-6A78-4E71-A764-2B045D4EB6B4}"/>
              </a:ext>
            </a:extLst>
          </p:cNvPr>
          <p:cNvCxnSpPr>
            <a:cxnSpLocks/>
          </p:cNvCxnSpPr>
          <p:nvPr/>
        </p:nvCxnSpPr>
        <p:spPr>
          <a:xfrm flipV="1">
            <a:off x="11235437" y="2850505"/>
            <a:ext cx="0" cy="467026"/>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Tekstvak 7">
            <a:extLst>
              <a:ext uri="{FF2B5EF4-FFF2-40B4-BE49-F238E27FC236}">
                <a16:creationId xmlns:a16="http://schemas.microsoft.com/office/drawing/2014/main" id="{0563CBAF-BF0F-466C-945F-9935F8A94A8E}"/>
              </a:ext>
            </a:extLst>
          </p:cNvPr>
          <p:cNvSpPr txBox="1"/>
          <p:nvPr/>
        </p:nvSpPr>
        <p:spPr>
          <a:xfrm flipH="1">
            <a:off x="10872970" y="2548973"/>
            <a:ext cx="7331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1809</a:t>
            </a:r>
          </a:p>
        </p:txBody>
      </p:sp>
      <p:sp>
        <p:nvSpPr>
          <p:cNvPr id="19" name="Tekstvak 18">
            <a:extLst>
              <a:ext uri="{FF2B5EF4-FFF2-40B4-BE49-F238E27FC236}">
                <a16:creationId xmlns:a16="http://schemas.microsoft.com/office/drawing/2014/main" id="{390112C8-D887-4A06-89DD-D4798E9A2EE8}"/>
              </a:ext>
            </a:extLst>
          </p:cNvPr>
          <p:cNvSpPr txBox="1"/>
          <p:nvPr/>
        </p:nvSpPr>
        <p:spPr>
          <a:xfrm>
            <a:off x="-8390" y="6425967"/>
            <a:ext cx="4035105" cy="738664"/>
          </a:xfrm>
          <a:prstGeom prst="rect">
            <a:avLst/>
          </a:prstGeom>
          <a:noFill/>
        </p:spPr>
        <p:txBody>
          <a:bodyPr wrap="square" rtlCol="0">
            <a:spAutoFit/>
          </a:bodyPr>
          <a:lstStyle/>
          <a:p>
            <a:r>
              <a:rPr lang="nl-NL" sz="1200" dirty="0"/>
              <a:t>Afbeelding uit </a:t>
            </a:r>
            <a:r>
              <a:rPr lang="nl-NL" sz="1200" i="1" dirty="0"/>
              <a:t>Brabant, daar brandt nog licht. De geschiedenis in strip</a:t>
            </a:r>
            <a:r>
              <a:rPr lang="nl-NL" sz="1200" dirty="0"/>
              <a:t> (2012) van Danker-Jan Oreel en Henk Wittenberg</a:t>
            </a:r>
          </a:p>
          <a:p>
            <a:endParaRPr lang="nl-NL" dirty="0"/>
          </a:p>
        </p:txBody>
      </p:sp>
    </p:spTree>
    <p:extLst>
      <p:ext uri="{BB962C8B-B14F-4D97-AF65-F5344CB8AC3E}">
        <p14:creationId xmlns:p14="http://schemas.microsoft.com/office/powerpoint/2010/main" val="376637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134654B-CC3C-45F7-B382-C205B5688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603" y="257515"/>
            <a:ext cx="1505712" cy="1383792"/>
          </a:xfrm>
          <a:prstGeom prst="rect">
            <a:avLst/>
          </a:prstGeom>
        </p:spPr>
      </p:pic>
      <p:pic>
        <p:nvPicPr>
          <p:cNvPr id="3" name="Afbeelding 2">
            <a:extLst>
              <a:ext uri="{FF2B5EF4-FFF2-40B4-BE49-F238E27FC236}">
                <a16:creationId xmlns:a16="http://schemas.microsoft.com/office/drawing/2014/main" id="{DF68DE4F-F513-4AD7-B4D0-83459800FA05}"/>
              </a:ext>
            </a:extLst>
          </p:cNvPr>
          <p:cNvPicPr>
            <a:picLocks noChangeAspect="1"/>
          </p:cNvPicPr>
          <p:nvPr/>
        </p:nvPicPr>
        <p:blipFill>
          <a:blip r:embed="rId3"/>
          <a:stretch>
            <a:fillRect/>
          </a:stretch>
        </p:blipFill>
        <p:spPr>
          <a:xfrm>
            <a:off x="1138340" y="2227517"/>
            <a:ext cx="4471098" cy="2772081"/>
          </a:xfrm>
          <a:prstGeom prst="rect">
            <a:avLst/>
          </a:prstGeom>
        </p:spPr>
      </p:pic>
      <p:sp>
        <p:nvSpPr>
          <p:cNvPr id="4" name="Tekstvak 3">
            <a:extLst>
              <a:ext uri="{FF2B5EF4-FFF2-40B4-BE49-F238E27FC236}">
                <a16:creationId xmlns:a16="http://schemas.microsoft.com/office/drawing/2014/main" id="{0B69B03E-0396-46BF-9BDD-10C0C88ACB2D}"/>
              </a:ext>
            </a:extLst>
          </p:cNvPr>
          <p:cNvSpPr txBox="1"/>
          <p:nvPr/>
        </p:nvSpPr>
        <p:spPr>
          <a:xfrm>
            <a:off x="1124126" y="492171"/>
            <a:ext cx="9454394" cy="58477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4"/>
              </a:rPr>
              <a:t>Archief 14, Schepenbank Tilburg en Goirle 1408-1811</a:t>
            </a:r>
            <a:endParaRPr kumimoji="0" lang="nl-N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kstvak 4">
            <a:extLst>
              <a:ext uri="{FF2B5EF4-FFF2-40B4-BE49-F238E27FC236}">
                <a16:creationId xmlns:a16="http://schemas.microsoft.com/office/drawing/2014/main" id="{5AA646E1-385B-482F-BED0-F147E9FEC323}"/>
              </a:ext>
            </a:extLst>
          </p:cNvPr>
          <p:cNvSpPr txBox="1"/>
          <p:nvPr/>
        </p:nvSpPr>
        <p:spPr>
          <a:xfrm>
            <a:off x="6560191" y="2348918"/>
            <a:ext cx="4127383" cy="95410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1562-1803: 400 criminele processen</a:t>
            </a:r>
          </a:p>
        </p:txBody>
      </p:sp>
      <p:sp>
        <p:nvSpPr>
          <p:cNvPr id="6" name="Tekstvak 5">
            <a:extLst>
              <a:ext uri="{FF2B5EF4-FFF2-40B4-BE49-F238E27FC236}">
                <a16:creationId xmlns:a16="http://schemas.microsoft.com/office/drawing/2014/main" id="{98C736CA-5F03-4D42-B0ED-E6683B2A5BA2}"/>
              </a:ext>
            </a:extLst>
          </p:cNvPr>
          <p:cNvSpPr txBox="1"/>
          <p:nvPr/>
        </p:nvSpPr>
        <p:spPr>
          <a:xfrm>
            <a:off x="6593747" y="3621947"/>
            <a:ext cx="4160939" cy="95410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1548-1810: 7338 civiele processen</a:t>
            </a:r>
          </a:p>
        </p:txBody>
      </p:sp>
      <p:sp>
        <p:nvSpPr>
          <p:cNvPr id="7" name="Tekstvak 6">
            <a:extLst>
              <a:ext uri="{FF2B5EF4-FFF2-40B4-BE49-F238E27FC236}">
                <a16:creationId xmlns:a16="http://schemas.microsoft.com/office/drawing/2014/main" id="{74579FF0-CF52-47C5-A7EB-DCF9E846E19E}"/>
              </a:ext>
            </a:extLst>
          </p:cNvPr>
          <p:cNvSpPr txBox="1"/>
          <p:nvPr/>
        </p:nvSpPr>
        <p:spPr>
          <a:xfrm>
            <a:off x="6627303" y="4857226"/>
            <a:ext cx="4320330" cy="138499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Meer dan 70 meter archiefmateriaal aan vrijwillige rechtspraak</a:t>
            </a:r>
          </a:p>
        </p:txBody>
      </p:sp>
      <p:sp>
        <p:nvSpPr>
          <p:cNvPr id="8" name="Tekstvak 7">
            <a:extLst>
              <a:ext uri="{FF2B5EF4-FFF2-40B4-BE49-F238E27FC236}">
                <a16:creationId xmlns:a16="http://schemas.microsoft.com/office/drawing/2014/main" id="{7A56E855-1FF2-4699-865E-ADD9686E644C}"/>
              </a:ext>
            </a:extLst>
          </p:cNvPr>
          <p:cNvSpPr txBox="1"/>
          <p:nvPr/>
        </p:nvSpPr>
        <p:spPr>
          <a:xfrm>
            <a:off x="6627303" y="1610686"/>
            <a:ext cx="42280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panose="020F0502020204030204"/>
                <a:ea typeface="+mn-ea"/>
                <a:cs typeface="+mn-cs"/>
              </a:rPr>
              <a:t>Omvang archief: 102,5 m</a:t>
            </a:r>
          </a:p>
        </p:txBody>
      </p:sp>
    </p:spTree>
    <p:extLst>
      <p:ext uri="{BB962C8B-B14F-4D97-AF65-F5344CB8AC3E}">
        <p14:creationId xmlns:p14="http://schemas.microsoft.com/office/powerpoint/2010/main" val="241552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134654B-CC3C-45F7-B382-C205B5688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603" y="257515"/>
            <a:ext cx="1505712" cy="1383792"/>
          </a:xfrm>
          <a:prstGeom prst="rect">
            <a:avLst/>
          </a:prstGeom>
        </p:spPr>
      </p:pic>
      <p:sp>
        <p:nvSpPr>
          <p:cNvPr id="3" name="Tekstvak 2">
            <a:extLst>
              <a:ext uri="{FF2B5EF4-FFF2-40B4-BE49-F238E27FC236}">
                <a16:creationId xmlns:a16="http://schemas.microsoft.com/office/drawing/2014/main" id="{C8491D97-392A-428E-BA00-09B178DEDF42}"/>
              </a:ext>
            </a:extLst>
          </p:cNvPr>
          <p:cNvSpPr txBox="1"/>
          <p:nvPr/>
        </p:nvSpPr>
        <p:spPr>
          <a:xfrm>
            <a:off x="1551963" y="1753299"/>
            <a:ext cx="6216243"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Het archief van de schepenbank overspant een periode van vier eeuwen vrijwel onafgebroken series bronnen</a:t>
            </a:r>
          </a:p>
        </p:txBody>
      </p:sp>
      <p:sp>
        <p:nvSpPr>
          <p:cNvPr id="4" name="Tekstvak 3">
            <a:extLst>
              <a:ext uri="{FF2B5EF4-FFF2-40B4-BE49-F238E27FC236}">
                <a16:creationId xmlns:a16="http://schemas.microsoft.com/office/drawing/2014/main" id="{54AFF8F9-E29B-43B8-9ABC-0BF8DEE0AF98}"/>
              </a:ext>
            </a:extLst>
          </p:cNvPr>
          <p:cNvSpPr txBox="1"/>
          <p:nvPr/>
        </p:nvSpPr>
        <p:spPr>
          <a:xfrm>
            <a:off x="1551963" y="2558642"/>
            <a:ext cx="5947795"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Bijzonder is dat 90% van de bevolking van Tilburg en Goirle op de een of andere manier voorkomt in het schepenbankarchief. Bijvoorbeeld in de civiele processen en voluntaire zaken. Dit geeft ons de mogelijkheid om het dagelijks leven in kaart te brengen: processen, gebruiken, gewoonten en tradities.</a:t>
            </a:r>
          </a:p>
        </p:txBody>
      </p:sp>
      <p:sp>
        <p:nvSpPr>
          <p:cNvPr id="5" name="Tekstvak 4">
            <a:extLst>
              <a:ext uri="{FF2B5EF4-FFF2-40B4-BE49-F238E27FC236}">
                <a16:creationId xmlns:a16="http://schemas.microsoft.com/office/drawing/2014/main" id="{C246DA88-CAAA-437E-86F9-5BA192F8E554}"/>
              </a:ext>
            </a:extLst>
          </p:cNvPr>
          <p:cNvSpPr txBox="1"/>
          <p:nvPr/>
        </p:nvSpPr>
        <p:spPr>
          <a:xfrm>
            <a:off x="1568741" y="4731391"/>
            <a:ext cx="6585358"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De periode 1408-1811 werd gekenmerkt door oorlogen en de gevolgen daarvan, zoals oorlogscontributies, rondtrekkende en plunderende legerbendes en epidemieën. Dit alles vindt haar weerslag in de archieven van de schepenbank.</a:t>
            </a:r>
          </a:p>
        </p:txBody>
      </p:sp>
      <p:sp>
        <p:nvSpPr>
          <p:cNvPr id="6" name="Tekstvak 5">
            <a:extLst>
              <a:ext uri="{FF2B5EF4-FFF2-40B4-BE49-F238E27FC236}">
                <a16:creationId xmlns:a16="http://schemas.microsoft.com/office/drawing/2014/main" id="{E6D53309-AAB6-4990-B907-F020DEC0D16C}"/>
              </a:ext>
            </a:extLst>
          </p:cNvPr>
          <p:cNvSpPr txBox="1"/>
          <p:nvPr/>
        </p:nvSpPr>
        <p:spPr>
          <a:xfrm>
            <a:off x="1526796" y="453006"/>
            <a:ext cx="7684316" cy="13542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Archief 14, Schepenbank Tilburg en Goirle 1408-1811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07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134654B-CC3C-45F7-B382-C205B5688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603" y="257515"/>
            <a:ext cx="1505712" cy="1383792"/>
          </a:xfrm>
          <a:prstGeom prst="rect">
            <a:avLst/>
          </a:prstGeom>
        </p:spPr>
      </p:pic>
      <p:sp>
        <p:nvSpPr>
          <p:cNvPr id="3" name="Tekstvak 2">
            <a:extLst>
              <a:ext uri="{FF2B5EF4-FFF2-40B4-BE49-F238E27FC236}">
                <a16:creationId xmlns:a16="http://schemas.microsoft.com/office/drawing/2014/main" id="{C8491D97-392A-428E-BA00-09B178DEDF42}"/>
              </a:ext>
            </a:extLst>
          </p:cNvPr>
          <p:cNvSpPr txBox="1"/>
          <p:nvPr/>
        </p:nvSpPr>
        <p:spPr>
          <a:xfrm>
            <a:off x="1551963" y="1812022"/>
            <a:ext cx="6216243"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De basis voor Tilburg als belangrijke textielstad (in de 19</a:t>
            </a:r>
            <a:r>
              <a:rPr kumimoji="0" lang="nl-NL" sz="2000" b="0" i="0" u="none" strike="noStrike" kern="1200" cap="none" spc="0" normalizeH="0" baseline="30000" noProof="0" dirty="0">
                <a:ln>
                  <a:noFill/>
                </a:ln>
                <a:solidFill>
                  <a:prstClr val="black"/>
                </a:solidFill>
                <a:effectLst/>
                <a:uLnTx/>
                <a:uFillTx/>
                <a:latin typeface="Calibri" panose="020F0502020204030204"/>
                <a:ea typeface="+mn-ea"/>
                <a:cs typeface="+mn-cs"/>
              </a:rPr>
              <a:t>e</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eeuw) werd in de voorafgaande eeuwen gelegd. Onderzoek in civiele processen en voluntaire zaken wijst uit dat in de zestiende en zeventiende eeuw al intensieve contacten en handelsbetrekkingen bestonden met Amsterdam, Leiden en Rotterdam. </a:t>
            </a:r>
          </a:p>
        </p:txBody>
      </p:sp>
      <p:sp>
        <p:nvSpPr>
          <p:cNvPr id="5" name="Tekstvak 4">
            <a:extLst>
              <a:ext uri="{FF2B5EF4-FFF2-40B4-BE49-F238E27FC236}">
                <a16:creationId xmlns:a16="http://schemas.microsoft.com/office/drawing/2014/main" id="{C246DA88-CAAA-437E-86F9-5BA192F8E554}"/>
              </a:ext>
            </a:extLst>
          </p:cNvPr>
          <p:cNvSpPr txBox="1"/>
          <p:nvPr/>
        </p:nvSpPr>
        <p:spPr>
          <a:xfrm>
            <a:off x="1526796" y="3867324"/>
            <a:ext cx="6585358"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Informatie over de ruimtelijke ontwikkeling van de heerlijkheid, verkoop en verkavelingen, ook de verschillende eigendomskwesties kunnen hieruit gereconstrueerd worden.</a:t>
            </a:r>
          </a:p>
        </p:txBody>
      </p:sp>
      <p:sp>
        <p:nvSpPr>
          <p:cNvPr id="6" name="Tekstvak 5">
            <a:extLst>
              <a:ext uri="{FF2B5EF4-FFF2-40B4-BE49-F238E27FC236}">
                <a16:creationId xmlns:a16="http://schemas.microsoft.com/office/drawing/2014/main" id="{E6D53309-AAB6-4990-B907-F020DEC0D16C}"/>
              </a:ext>
            </a:extLst>
          </p:cNvPr>
          <p:cNvSpPr txBox="1"/>
          <p:nvPr/>
        </p:nvSpPr>
        <p:spPr>
          <a:xfrm>
            <a:off x="1526796" y="453006"/>
            <a:ext cx="7684316" cy="13542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Archief 14, Schepenbank Tilburg en Goirle 1408-1811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kstvak 6">
            <a:extLst>
              <a:ext uri="{FF2B5EF4-FFF2-40B4-BE49-F238E27FC236}">
                <a16:creationId xmlns:a16="http://schemas.microsoft.com/office/drawing/2014/main" id="{31028F04-23D1-44FC-827E-8DE373931028}"/>
              </a:ext>
            </a:extLst>
          </p:cNvPr>
          <p:cNvSpPr txBox="1"/>
          <p:nvPr/>
        </p:nvSpPr>
        <p:spPr>
          <a:xfrm>
            <a:off x="1551963" y="5008227"/>
            <a:ext cx="668602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Bron voor onderzoek naar misdaad en strafmaat, informatie over (de gang van zaken bij) criminele en civiele processen. </a:t>
            </a:r>
          </a:p>
        </p:txBody>
      </p:sp>
    </p:spTree>
    <p:extLst>
      <p:ext uri="{BB962C8B-B14F-4D97-AF65-F5344CB8AC3E}">
        <p14:creationId xmlns:p14="http://schemas.microsoft.com/office/powerpoint/2010/main" val="134589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13658E-A9EA-4AA2-8AF3-036F6DD03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0603" y="257515"/>
            <a:ext cx="1505712" cy="1383792"/>
          </a:xfrm>
          <a:prstGeom prst="rect">
            <a:avLst/>
          </a:prstGeom>
        </p:spPr>
      </p:pic>
      <p:cxnSp>
        <p:nvCxnSpPr>
          <p:cNvPr id="4" name="Rechte verbindingslijn 3">
            <a:extLst>
              <a:ext uri="{FF2B5EF4-FFF2-40B4-BE49-F238E27FC236}">
                <a16:creationId xmlns:a16="http://schemas.microsoft.com/office/drawing/2014/main" id="{7BA313FA-4A0A-4A18-8214-860DF0F1563D}"/>
              </a:ext>
            </a:extLst>
          </p:cNvPr>
          <p:cNvCxnSpPr>
            <a:cxnSpLocks/>
          </p:cNvCxnSpPr>
          <p:nvPr/>
        </p:nvCxnSpPr>
        <p:spPr>
          <a:xfrm>
            <a:off x="0" y="3418512"/>
            <a:ext cx="4471332" cy="10488"/>
          </a:xfrm>
          <a:prstGeom prst="line">
            <a:avLst/>
          </a:prstGeom>
          <a:ln w="101600">
            <a:solidFill>
              <a:srgbClr val="D60093"/>
            </a:solidFill>
          </a:ln>
        </p:spPr>
        <p:style>
          <a:lnRef idx="2">
            <a:schemeClr val="accent5"/>
          </a:lnRef>
          <a:fillRef idx="0">
            <a:schemeClr val="accent5"/>
          </a:fillRef>
          <a:effectRef idx="1">
            <a:schemeClr val="accent5"/>
          </a:effectRef>
          <a:fontRef idx="minor">
            <a:schemeClr val="tx1"/>
          </a:fontRef>
        </p:style>
      </p:cxnSp>
      <p:sp>
        <p:nvSpPr>
          <p:cNvPr id="27" name="Ovaal 26">
            <a:extLst>
              <a:ext uri="{FF2B5EF4-FFF2-40B4-BE49-F238E27FC236}">
                <a16:creationId xmlns:a16="http://schemas.microsoft.com/office/drawing/2014/main" id="{2749AE56-5CAF-4159-AF10-94AEA8E580A3}"/>
              </a:ext>
            </a:extLst>
          </p:cNvPr>
          <p:cNvSpPr/>
          <p:nvPr/>
        </p:nvSpPr>
        <p:spPr>
          <a:xfrm>
            <a:off x="520372" y="3316160"/>
            <a:ext cx="213612" cy="1743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cxnSp>
        <p:nvCxnSpPr>
          <p:cNvPr id="28" name="Rechte verbindingslijn 27">
            <a:extLst>
              <a:ext uri="{FF2B5EF4-FFF2-40B4-BE49-F238E27FC236}">
                <a16:creationId xmlns:a16="http://schemas.microsoft.com/office/drawing/2014/main" id="{7738F8BB-9867-443F-80B4-D0CB3D1D501C}"/>
              </a:ext>
            </a:extLst>
          </p:cNvPr>
          <p:cNvCxnSpPr/>
          <p:nvPr/>
        </p:nvCxnSpPr>
        <p:spPr>
          <a:xfrm flipV="1">
            <a:off x="627178" y="3490513"/>
            <a:ext cx="0" cy="915354"/>
          </a:xfrm>
          <a:prstGeom prst="line">
            <a:avLst/>
          </a:prstGeom>
          <a:ln/>
        </p:spPr>
        <p:style>
          <a:lnRef idx="3">
            <a:schemeClr val="accent2"/>
          </a:lnRef>
          <a:fillRef idx="0">
            <a:schemeClr val="accent2"/>
          </a:fillRef>
          <a:effectRef idx="2">
            <a:schemeClr val="accent2"/>
          </a:effectRef>
          <a:fontRef idx="minor">
            <a:schemeClr val="tx1"/>
          </a:fontRef>
        </p:style>
      </p:cxnSp>
      <p:sp>
        <p:nvSpPr>
          <p:cNvPr id="2" name="Tekstvak 1">
            <a:extLst>
              <a:ext uri="{FF2B5EF4-FFF2-40B4-BE49-F238E27FC236}">
                <a16:creationId xmlns:a16="http://schemas.microsoft.com/office/drawing/2014/main" id="{71DD442D-B07E-41D3-892B-A8DDC1BA2601}"/>
              </a:ext>
            </a:extLst>
          </p:cNvPr>
          <p:cNvSpPr txBox="1"/>
          <p:nvPr/>
        </p:nvSpPr>
        <p:spPr>
          <a:xfrm>
            <a:off x="273388" y="4344803"/>
            <a:ext cx="9765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Aptos" panose="020B0004020202020204"/>
                <a:ea typeface="+mn-ea"/>
                <a:cs typeface="+mn-cs"/>
              </a:rPr>
              <a:t>1387</a:t>
            </a:r>
          </a:p>
        </p:txBody>
      </p:sp>
      <p:sp>
        <p:nvSpPr>
          <p:cNvPr id="5" name="Tekstvak 4">
            <a:extLst>
              <a:ext uri="{FF2B5EF4-FFF2-40B4-BE49-F238E27FC236}">
                <a16:creationId xmlns:a16="http://schemas.microsoft.com/office/drawing/2014/main" id="{783941C5-716B-45E0-8773-7AC0FC374777}"/>
              </a:ext>
            </a:extLst>
          </p:cNvPr>
          <p:cNvSpPr txBox="1"/>
          <p:nvPr/>
        </p:nvSpPr>
        <p:spPr>
          <a:xfrm>
            <a:off x="1342239" y="5553512"/>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Hertogdom Brabant</a:t>
            </a:r>
          </a:p>
        </p:txBody>
      </p:sp>
      <p:pic>
        <p:nvPicPr>
          <p:cNvPr id="34" name="Afbeelding 33">
            <a:extLst>
              <a:ext uri="{FF2B5EF4-FFF2-40B4-BE49-F238E27FC236}">
                <a16:creationId xmlns:a16="http://schemas.microsoft.com/office/drawing/2014/main" id="{1F0A4ECA-8D4F-4ECE-A5EE-4B40CF06F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5122" y="1744909"/>
            <a:ext cx="3414150" cy="3347206"/>
          </a:xfrm>
          <a:prstGeom prst="rect">
            <a:avLst/>
          </a:prstGeom>
        </p:spPr>
      </p:pic>
      <p:sp>
        <p:nvSpPr>
          <p:cNvPr id="9" name="Tekstvak 8">
            <a:extLst>
              <a:ext uri="{FF2B5EF4-FFF2-40B4-BE49-F238E27FC236}">
                <a16:creationId xmlns:a16="http://schemas.microsoft.com/office/drawing/2014/main" id="{E9614FFF-0C9E-4FB0-93E7-9066BA631B6A}"/>
              </a:ext>
            </a:extLst>
          </p:cNvPr>
          <p:cNvSpPr txBox="1"/>
          <p:nvPr/>
        </p:nvSpPr>
        <p:spPr>
          <a:xfrm>
            <a:off x="8363823" y="3802722"/>
            <a:ext cx="3828177"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Zij leende 4000 ‘oude </a:t>
            </a:r>
            <a:r>
              <a:rPr kumimoji="0" lang="nl-NL"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vrancrycsche</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schilden’ van haar ridder </a:t>
            </a: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Pauwels van </a:t>
            </a:r>
            <a:r>
              <a:rPr kumimoji="0" lang="nl-NL" sz="2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Haestrecht</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nl-NL" sz="20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ruil voor zijn fortuin kreeg Pauwels van </a:t>
            </a:r>
            <a:r>
              <a:rPr kumimoji="0" lang="nl-NL"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Haestrecht</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 dorpen Tilburg, Goirle, Drunen en de tol van </a:t>
            </a:r>
            <a:r>
              <a:rPr kumimoji="0" lang="nl-NL"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Venloon</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pandleen met al hun heerlijkheden.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Tekstvak 9">
            <a:extLst>
              <a:ext uri="{FF2B5EF4-FFF2-40B4-BE49-F238E27FC236}">
                <a16:creationId xmlns:a16="http://schemas.microsoft.com/office/drawing/2014/main" id="{2A70EEE8-9F6E-41B1-8C80-5A922DA14EDC}"/>
              </a:ext>
            </a:extLst>
          </p:cNvPr>
          <p:cNvSpPr txBox="1"/>
          <p:nvPr/>
        </p:nvSpPr>
        <p:spPr>
          <a:xfrm>
            <a:off x="0" y="4658924"/>
            <a:ext cx="159390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17 november</a:t>
            </a:r>
          </a:p>
        </p:txBody>
      </p:sp>
      <p:sp>
        <p:nvSpPr>
          <p:cNvPr id="6" name="Tekstvak 5">
            <a:extLst>
              <a:ext uri="{FF2B5EF4-FFF2-40B4-BE49-F238E27FC236}">
                <a16:creationId xmlns:a16="http://schemas.microsoft.com/office/drawing/2014/main" id="{C331263A-2D46-4B1F-9AD1-D98C37FE664B}"/>
              </a:ext>
            </a:extLst>
          </p:cNvPr>
          <p:cNvSpPr txBox="1"/>
          <p:nvPr/>
        </p:nvSpPr>
        <p:spPr>
          <a:xfrm>
            <a:off x="8363823" y="2617365"/>
            <a:ext cx="34506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Hertogin </a:t>
            </a:r>
            <a:r>
              <a:rPr kumimoji="0" lang="nl-NL" sz="2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Johanna van Brabant (1322-1406)</a:t>
            </a: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7" name="Tekstvak 6">
            <a:extLst>
              <a:ext uri="{FF2B5EF4-FFF2-40B4-BE49-F238E27FC236}">
                <a16:creationId xmlns:a16="http://schemas.microsoft.com/office/drawing/2014/main" id="{046D21E6-BA80-44AD-B792-81322E0A27D4}"/>
              </a:ext>
            </a:extLst>
          </p:cNvPr>
          <p:cNvSpPr txBox="1"/>
          <p:nvPr/>
        </p:nvSpPr>
        <p:spPr>
          <a:xfrm>
            <a:off x="25167" y="6407763"/>
            <a:ext cx="4848837" cy="461665"/>
          </a:xfrm>
          <a:prstGeom prst="rect">
            <a:avLst/>
          </a:prstGeom>
          <a:noFill/>
        </p:spPr>
        <p:txBody>
          <a:bodyPr wrap="square" rtlCol="0">
            <a:spAutoFit/>
          </a:bodyPr>
          <a:lstStyle/>
          <a:p>
            <a:r>
              <a:rPr lang="nl-NL" sz="1200" i="1" dirty="0"/>
              <a:t>Afbeelding: Publiek domein, https://commons.wikimedia.org/w/index.php?curid=7895793</a:t>
            </a:r>
          </a:p>
        </p:txBody>
      </p:sp>
    </p:spTree>
    <p:extLst>
      <p:ext uri="{BB962C8B-B14F-4D97-AF65-F5344CB8AC3E}">
        <p14:creationId xmlns:p14="http://schemas.microsoft.com/office/powerpoint/2010/main" val="80921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134654B-CC3C-45F7-B382-C205B5688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603" y="257515"/>
            <a:ext cx="1505712" cy="1383792"/>
          </a:xfrm>
          <a:prstGeom prst="rect">
            <a:avLst/>
          </a:prstGeom>
        </p:spPr>
      </p:pic>
      <p:pic>
        <p:nvPicPr>
          <p:cNvPr id="4" name="Afbeelding 3">
            <a:extLst>
              <a:ext uri="{FF2B5EF4-FFF2-40B4-BE49-F238E27FC236}">
                <a16:creationId xmlns:a16="http://schemas.microsoft.com/office/drawing/2014/main" id="{4E8DE03F-7545-4420-A4B7-746050439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95216" cy="6858000"/>
          </a:xfrm>
          <a:prstGeom prst="rect">
            <a:avLst/>
          </a:prstGeom>
        </p:spPr>
      </p:pic>
      <p:sp>
        <p:nvSpPr>
          <p:cNvPr id="5" name="Tekstvak 4">
            <a:extLst>
              <a:ext uri="{FF2B5EF4-FFF2-40B4-BE49-F238E27FC236}">
                <a16:creationId xmlns:a16="http://schemas.microsoft.com/office/drawing/2014/main" id="{B47D48B1-4E37-4178-9FF6-4BBE5085F579}"/>
              </a:ext>
            </a:extLst>
          </p:cNvPr>
          <p:cNvSpPr txBox="1"/>
          <p:nvPr/>
        </p:nvSpPr>
        <p:spPr>
          <a:xfrm>
            <a:off x="7105474" y="408124"/>
            <a:ext cx="4563612"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1612, </a:t>
            </a:r>
            <a:r>
              <a:rPr kumimoji="0" lang="nl-NL" sz="28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vidimus</a:t>
            </a:r>
            <a:r>
              <a:rPr kumimoji="0" lang="nl-N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Akte waarin de schepenen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Van ‘s-Hertogenbosch verklaren een brief van hertogin Johanna van Brabant uit 1387 te hebben gezien, waarin de dorpen Tilburg, Goirle en Drunen met de tol van Loon op Zand verpacht worden aan Pauwels van </a:t>
            </a:r>
            <a:r>
              <a:rPr kumimoji="0" lang="nl-NL"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Haestrecht</a:t>
            </a: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6" name="Tekstvak 5">
            <a:extLst>
              <a:ext uri="{FF2B5EF4-FFF2-40B4-BE49-F238E27FC236}">
                <a16:creationId xmlns:a16="http://schemas.microsoft.com/office/drawing/2014/main" id="{4DDD206D-CEE0-4495-88F4-50E8E269D1A2}"/>
              </a:ext>
            </a:extLst>
          </p:cNvPr>
          <p:cNvSpPr txBox="1"/>
          <p:nvPr/>
        </p:nvSpPr>
        <p:spPr>
          <a:xfrm>
            <a:off x="4764944" y="6509857"/>
            <a:ext cx="38673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prstClr val="black"/>
                </a:solidFill>
                <a:effectLst/>
                <a:uLnTx/>
                <a:uFillTx/>
                <a:latin typeface="Aptos" panose="020B0004020202020204"/>
                <a:ea typeface="+mn-ea"/>
                <a:cs typeface="+mn-cs"/>
              </a:rPr>
              <a:t>Archief 1428, </a:t>
            </a:r>
            <a:r>
              <a:rPr kumimoji="0" lang="nl-NL" sz="1800" b="0" i="1" u="none" strike="noStrike" kern="1200" cap="none" spc="0" normalizeH="0" baseline="0" noProof="0" dirty="0" err="1">
                <a:ln>
                  <a:noFill/>
                </a:ln>
                <a:solidFill>
                  <a:prstClr val="black"/>
                </a:solidFill>
                <a:effectLst/>
                <a:uLnTx/>
                <a:uFillTx/>
                <a:latin typeface="Aptos" panose="020B0004020202020204"/>
                <a:ea typeface="+mn-ea"/>
                <a:cs typeface="+mn-cs"/>
              </a:rPr>
              <a:t>invnr</a:t>
            </a:r>
            <a:r>
              <a:rPr kumimoji="0" lang="nl-NL" sz="1800" b="0" i="1" u="none" strike="noStrike" kern="1200" cap="none" spc="0" normalizeH="0" baseline="0" noProof="0" dirty="0">
                <a:ln>
                  <a:noFill/>
                </a:ln>
                <a:solidFill>
                  <a:prstClr val="black"/>
                </a:solidFill>
                <a:effectLst/>
                <a:uLnTx/>
                <a:uFillTx/>
                <a:latin typeface="Aptos" panose="020B0004020202020204"/>
                <a:ea typeface="+mn-ea"/>
                <a:cs typeface="+mn-cs"/>
              </a:rPr>
              <a:t>. 79</a:t>
            </a:r>
          </a:p>
        </p:txBody>
      </p:sp>
      <p:sp>
        <p:nvSpPr>
          <p:cNvPr id="3" name="Tekstvak 2">
            <a:extLst>
              <a:ext uri="{FF2B5EF4-FFF2-40B4-BE49-F238E27FC236}">
                <a16:creationId xmlns:a16="http://schemas.microsoft.com/office/drawing/2014/main" id="{58C32018-1197-4286-9734-D24EBCA24500}"/>
              </a:ext>
            </a:extLst>
          </p:cNvPr>
          <p:cNvSpPr txBox="1"/>
          <p:nvPr/>
        </p:nvSpPr>
        <p:spPr>
          <a:xfrm>
            <a:off x="7113864" y="4354558"/>
            <a:ext cx="421127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ptos" panose="020B0004020202020204"/>
                <a:ea typeface="+mn-ea"/>
                <a:cs typeface="+mn-cs"/>
              </a:rPr>
              <a:t>Hoge en lage heerlijkheid: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Aptos" panose="020B0004020202020204"/>
                <a:ea typeface="+mn-ea"/>
                <a:cs typeface="+mn-cs"/>
              </a:rPr>
              <a:t>Strafzaken voorzitten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Aptos" panose="020B0004020202020204"/>
                <a:ea typeface="+mn-ea"/>
                <a:cs typeface="+mn-cs"/>
              </a:rPr>
              <a:t>Halszaken berechten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ptos" panose="020B0004020202020204"/>
                <a:ea typeface="+mn-ea"/>
                <a:cs typeface="+mn-cs"/>
              </a:rPr>
              <a:t>Geen eigen schepenbank</a:t>
            </a:r>
          </a:p>
        </p:txBody>
      </p:sp>
    </p:spTree>
    <p:extLst>
      <p:ext uri="{BB962C8B-B14F-4D97-AF65-F5344CB8AC3E}">
        <p14:creationId xmlns:p14="http://schemas.microsoft.com/office/powerpoint/2010/main" val="5967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13658E-A9EA-4AA2-8AF3-036F6DD03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603" y="257515"/>
            <a:ext cx="1505712" cy="1383792"/>
          </a:xfrm>
          <a:prstGeom prst="rect">
            <a:avLst/>
          </a:prstGeom>
        </p:spPr>
      </p:pic>
      <p:cxnSp>
        <p:nvCxnSpPr>
          <p:cNvPr id="4" name="Rechte verbindingslijn 3">
            <a:extLst>
              <a:ext uri="{FF2B5EF4-FFF2-40B4-BE49-F238E27FC236}">
                <a16:creationId xmlns:a16="http://schemas.microsoft.com/office/drawing/2014/main" id="{7BA313FA-4A0A-4A18-8214-860DF0F1563D}"/>
              </a:ext>
            </a:extLst>
          </p:cNvPr>
          <p:cNvCxnSpPr>
            <a:cxnSpLocks/>
          </p:cNvCxnSpPr>
          <p:nvPr/>
        </p:nvCxnSpPr>
        <p:spPr>
          <a:xfrm>
            <a:off x="0" y="3424804"/>
            <a:ext cx="5805182" cy="0"/>
          </a:xfrm>
          <a:prstGeom prst="line">
            <a:avLst/>
          </a:prstGeom>
          <a:ln w="101600">
            <a:solidFill>
              <a:srgbClr val="D60093"/>
            </a:solidFill>
          </a:ln>
        </p:spPr>
        <p:style>
          <a:lnRef idx="2">
            <a:schemeClr val="accent5"/>
          </a:lnRef>
          <a:fillRef idx="0">
            <a:schemeClr val="accent5"/>
          </a:fillRef>
          <a:effectRef idx="1">
            <a:schemeClr val="accent5"/>
          </a:effectRef>
          <a:fontRef idx="minor">
            <a:schemeClr val="tx1"/>
          </a:fontRef>
        </p:style>
      </p:cxnSp>
      <p:sp>
        <p:nvSpPr>
          <p:cNvPr id="27" name="Ovaal 26">
            <a:extLst>
              <a:ext uri="{FF2B5EF4-FFF2-40B4-BE49-F238E27FC236}">
                <a16:creationId xmlns:a16="http://schemas.microsoft.com/office/drawing/2014/main" id="{2749AE56-5CAF-4159-AF10-94AEA8E580A3}"/>
              </a:ext>
            </a:extLst>
          </p:cNvPr>
          <p:cNvSpPr/>
          <p:nvPr/>
        </p:nvSpPr>
        <p:spPr>
          <a:xfrm>
            <a:off x="520372" y="3316160"/>
            <a:ext cx="213612" cy="1743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cxnSp>
        <p:nvCxnSpPr>
          <p:cNvPr id="28" name="Rechte verbindingslijn 27">
            <a:extLst>
              <a:ext uri="{FF2B5EF4-FFF2-40B4-BE49-F238E27FC236}">
                <a16:creationId xmlns:a16="http://schemas.microsoft.com/office/drawing/2014/main" id="{7738F8BB-9867-443F-80B4-D0CB3D1D501C}"/>
              </a:ext>
            </a:extLst>
          </p:cNvPr>
          <p:cNvCxnSpPr/>
          <p:nvPr/>
        </p:nvCxnSpPr>
        <p:spPr>
          <a:xfrm flipV="1">
            <a:off x="627178" y="3490513"/>
            <a:ext cx="0" cy="915354"/>
          </a:xfrm>
          <a:prstGeom prst="line">
            <a:avLst/>
          </a:prstGeom>
          <a:ln/>
        </p:spPr>
        <p:style>
          <a:lnRef idx="3">
            <a:schemeClr val="accent2"/>
          </a:lnRef>
          <a:fillRef idx="0">
            <a:schemeClr val="accent2"/>
          </a:fillRef>
          <a:effectRef idx="2">
            <a:schemeClr val="accent2"/>
          </a:effectRef>
          <a:fontRef idx="minor">
            <a:schemeClr val="tx1"/>
          </a:fontRef>
        </p:style>
      </p:cxnSp>
      <p:sp>
        <p:nvSpPr>
          <p:cNvPr id="2" name="Tekstvak 1">
            <a:extLst>
              <a:ext uri="{FF2B5EF4-FFF2-40B4-BE49-F238E27FC236}">
                <a16:creationId xmlns:a16="http://schemas.microsoft.com/office/drawing/2014/main" id="{71DD442D-B07E-41D3-892B-A8DDC1BA2601}"/>
              </a:ext>
            </a:extLst>
          </p:cNvPr>
          <p:cNvSpPr txBox="1"/>
          <p:nvPr/>
        </p:nvSpPr>
        <p:spPr>
          <a:xfrm>
            <a:off x="273388" y="4344803"/>
            <a:ext cx="9765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Aptos" panose="020B0004020202020204"/>
                <a:ea typeface="+mn-ea"/>
                <a:cs typeface="+mn-cs"/>
              </a:rPr>
              <a:t>1387</a:t>
            </a:r>
          </a:p>
        </p:txBody>
      </p:sp>
      <p:sp>
        <p:nvSpPr>
          <p:cNvPr id="5" name="Tekstvak 4">
            <a:extLst>
              <a:ext uri="{FF2B5EF4-FFF2-40B4-BE49-F238E27FC236}">
                <a16:creationId xmlns:a16="http://schemas.microsoft.com/office/drawing/2014/main" id="{783941C5-716B-45E0-8773-7AC0FC374777}"/>
              </a:ext>
            </a:extLst>
          </p:cNvPr>
          <p:cNvSpPr txBox="1"/>
          <p:nvPr/>
        </p:nvSpPr>
        <p:spPr>
          <a:xfrm>
            <a:off x="1342239" y="5553512"/>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Hertogdom Brabant</a:t>
            </a:r>
          </a:p>
        </p:txBody>
      </p:sp>
      <p:pic>
        <p:nvPicPr>
          <p:cNvPr id="8" name="Afbeelding 7">
            <a:extLst>
              <a:ext uri="{FF2B5EF4-FFF2-40B4-BE49-F238E27FC236}">
                <a16:creationId xmlns:a16="http://schemas.microsoft.com/office/drawing/2014/main" id="{EFC9ADB2-C311-4F3D-A1B3-BAD28687D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571" y="1155729"/>
            <a:ext cx="3220449" cy="4538149"/>
          </a:xfrm>
          <a:prstGeom prst="rect">
            <a:avLst/>
          </a:prstGeom>
        </p:spPr>
      </p:pic>
      <p:sp>
        <p:nvSpPr>
          <p:cNvPr id="14" name="Ovaal 13">
            <a:extLst>
              <a:ext uri="{FF2B5EF4-FFF2-40B4-BE49-F238E27FC236}">
                <a16:creationId xmlns:a16="http://schemas.microsoft.com/office/drawing/2014/main" id="{5A9FEE43-A975-4148-92C1-1317262B0D9A}"/>
              </a:ext>
            </a:extLst>
          </p:cNvPr>
          <p:cNvSpPr/>
          <p:nvPr/>
        </p:nvSpPr>
        <p:spPr>
          <a:xfrm>
            <a:off x="2013868" y="3346019"/>
            <a:ext cx="213612" cy="1743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cxnSp>
        <p:nvCxnSpPr>
          <p:cNvPr id="15" name="Rechte verbindingslijn 14">
            <a:extLst>
              <a:ext uri="{FF2B5EF4-FFF2-40B4-BE49-F238E27FC236}">
                <a16:creationId xmlns:a16="http://schemas.microsoft.com/office/drawing/2014/main" id="{C9D046D6-7661-4641-A34B-EE7596164B97}"/>
              </a:ext>
            </a:extLst>
          </p:cNvPr>
          <p:cNvCxnSpPr/>
          <p:nvPr/>
        </p:nvCxnSpPr>
        <p:spPr>
          <a:xfrm flipV="1">
            <a:off x="2120674" y="3520372"/>
            <a:ext cx="0" cy="915354"/>
          </a:xfrm>
          <a:prstGeom prst="line">
            <a:avLst/>
          </a:prstGeom>
          <a:ln/>
        </p:spPr>
        <p:style>
          <a:lnRef idx="3">
            <a:schemeClr val="accent2"/>
          </a:lnRef>
          <a:fillRef idx="0">
            <a:schemeClr val="accent2"/>
          </a:fillRef>
          <a:effectRef idx="2">
            <a:schemeClr val="accent2"/>
          </a:effectRef>
          <a:fontRef idx="minor">
            <a:schemeClr val="tx1"/>
          </a:fontRef>
        </p:style>
      </p:cxnSp>
      <p:sp>
        <p:nvSpPr>
          <p:cNvPr id="11" name="Tekstvak 10">
            <a:extLst>
              <a:ext uri="{FF2B5EF4-FFF2-40B4-BE49-F238E27FC236}">
                <a16:creationId xmlns:a16="http://schemas.microsoft.com/office/drawing/2014/main" id="{CD5F74BE-7414-4256-8A3E-0BF8478A0099}"/>
              </a:ext>
            </a:extLst>
          </p:cNvPr>
          <p:cNvSpPr txBox="1"/>
          <p:nvPr/>
        </p:nvSpPr>
        <p:spPr>
          <a:xfrm>
            <a:off x="1782326" y="4368689"/>
            <a:ext cx="9765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1453</a:t>
            </a:r>
          </a:p>
        </p:txBody>
      </p:sp>
      <p:sp>
        <p:nvSpPr>
          <p:cNvPr id="13" name="Tekstvak 12">
            <a:extLst>
              <a:ext uri="{FF2B5EF4-FFF2-40B4-BE49-F238E27FC236}">
                <a16:creationId xmlns:a16="http://schemas.microsoft.com/office/drawing/2014/main" id="{31A89AF9-CD2A-4C8D-9F83-295C3EF360D4}"/>
              </a:ext>
            </a:extLst>
          </p:cNvPr>
          <p:cNvSpPr txBox="1"/>
          <p:nvPr/>
        </p:nvSpPr>
        <p:spPr>
          <a:xfrm>
            <a:off x="9299020" y="2046912"/>
            <a:ext cx="289298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Filips III van Bourgondië (1396-1467)</a:t>
            </a:r>
            <a:r>
              <a:rPr kumimoji="0" lang="nl-NL" sz="1800" b="0" i="0" u="none" strike="noStrike" kern="1200" cap="none" spc="0" normalizeH="0" baseline="0" noProof="0" dirty="0">
                <a:ln>
                  <a:noFill/>
                </a:ln>
                <a:solidFill>
                  <a:prstClr val="black"/>
                </a:solidFill>
                <a:effectLst/>
                <a:uLnTx/>
                <a:uFillTx/>
                <a:latin typeface="Aptos" panose="020B0004020202020204"/>
                <a:ea typeface="+mn-ea"/>
                <a:cs typeface="+mn-cs"/>
              </a:rPr>
              <a:t>, hertog van Brabant. </a:t>
            </a:r>
          </a:p>
        </p:txBody>
      </p:sp>
      <p:sp>
        <p:nvSpPr>
          <p:cNvPr id="7" name="Tekstvak 6">
            <a:extLst>
              <a:ext uri="{FF2B5EF4-FFF2-40B4-BE49-F238E27FC236}">
                <a16:creationId xmlns:a16="http://schemas.microsoft.com/office/drawing/2014/main" id="{5DB9634C-E725-417F-A8AA-1C321BD05F14}"/>
              </a:ext>
            </a:extLst>
          </p:cNvPr>
          <p:cNvSpPr txBox="1"/>
          <p:nvPr/>
        </p:nvSpPr>
        <p:spPr>
          <a:xfrm>
            <a:off x="1694576" y="4768799"/>
            <a:ext cx="11983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ptos" panose="020B0004020202020204"/>
                <a:ea typeface="+mn-ea"/>
                <a:cs typeface="+mn-cs"/>
              </a:rPr>
              <a:t>23 maart</a:t>
            </a:r>
          </a:p>
        </p:txBody>
      </p:sp>
      <p:sp>
        <p:nvSpPr>
          <p:cNvPr id="9" name="Tekstvak 8">
            <a:extLst>
              <a:ext uri="{FF2B5EF4-FFF2-40B4-BE49-F238E27FC236}">
                <a16:creationId xmlns:a16="http://schemas.microsoft.com/office/drawing/2014/main" id="{BB557C0C-62B7-47E4-890C-9ED3CE7915DC}"/>
              </a:ext>
            </a:extLst>
          </p:cNvPr>
          <p:cNvSpPr txBox="1"/>
          <p:nvPr/>
        </p:nvSpPr>
        <p:spPr>
          <a:xfrm>
            <a:off x="9395670" y="4110606"/>
            <a:ext cx="252294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Akte van 23 maart 1453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Fundament gelegd voor rechtspraak en bestuur in de heerlijkheid Tilburg en Goirle</a:t>
            </a:r>
          </a:p>
        </p:txBody>
      </p:sp>
      <p:sp>
        <p:nvSpPr>
          <p:cNvPr id="6" name="Tekstvak 5">
            <a:extLst>
              <a:ext uri="{FF2B5EF4-FFF2-40B4-BE49-F238E27FC236}">
                <a16:creationId xmlns:a16="http://schemas.microsoft.com/office/drawing/2014/main" id="{5058AC24-EAFD-4585-99FB-CBA6418FA451}"/>
              </a:ext>
            </a:extLst>
          </p:cNvPr>
          <p:cNvSpPr txBox="1"/>
          <p:nvPr/>
        </p:nvSpPr>
        <p:spPr>
          <a:xfrm>
            <a:off x="0" y="6216242"/>
            <a:ext cx="4471332" cy="646331"/>
          </a:xfrm>
          <a:prstGeom prst="rect">
            <a:avLst/>
          </a:prstGeom>
          <a:noFill/>
        </p:spPr>
        <p:txBody>
          <a:bodyPr wrap="square" rtlCol="0">
            <a:spAutoFit/>
          </a:bodyPr>
          <a:lstStyle/>
          <a:p>
            <a:r>
              <a:rPr lang="nl-NL" sz="1200" i="1" dirty="0">
                <a:latin typeface="Calibri" panose="020F0502020204030204" pitchFamily="34" charset="0"/>
                <a:cs typeface="Calibri" panose="020F0502020204030204" pitchFamily="34" charset="0"/>
              </a:rPr>
              <a:t>Afbeelding: </a:t>
            </a:r>
            <a:r>
              <a:rPr lang="nl-NL" sz="1200" i="1" dirty="0">
                <a:latin typeface="Calibri" panose="020F0502020204030204" pitchFamily="34" charset="0"/>
                <a:cs typeface="Calibri" panose="020F0502020204030204" pitchFamily="34" charset="0"/>
                <a:hlinkClick r:id="rId4"/>
              </a:rPr>
              <a:t>https://commons.wikimedia.org/wiki/File:Philip_the_good.jpg#/media/Bestand:Philip_the_good.jpg</a:t>
            </a:r>
            <a:r>
              <a:rPr lang="nl-NL" sz="1200" i="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7692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134654B-CC3C-45F7-B382-C205B5688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603" y="257515"/>
            <a:ext cx="1505712" cy="1383792"/>
          </a:xfrm>
          <a:prstGeom prst="rect">
            <a:avLst/>
          </a:prstGeom>
        </p:spPr>
      </p:pic>
      <p:pic>
        <p:nvPicPr>
          <p:cNvPr id="4" name="Afbeelding 3">
            <a:extLst>
              <a:ext uri="{FF2B5EF4-FFF2-40B4-BE49-F238E27FC236}">
                <a16:creationId xmlns:a16="http://schemas.microsoft.com/office/drawing/2014/main" id="{59DAF679-3C7D-44DF-874B-C711244A7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787" y="637563"/>
            <a:ext cx="8755544" cy="5582873"/>
          </a:xfrm>
          <a:prstGeom prst="rect">
            <a:avLst/>
          </a:prstGeom>
        </p:spPr>
      </p:pic>
      <p:sp>
        <p:nvSpPr>
          <p:cNvPr id="5" name="Tekstvak 4">
            <a:extLst>
              <a:ext uri="{FF2B5EF4-FFF2-40B4-BE49-F238E27FC236}">
                <a16:creationId xmlns:a16="http://schemas.microsoft.com/office/drawing/2014/main" id="{773FF4DB-CD97-44B2-ADBC-6E9BA280F6CA}"/>
              </a:ext>
            </a:extLst>
          </p:cNvPr>
          <p:cNvSpPr txBox="1"/>
          <p:nvPr/>
        </p:nvSpPr>
        <p:spPr>
          <a:xfrm>
            <a:off x="9280944" y="1082179"/>
            <a:ext cx="2891482" cy="4862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1453</a:t>
            </a:r>
            <a:endParaRPr kumimoji="0" lang="nl-NL" sz="28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ptos" panose="020B0004020202020204"/>
                <a:ea typeface="+mn-ea"/>
                <a:cs typeface="+mn-cs"/>
              </a:rPr>
              <a:t>Akte waarbij Philips, hertog van Brabant, aan Pauwels van </a:t>
            </a:r>
            <a:r>
              <a:rPr kumimoji="0" lang="nl-NL" sz="2400" b="0" i="0" u="none" strike="noStrike" kern="1200" cap="none" spc="0" normalizeH="0" baseline="0" noProof="0" dirty="0" err="1">
                <a:ln>
                  <a:noFill/>
                </a:ln>
                <a:solidFill>
                  <a:prstClr val="black"/>
                </a:solidFill>
                <a:effectLst/>
                <a:uLnTx/>
                <a:uFillTx/>
                <a:latin typeface="Aptos" panose="020B0004020202020204"/>
                <a:ea typeface="+mn-ea"/>
                <a:cs typeface="+mn-cs"/>
              </a:rPr>
              <a:t>Haestrecht</a:t>
            </a:r>
            <a:r>
              <a:rPr kumimoji="0" lang="nl-NL" sz="2400" b="0" i="0" u="none" strike="noStrike" kern="1200" cap="none" spc="0" normalizeH="0" baseline="0" noProof="0" dirty="0">
                <a:ln>
                  <a:noFill/>
                </a:ln>
                <a:solidFill>
                  <a:prstClr val="black"/>
                </a:solidFill>
                <a:effectLst/>
                <a:uLnTx/>
                <a:uFillTx/>
                <a:latin typeface="Aptos" panose="020B0004020202020204"/>
                <a:ea typeface="+mn-ea"/>
                <a:cs typeface="+mn-cs"/>
              </a:rPr>
              <a:t>, heer van Tilburg en Goirle, het recht geeft om zeven schepenen aan te stellen met dezelfde bevoegdheden als de schepenen van ’s-Hertogenbosch</a:t>
            </a:r>
          </a:p>
        </p:txBody>
      </p:sp>
      <p:sp>
        <p:nvSpPr>
          <p:cNvPr id="6" name="Tekstvak 5">
            <a:extLst>
              <a:ext uri="{FF2B5EF4-FFF2-40B4-BE49-F238E27FC236}">
                <a16:creationId xmlns:a16="http://schemas.microsoft.com/office/drawing/2014/main" id="{E60BBAB3-5DEB-41E9-A5E8-B2628F985FC0}"/>
              </a:ext>
            </a:extLst>
          </p:cNvPr>
          <p:cNvSpPr txBox="1"/>
          <p:nvPr/>
        </p:nvSpPr>
        <p:spPr>
          <a:xfrm>
            <a:off x="444617" y="6384022"/>
            <a:ext cx="25250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prstClr val="black"/>
                </a:solidFill>
                <a:effectLst/>
                <a:uLnTx/>
                <a:uFillTx/>
                <a:latin typeface="Aptos" panose="020B0004020202020204"/>
                <a:ea typeface="+mn-ea"/>
                <a:cs typeface="+mn-cs"/>
              </a:rPr>
              <a:t>Archief 1428, </a:t>
            </a:r>
            <a:r>
              <a:rPr kumimoji="0" lang="nl-NL" sz="1800" b="0" i="1" u="none" strike="noStrike" kern="1200" cap="none" spc="0" normalizeH="0" baseline="0" noProof="0" dirty="0" err="1">
                <a:ln>
                  <a:noFill/>
                </a:ln>
                <a:solidFill>
                  <a:prstClr val="black"/>
                </a:solidFill>
                <a:effectLst/>
                <a:uLnTx/>
                <a:uFillTx/>
                <a:latin typeface="Aptos" panose="020B0004020202020204"/>
                <a:ea typeface="+mn-ea"/>
                <a:cs typeface="+mn-cs"/>
              </a:rPr>
              <a:t>invnr</a:t>
            </a:r>
            <a:r>
              <a:rPr kumimoji="0" lang="nl-NL" sz="1800" b="0" i="1" u="none" strike="noStrike" kern="1200" cap="none" spc="0" normalizeH="0" baseline="0" noProof="0" dirty="0">
                <a:ln>
                  <a:noFill/>
                </a:ln>
                <a:solidFill>
                  <a:prstClr val="black"/>
                </a:solidFill>
                <a:effectLst/>
                <a:uLnTx/>
                <a:uFillTx/>
                <a:latin typeface="Aptos" panose="020B0004020202020204"/>
                <a:ea typeface="+mn-ea"/>
                <a:cs typeface="+mn-cs"/>
              </a:rPr>
              <a:t>. 95</a:t>
            </a:r>
          </a:p>
        </p:txBody>
      </p:sp>
    </p:spTree>
    <p:extLst>
      <p:ext uri="{BB962C8B-B14F-4D97-AF65-F5344CB8AC3E}">
        <p14:creationId xmlns:p14="http://schemas.microsoft.com/office/powerpoint/2010/main" val="162675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1849C21-7FE0-481B-A4C1-0B6698C3A8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1793" y="0"/>
            <a:ext cx="9700752" cy="6858000"/>
          </a:xfrm>
          <a:prstGeom prst="rect">
            <a:avLst/>
          </a:prstGeom>
        </p:spPr>
      </p:pic>
      <p:sp>
        <p:nvSpPr>
          <p:cNvPr id="6" name="Tekstvak 5">
            <a:extLst>
              <a:ext uri="{FF2B5EF4-FFF2-40B4-BE49-F238E27FC236}">
                <a16:creationId xmlns:a16="http://schemas.microsoft.com/office/drawing/2014/main" id="{01659053-3F55-442A-B95B-27403CDB321C}"/>
              </a:ext>
            </a:extLst>
          </p:cNvPr>
          <p:cNvSpPr txBox="1"/>
          <p:nvPr/>
        </p:nvSpPr>
        <p:spPr>
          <a:xfrm>
            <a:off x="1845578" y="92279"/>
            <a:ext cx="76172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 schepenbank van Tilburg en Goirle</a:t>
            </a:r>
          </a:p>
        </p:txBody>
      </p:sp>
      <p:sp>
        <p:nvSpPr>
          <p:cNvPr id="2" name="Tekstvak 1">
            <a:extLst>
              <a:ext uri="{FF2B5EF4-FFF2-40B4-BE49-F238E27FC236}">
                <a16:creationId xmlns:a16="http://schemas.microsoft.com/office/drawing/2014/main" id="{D8C20C42-9D7B-4948-8C85-CBDCF0A1CF31}"/>
              </a:ext>
            </a:extLst>
          </p:cNvPr>
          <p:cNvSpPr txBox="1"/>
          <p:nvPr/>
        </p:nvSpPr>
        <p:spPr>
          <a:xfrm>
            <a:off x="4446165" y="1073791"/>
            <a:ext cx="2734811" cy="1015663"/>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ptos" panose="020B0004020202020204"/>
                <a:ea typeface="+mn-ea"/>
                <a:cs typeface="+mn-cs"/>
              </a:rPr>
              <a:t>Tot 1680 was schout/drossaard ook herbergier</a:t>
            </a:r>
          </a:p>
        </p:txBody>
      </p:sp>
      <p:sp>
        <p:nvSpPr>
          <p:cNvPr id="5" name="Tekstvak 4">
            <a:extLst>
              <a:ext uri="{FF2B5EF4-FFF2-40B4-BE49-F238E27FC236}">
                <a16:creationId xmlns:a16="http://schemas.microsoft.com/office/drawing/2014/main" id="{68B9ACD3-6C32-45D0-B262-F3196E97BD7C}"/>
              </a:ext>
            </a:extLst>
          </p:cNvPr>
          <p:cNvSpPr txBox="1"/>
          <p:nvPr/>
        </p:nvSpPr>
        <p:spPr>
          <a:xfrm>
            <a:off x="4446165" y="4966282"/>
            <a:ext cx="3548543" cy="707886"/>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ptos" panose="020B0004020202020204"/>
                <a:ea typeface="+mn-ea"/>
                <a:cs typeface="+mn-cs"/>
              </a:rPr>
              <a:t>Leken; geen rechtskundige achtergrond</a:t>
            </a:r>
          </a:p>
        </p:txBody>
      </p:sp>
      <p:sp>
        <p:nvSpPr>
          <p:cNvPr id="7" name="Tekstvak 6">
            <a:extLst>
              <a:ext uri="{FF2B5EF4-FFF2-40B4-BE49-F238E27FC236}">
                <a16:creationId xmlns:a16="http://schemas.microsoft.com/office/drawing/2014/main" id="{8FFD1EDB-E684-4164-8CFB-7E76F8411BC3}"/>
              </a:ext>
            </a:extLst>
          </p:cNvPr>
          <p:cNvSpPr txBox="1"/>
          <p:nvPr/>
        </p:nvSpPr>
        <p:spPr>
          <a:xfrm>
            <a:off x="4446165" y="5998128"/>
            <a:ext cx="3716323" cy="707886"/>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ptos" panose="020B0004020202020204"/>
                <a:ea typeface="+mn-ea"/>
                <a:cs typeface="+mn-cs"/>
              </a:rPr>
              <a:t>President-schepen en Vicepresident (uit Tilburg)</a:t>
            </a:r>
          </a:p>
        </p:txBody>
      </p:sp>
      <p:sp>
        <p:nvSpPr>
          <p:cNvPr id="8" name="Tekstvak 7">
            <a:extLst>
              <a:ext uri="{FF2B5EF4-FFF2-40B4-BE49-F238E27FC236}">
                <a16:creationId xmlns:a16="http://schemas.microsoft.com/office/drawing/2014/main" id="{DB524DA4-9ADA-43D2-84FD-02DD15178EB6}"/>
              </a:ext>
            </a:extLst>
          </p:cNvPr>
          <p:cNvSpPr txBox="1"/>
          <p:nvPr/>
        </p:nvSpPr>
        <p:spPr>
          <a:xfrm>
            <a:off x="109057" y="3808385"/>
            <a:ext cx="1493240" cy="1015663"/>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ptos" panose="020B0004020202020204"/>
                <a:ea typeface="+mn-ea"/>
                <a:cs typeface="+mn-cs"/>
              </a:rPr>
              <a:t>5 schepenen uit Tilburg, 2 uit Goirle</a:t>
            </a:r>
          </a:p>
        </p:txBody>
      </p:sp>
      <p:sp>
        <p:nvSpPr>
          <p:cNvPr id="9" name="Tekstvak 8">
            <a:extLst>
              <a:ext uri="{FF2B5EF4-FFF2-40B4-BE49-F238E27FC236}">
                <a16:creationId xmlns:a16="http://schemas.microsoft.com/office/drawing/2014/main" id="{D437C5DD-46CC-4EE5-A268-8AC74DD55061}"/>
              </a:ext>
            </a:extLst>
          </p:cNvPr>
          <p:cNvSpPr txBox="1"/>
          <p:nvPr/>
        </p:nvSpPr>
        <p:spPr>
          <a:xfrm>
            <a:off x="9152389" y="1543574"/>
            <a:ext cx="2608976" cy="1015663"/>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ptos" panose="020B0004020202020204"/>
                <a:ea typeface="+mn-ea"/>
                <a:cs typeface="+mn-cs"/>
                <a:hlinkClick r:id="rId3"/>
              </a:rPr>
              <a:t>Archief 3, Dorpsbestuur Tilburg en Goirle, 1387-1810</a:t>
            </a:r>
            <a:endParaRPr kumimoji="0" lang="nl-NL" sz="20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19944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13658E-A9EA-4AA2-8AF3-036F6DD03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603" y="257515"/>
            <a:ext cx="1505712" cy="1383792"/>
          </a:xfrm>
          <a:prstGeom prst="rect">
            <a:avLst/>
          </a:prstGeom>
        </p:spPr>
      </p:pic>
      <p:pic>
        <p:nvPicPr>
          <p:cNvPr id="2" name="Afbeelding 1">
            <a:extLst>
              <a:ext uri="{FF2B5EF4-FFF2-40B4-BE49-F238E27FC236}">
                <a16:creationId xmlns:a16="http://schemas.microsoft.com/office/drawing/2014/main" id="{3ACEC321-AB6D-4C79-9DE7-1BA7F567EFD8}"/>
              </a:ext>
            </a:extLst>
          </p:cNvPr>
          <p:cNvPicPr>
            <a:picLocks noChangeAspect="1"/>
          </p:cNvPicPr>
          <p:nvPr/>
        </p:nvPicPr>
        <p:blipFill>
          <a:blip r:embed="rId3"/>
          <a:stretch>
            <a:fillRect/>
          </a:stretch>
        </p:blipFill>
        <p:spPr>
          <a:xfrm>
            <a:off x="1005402" y="1879405"/>
            <a:ext cx="4795585" cy="3187816"/>
          </a:xfrm>
          <a:prstGeom prst="rect">
            <a:avLst/>
          </a:prstGeom>
        </p:spPr>
      </p:pic>
      <p:sp>
        <p:nvSpPr>
          <p:cNvPr id="4" name="Tekstvak 3">
            <a:extLst>
              <a:ext uri="{FF2B5EF4-FFF2-40B4-BE49-F238E27FC236}">
                <a16:creationId xmlns:a16="http://schemas.microsoft.com/office/drawing/2014/main" id="{991AC589-36C5-41AE-9710-EFD1BE753A92}"/>
              </a:ext>
            </a:extLst>
          </p:cNvPr>
          <p:cNvSpPr txBox="1"/>
          <p:nvPr/>
        </p:nvSpPr>
        <p:spPr>
          <a:xfrm>
            <a:off x="6096000" y="1795244"/>
            <a:ext cx="47257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Opsporen van delicten</a:t>
            </a:r>
          </a:p>
        </p:txBody>
      </p:sp>
      <p:sp>
        <p:nvSpPr>
          <p:cNvPr id="5" name="Tekstvak 4">
            <a:extLst>
              <a:ext uri="{FF2B5EF4-FFF2-40B4-BE49-F238E27FC236}">
                <a16:creationId xmlns:a16="http://schemas.microsoft.com/office/drawing/2014/main" id="{2D791E80-5FA0-472D-A532-E9514DE65FA2}"/>
              </a:ext>
            </a:extLst>
          </p:cNvPr>
          <p:cNvSpPr txBox="1"/>
          <p:nvPr/>
        </p:nvSpPr>
        <p:spPr>
          <a:xfrm>
            <a:off x="2273416" y="612396"/>
            <a:ext cx="6870584"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Drossaard – rechterlijke taken</a:t>
            </a:r>
          </a:p>
        </p:txBody>
      </p:sp>
      <p:sp>
        <p:nvSpPr>
          <p:cNvPr id="6" name="Tekstvak 5">
            <a:extLst>
              <a:ext uri="{FF2B5EF4-FFF2-40B4-BE49-F238E27FC236}">
                <a16:creationId xmlns:a16="http://schemas.microsoft.com/office/drawing/2014/main" id="{0985C0A1-A6E4-4D0E-84BE-F663B36B74A8}"/>
              </a:ext>
            </a:extLst>
          </p:cNvPr>
          <p:cNvSpPr txBox="1"/>
          <p:nvPr/>
        </p:nvSpPr>
        <p:spPr>
          <a:xfrm>
            <a:off x="6070833" y="3212984"/>
            <a:ext cx="54891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Vervolgen van delinquenten</a:t>
            </a:r>
          </a:p>
        </p:txBody>
      </p:sp>
      <p:sp>
        <p:nvSpPr>
          <p:cNvPr id="7" name="Tekstvak 6">
            <a:extLst>
              <a:ext uri="{FF2B5EF4-FFF2-40B4-BE49-F238E27FC236}">
                <a16:creationId xmlns:a16="http://schemas.microsoft.com/office/drawing/2014/main" id="{9A9EDDDB-D706-4D03-9AF4-C07A1AE6A356}"/>
              </a:ext>
            </a:extLst>
          </p:cNvPr>
          <p:cNvSpPr txBox="1"/>
          <p:nvPr/>
        </p:nvSpPr>
        <p:spPr>
          <a:xfrm>
            <a:off x="6079222" y="4647502"/>
            <a:ext cx="540530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Tenuitvoerleggen straf</a:t>
            </a:r>
          </a:p>
        </p:txBody>
      </p:sp>
    </p:spTree>
    <p:extLst>
      <p:ext uri="{BB962C8B-B14F-4D97-AF65-F5344CB8AC3E}">
        <p14:creationId xmlns:p14="http://schemas.microsoft.com/office/powerpoint/2010/main" val="268804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13658E-A9EA-4AA2-8AF3-036F6DD03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603" y="257515"/>
            <a:ext cx="1505712" cy="1383792"/>
          </a:xfrm>
          <a:prstGeom prst="rect">
            <a:avLst/>
          </a:prstGeom>
        </p:spPr>
      </p:pic>
      <p:pic>
        <p:nvPicPr>
          <p:cNvPr id="4" name="Afbeelding 3">
            <a:extLst>
              <a:ext uri="{FF2B5EF4-FFF2-40B4-BE49-F238E27FC236}">
                <a16:creationId xmlns:a16="http://schemas.microsoft.com/office/drawing/2014/main" id="{A869B861-3FB3-4E43-B7D5-654FE825F92D}"/>
              </a:ext>
            </a:extLst>
          </p:cNvPr>
          <p:cNvPicPr>
            <a:picLocks noChangeAspect="1"/>
          </p:cNvPicPr>
          <p:nvPr/>
        </p:nvPicPr>
        <p:blipFill>
          <a:blip r:embed="rId3"/>
          <a:stretch>
            <a:fillRect/>
          </a:stretch>
        </p:blipFill>
        <p:spPr>
          <a:xfrm>
            <a:off x="897623" y="1641307"/>
            <a:ext cx="4379052" cy="3744587"/>
          </a:xfrm>
          <a:prstGeom prst="rect">
            <a:avLst/>
          </a:prstGeom>
        </p:spPr>
      </p:pic>
      <p:sp>
        <p:nvSpPr>
          <p:cNvPr id="7" name="Tekstvak 6">
            <a:extLst>
              <a:ext uri="{FF2B5EF4-FFF2-40B4-BE49-F238E27FC236}">
                <a16:creationId xmlns:a16="http://schemas.microsoft.com/office/drawing/2014/main" id="{2327C58A-4C1A-4660-B9FD-2BFD0BC1F88E}"/>
              </a:ext>
            </a:extLst>
          </p:cNvPr>
          <p:cNvSpPr txBox="1"/>
          <p:nvPr/>
        </p:nvSpPr>
        <p:spPr>
          <a:xfrm>
            <a:off x="5578679" y="2659310"/>
            <a:ext cx="542767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Rechtspreken volgens de regels van ‘s-Hertogenbosch</a:t>
            </a:r>
          </a:p>
        </p:txBody>
      </p:sp>
      <p:sp>
        <p:nvSpPr>
          <p:cNvPr id="9" name="Tekstvak 8">
            <a:extLst>
              <a:ext uri="{FF2B5EF4-FFF2-40B4-BE49-F238E27FC236}">
                <a16:creationId xmlns:a16="http://schemas.microsoft.com/office/drawing/2014/main" id="{E56AEEF9-82A8-4867-B19E-5D10FA9719B4}"/>
              </a:ext>
            </a:extLst>
          </p:cNvPr>
          <p:cNvSpPr txBox="1"/>
          <p:nvPr/>
        </p:nvSpPr>
        <p:spPr>
          <a:xfrm>
            <a:off x="2172748" y="654341"/>
            <a:ext cx="6782611"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Schepenen – rechterlijke taak</a:t>
            </a:r>
          </a:p>
        </p:txBody>
      </p:sp>
    </p:spTree>
    <p:extLst>
      <p:ext uri="{BB962C8B-B14F-4D97-AF65-F5344CB8AC3E}">
        <p14:creationId xmlns:p14="http://schemas.microsoft.com/office/powerpoint/2010/main" val="305359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13658E-A9EA-4AA2-8AF3-036F6DD03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603" y="257515"/>
            <a:ext cx="1505712" cy="1383792"/>
          </a:xfrm>
          <a:prstGeom prst="rect">
            <a:avLst/>
          </a:prstGeom>
        </p:spPr>
      </p:pic>
      <p:sp>
        <p:nvSpPr>
          <p:cNvPr id="2" name="Rechthoek: afgeronde hoeken 1">
            <a:extLst>
              <a:ext uri="{FF2B5EF4-FFF2-40B4-BE49-F238E27FC236}">
                <a16:creationId xmlns:a16="http://schemas.microsoft.com/office/drawing/2014/main" id="{5D852850-A1B1-46AD-8D91-58F198C99253}"/>
              </a:ext>
            </a:extLst>
          </p:cNvPr>
          <p:cNvSpPr/>
          <p:nvPr/>
        </p:nvSpPr>
        <p:spPr>
          <a:xfrm>
            <a:off x="1140903" y="1304488"/>
            <a:ext cx="2743200" cy="4655890"/>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Doodstraf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Doodslag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Brandstichting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Beroving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woninginbraak</a:t>
            </a:r>
          </a:p>
        </p:txBody>
      </p:sp>
      <p:sp>
        <p:nvSpPr>
          <p:cNvPr id="4" name="Rechthoek: afgeronde hoeken 3">
            <a:extLst>
              <a:ext uri="{FF2B5EF4-FFF2-40B4-BE49-F238E27FC236}">
                <a16:creationId xmlns:a16="http://schemas.microsoft.com/office/drawing/2014/main" id="{D5BC0182-512D-4E70-BDC3-41639E8CB8C1}"/>
              </a:ext>
            </a:extLst>
          </p:cNvPr>
          <p:cNvSpPr/>
          <p:nvPr/>
        </p:nvSpPr>
        <p:spPr>
          <a:xfrm>
            <a:off x="5117284" y="2197916"/>
            <a:ext cx="2474752" cy="3749879"/>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Middelbare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Geldboete  lijfstraf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Mishandeling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Eenvoudige diefstal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Plaatselijke keuren</a:t>
            </a:r>
          </a:p>
        </p:txBody>
      </p:sp>
      <p:sp>
        <p:nvSpPr>
          <p:cNvPr id="8" name="Rechthoek: afgeronde hoeken 7">
            <a:extLst>
              <a:ext uri="{FF2B5EF4-FFF2-40B4-BE49-F238E27FC236}">
                <a16:creationId xmlns:a16="http://schemas.microsoft.com/office/drawing/2014/main" id="{DFDCEE9C-5E81-4B52-99FA-B6367568A1AC}"/>
              </a:ext>
            </a:extLst>
          </p:cNvPr>
          <p:cNvSpPr/>
          <p:nvPr/>
        </p:nvSpPr>
        <p:spPr>
          <a:xfrm>
            <a:off x="8825218" y="3429000"/>
            <a:ext cx="2122416" cy="2518795"/>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Voluntaire rechtspraak </a:t>
            </a:r>
          </a:p>
        </p:txBody>
      </p:sp>
      <p:sp>
        <p:nvSpPr>
          <p:cNvPr id="9" name="Tekstvak 8">
            <a:extLst>
              <a:ext uri="{FF2B5EF4-FFF2-40B4-BE49-F238E27FC236}">
                <a16:creationId xmlns:a16="http://schemas.microsoft.com/office/drawing/2014/main" id="{A8795EF5-2B94-4538-8CAD-6F0488830026}"/>
              </a:ext>
            </a:extLst>
          </p:cNvPr>
          <p:cNvSpPr txBox="1"/>
          <p:nvPr/>
        </p:nvSpPr>
        <p:spPr>
          <a:xfrm>
            <a:off x="2625754" y="352337"/>
            <a:ext cx="66944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C70590"/>
                </a:solidFill>
                <a:effectLst/>
                <a:uLnTx/>
                <a:uFillTx/>
                <a:latin typeface="Calibri" panose="020F0502020204030204" pitchFamily="34" charset="0"/>
                <a:ea typeface="+mn-ea"/>
                <a:cs typeface="Calibri" panose="020F0502020204030204" pitchFamily="34" charset="0"/>
              </a:rPr>
              <a:t>Hoge, Middelbare en lage justitie</a:t>
            </a:r>
          </a:p>
        </p:txBody>
      </p:sp>
    </p:spTree>
    <p:extLst>
      <p:ext uri="{BB962C8B-B14F-4D97-AF65-F5344CB8AC3E}">
        <p14:creationId xmlns:p14="http://schemas.microsoft.com/office/powerpoint/2010/main" val="1793926338"/>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D5BC4364EDE34D88D0B09F6F61BA0E" ma:contentTypeVersion="11" ma:contentTypeDescription="Een nieuw document maken." ma:contentTypeScope="" ma:versionID="c0840d2c9b12a9de7cd5f41bc6bb51ff">
  <xsd:schema xmlns:xsd="http://www.w3.org/2001/XMLSchema" xmlns:xs="http://www.w3.org/2001/XMLSchema" xmlns:p="http://schemas.microsoft.com/office/2006/metadata/properties" xmlns:ns2="5e5bb039-7177-445b-90cb-2275edadcd1c" xmlns:ns3="525c18c0-f4e7-4c13-8f8a-ebc1204b3c24" targetNamespace="http://schemas.microsoft.com/office/2006/metadata/properties" ma:root="true" ma:fieldsID="d4b1a9b269a502bc9be42267488c21bb" ns2:_="" ns3:_="">
    <xsd:import namespace="5e5bb039-7177-445b-90cb-2275edadcd1c"/>
    <xsd:import namespace="525c18c0-f4e7-4c13-8f8a-ebc1204b3c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bb039-7177-445b-90cb-2275edadcd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452472e4-6015-444a-ad6d-404d0ae9d6b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5c18c0-f4e7-4c13-8f8a-ebc1204b3c2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d28cfea-d6d1-4961-9245-8c4a15af6e87}" ma:internalName="TaxCatchAll" ma:showField="CatchAllData" ma:web="525c18c0-f4e7-4c13-8f8a-ebc1204b3c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25c18c0-f4e7-4c13-8f8a-ebc1204b3c24" xsi:nil="true"/>
    <lcf76f155ced4ddcb4097134ff3c332f xmlns="5e5bb039-7177-445b-90cb-2275edadcd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37773A-DF74-4D28-9D8A-024B1D08FFEB}"/>
</file>

<file path=customXml/itemProps2.xml><?xml version="1.0" encoding="utf-8"?>
<ds:datastoreItem xmlns:ds="http://schemas.openxmlformats.org/officeDocument/2006/customXml" ds:itemID="{718466B6-939E-457A-9702-C10B4207D051}"/>
</file>

<file path=customXml/itemProps3.xml><?xml version="1.0" encoding="utf-8"?>
<ds:datastoreItem xmlns:ds="http://schemas.openxmlformats.org/officeDocument/2006/customXml" ds:itemID="{E58BA39E-4D85-4A0B-88EB-EE9C0EF030B1}"/>
</file>

<file path=docProps/app.xml><?xml version="1.0" encoding="utf-8"?>
<Properties xmlns="http://schemas.openxmlformats.org/officeDocument/2006/extended-properties" xmlns:vt="http://schemas.openxmlformats.org/officeDocument/2006/docPropsVTypes">
  <TotalTime>69</TotalTime>
  <Words>833</Words>
  <Application>Microsoft Office PowerPoint</Application>
  <PresentationFormat>Breedbeeld</PresentationFormat>
  <Paragraphs>119</Paragraphs>
  <Slides>16</Slides>
  <Notes>2</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16</vt:i4>
      </vt:variant>
    </vt:vector>
  </HeadingPairs>
  <TitlesOfParts>
    <vt:vector size="23" baseType="lpstr">
      <vt:lpstr>Aptos</vt:lpstr>
      <vt:lpstr>Aptos Display</vt:lpstr>
      <vt:lpstr>Arial</vt:lpstr>
      <vt:lpstr>Calibri</vt:lpstr>
      <vt:lpstr>Calibri Light</vt:lpstr>
      <vt:lpstr>1_Kantoorthema</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Astrid de Beer</dc:creator>
  <cp:lastModifiedBy>Astrid de Beer</cp:lastModifiedBy>
  <cp:revision>4</cp:revision>
  <dcterms:created xsi:type="dcterms:W3CDTF">2024-03-28T13:51:25Z</dcterms:created>
  <dcterms:modified xsi:type="dcterms:W3CDTF">2024-03-28T15:01:23Z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0x010100FBD5BC4364EDE34D88D0B09F6F61BA0E</vt:lpwstr>
  </property>
</Properties>
</file>