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8"/>
  </p:notesMasterIdLst>
  <p:sldIdLst>
    <p:sldId id="256" r:id="rId2"/>
    <p:sldId id="257" r:id="rId3"/>
    <p:sldId id="260" r:id="rId4"/>
    <p:sldId id="258" r:id="rId5"/>
    <p:sldId id="273" r:id="rId6"/>
    <p:sldId id="259" r:id="rId7"/>
    <p:sldId id="275" r:id="rId8"/>
    <p:sldId id="262" r:id="rId9"/>
    <p:sldId id="274" r:id="rId10"/>
    <p:sldId id="261" r:id="rId11"/>
    <p:sldId id="269" r:id="rId12"/>
    <p:sldId id="276" r:id="rId13"/>
    <p:sldId id="278" r:id="rId14"/>
    <p:sldId id="280" r:id="rId15"/>
    <p:sldId id="283" r:id="rId16"/>
    <p:sldId id="281" r:id="rId17"/>
    <p:sldId id="284" r:id="rId18"/>
    <p:sldId id="282" r:id="rId19"/>
    <p:sldId id="279" r:id="rId20"/>
    <p:sldId id="287" r:id="rId21"/>
    <p:sldId id="285" r:id="rId22"/>
    <p:sldId id="286" r:id="rId23"/>
    <p:sldId id="271" r:id="rId24"/>
    <p:sldId id="270" r:id="rId25"/>
    <p:sldId id="277" r:id="rId26"/>
    <p:sldId id="27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 Uijens" initials="SU" lastIdx="1" clrIdx="0">
    <p:extLst>
      <p:ext uri="{19B8F6BF-5375-455C-9EA6-DF929625EA0E}">
        <p15:presenceInfo xmlns:p15="http://schemas.microsoft.com/office/powerpoint/2012/main" userId="S-1-5-21-336770155-1994072391-3858999063-35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57766" autoAdjust="0"/>
  </p:normalViewPr>
  <p:slideViewPr>
    <p:cSldViewPr snapToGrid="0">
      <p:cViewPr varScale="1">
        <p:scale>
          <a:sx n="56" d="100"/>
          <a:sy n="56" d="100"/>
        </p:scale>
        <p:origin x="170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8F75C-32A2-460B-9B6E-36FD3E8C76DF}" type="datetimeFigureOut">
              <a:rPr lang="nl-NL" smtClean="0"/>
              <a:t>8-11-2025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07DB8-EB4D-4A9A-A239-5AFDB2FC126B}" type="slidenum">
              <a:rPr lang="nl-NL" smtClean="0"/>
              <a:t>‹nr.›</a:t>
            </a:fld>
            <a:endParaRPr lang="nl-NL"/>
          </a:p>
        </p:txBody>
      </p:sp>
    </p:spTree>
    <p:extLst>
      <p:ext uri="{BB962C8B-B14F-4D97-AF65-F5344CB8AC3E}">
        <p14:creationId xmlns:p14="http://schemas.microsoft.com/office/powerpoint/2010/main" val="57132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a:t>Goedemiddag allemaal, welkom allemaal bij deze middagsessie. Mijn naam is Stef Uijens. Ik werk nu zo’n 9 jaar hier op het archief en daar houd ik mij onder andere bezig met dienstverlening, educatie en ik ben coördinator van de vrijwilligers hier. Vandaag hoop ik jullie in een half uurtje wat te meer te leren over </a:t>
            </a:r>
            <a:r>
              <a:rPr lang="nl-NL" dirty="0" err="1"/>
              <a:t>caveren</a:t>
            </a:r>
            <a:r>
              <a:rPr lang="nl-NL" dirty="0"/>
              <a:t> en wat je van </a:t>
            </a:r>
            <a:r>
              <a:rPr lang="nl-NL" dirty="0" err="1"/>
              <a:t>caveren</a:t>
            </a:r>
            <a:r>
              <a:rPr lang="nl-NL" dirty="0"/>
              <a:t> leren kan.</a:t>
            </a:r>
          </a:p>
          <a:p>
            <a:pPr marL="0" indent="0">
              <a:buFontTx/>
              <a:buNone/>
            </a:pPr>
            <a:endParaRPr lang="nl-NL" dirty="0"/>
          </a:p>
          <a:p>
            <a:pPr marL="0" indent="0">
              <a:buFontTx/>
              <a:buNone/>
            </a:pPr>
            <a:r>
              <a:rPr lang="nl-NL" dirty="0"/>
              <a:t>Maar voordat we beginnen. Ik hoorde daarstraks in de wandelgangen dat mensen nieuwsgierig zijn naar wat </a:t>
            </a:r>
            <a:r>
              <a:rPr lang="nl-NL" dirty="0" err="1"/>
              <a:t>caveren</a:t>
            </a:r>
            <a:r>
              <a:rPr lang="nl-NL" dirty="0"/>
              <a:t> precies betekent. Weet iemand toevallig al wat </a:t>
            </a:r>
            <a:r>
              <a:rPr lang="nl-NL" dirty="0" err="1"/>
              <a:t>caveren</a:t>
            </a:r>
            <a:r>
              <a:rPr lang="nl-NL" dirty="0"/>
              <a:t> betekent? </a:t>
            </a:r>
          </a:p>
          <a:p>
            <a:pPr marL="0" indent="0">
              <a:buFontTx/>
              <a:buNone/>
            </a:pPr>
            <a:endParaRPr lang="nl-NL" dirty="0"/>
          </a:p>
          <a:p>
            <a:pPr marL="0" indent="0">
              <a:buFontTx/>
              <a:buNone/>
            </a:pPr>
            <a:endParaRPr lang="nl-NL" dirty="0"/>
          </a:p>
          <a:p>
            <a:pPr marL="0" indent="0">
              <a:buFontTx/>
              <a:buNone/>
            </a:pPr>
            <a:r>
              <a:rPr lang="nl-NL" b="1" dirty="0"/>
              <a:t>Klik</a:t>
            </a:r>
          </a:p>
          <a:p>
            <a:pPr marL="0" indent="0">
              <a:buFontTx/>
              <a:buNone/>
            </a:pPr>
            <a:endParaRPr lang="nl-NL" b="1" dirty="0"/>
          </a:p>
          <a:p>
            <a:pPr marL="0" indent="0">
              <a:buFontTx/>
              <a:buNone/>
            </a:pPr>
            <a:r>
              <a:rPr lang="nl-NL" b="0" dirty="0"/>
              <a:t>Dat klopt/is onjuist. </a:t>
            </a:r>
            <a:r>
              <a:rPr lang="nl-NL" b="0" dirty="0" err="1"/>
              <a:t>Caveren</a:t>
            </a:r>
            <a:r>
              <a:rPr lang="nl-NL" b="0" dirty="0"/>
              <a:t> betekent ‘zich borgstellen voor’ of ‘instaan voor’. De term wordt vaak genoemd in borgbrieven uit de zeventiende en achttiende eeuw. </a:t>
            </a:r>
          </a:p>
          <a:p>
            <a:pPr marL="0" indent="0">
              <a:buFontTx/>
              <a:buNone/>
            </a:pPr>
            <a:endParaRPr lang="nl-NL" b="1"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a:t>
            </a:fld>
            <a:endParaRPr lang="nl-NL"/>
          </a:p>
        </p:txBody>
      </p:sp>
    </p:spTree>
    <p:extLst>
      <p:ext uri="{BB962C8B-B14F-4D97-AF65-F5344CB8AC3E}">
        <p14:creationId xmlns:p14="http://schemas.microsoft.com/office/powerpoint/2010/main" val="622152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we de ontstaansgeschiedenis van de borgbrief in grote lijnen hebben gezien, kunnen we naar de leukste vraag: wat kun je er nou mee als onderzoeker, genealoog of gewoon geïnteresseerde?</a:t>
            </a:r>
          </a:p>
          <a:p>
            <a:endParaRPr lang="nl-NL" dirty="0"/>
          </a:p>
          <a:p>
            <a:r>
              <a:rPr lang="nl-NL" dirty="0"/>
              <a:t>KLIK</a:t>
            </a:r>
          </a:p>
          <a:p>
            <a:endParaRPr lang="nl-NL" dirty="0"/>
          </a:p>
          <a:p>
            <a:r>
              <a:rPr lang="nl-NL" dirty="0"/>
              <a:t>Borgbrieven zijn vooral waardevol om </a:t>
            </a:r>
            <a:r>
              <a:rPr lang="nl-NL" b="1" dirty="0"/>
              <a:t>migratie vóór 1811</a:t>
            </a:r>
            <a:r>
              <a:rPr lang="nl-NL" dirty="0"/>
              <a:t> zichtbaar te maken. In die tijd was er geen bevolkingsregister en niemand stuurde een net verhuisbericht naar de gemeente. Mensen konden zomaar van Hilvarenbeek naar Tilburg en vervolgens van Goirle naar Loon op Zand vertrekken – en dan kun je ze in de bronnen al snel kwijtraken. </a:t>
            </a:r>
          </a:p>
          <a:p>
            <a:endParaRPr lang="nl-NL" dirty="0"/>
          </a:p>
          <a:p>
            <a:r>
              <a:rPr lang="nl-NL" dirty="0"/>
              <a:t>In een borgbrief staat de plaats van herkomst als  vaak de plaats waar iemand naartoe wil. Daarmee krijg je ineens een spoor. </a:t>
            </a:r>
          </a:p>
          <a:p>
            <a:r>
              <a:rPr lang="nl-NL" dirty="0"/>
              <a:t>KLIK</a:t>
            </a:r>
          </a:p>
          <a:p>
            <a:endParaRPr lang="nl-NL" dirty="0"/>
          </a:p>
          <a:p>
            <a:r>
              <a:rPr lang="nl-NL" b="1" dirty="0"/>
              <a:t>Familierelaties</a:t>
            </a:r>
            <a:r>
              <a:rPr lang="nl-NL" dirty="0"/>
              <a:t>: </a:t>
            </a:r>
            <a:r>
              <a:rPr lang="nl-NL" b="1" dirty="0"/>
              <a:t>De naam van de persoon of het hele gezin</a:t>
            </a:r>
            <a:r>
              <a:rPr lang="nl-NL" dirty="0"/>
              <a:t> voor wie de borgbrief is afgegeven; soms staan kinderen enkel naamloos vermeld, soms wordt ieder kind apart genoemd. Af en toe worden de namen van de ouders vermeld.</a:t>
            </a:r>
          </a:p>
          <a:p>
            <a:endParaRPr lang="nl-NL" dirty="0"/>
          </a:p>
          <a:p>
            <a:r>
              <a:rPr lang="nl-NL" dirty="0"/>
              <a:t>KLIK</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Kerkelijke achtergrond</a:t>
            </a:r>
            <a:r>
              <a:rPr lang="nl-NL" dirty="0"/>
              <a:t>: De uitvaardiger van de borgbrief kan iets zeggen over het kerkelijk gezindte van de persoon. Is de brief bijvoorbeeld afgegeven door het dorpsbestuur, een katholieke  pastoor of een hervormde predikant?</a:t>
            </a:r>
          </a:p>
          <a:p>
            <a:endParaRPr lang="nl-NL" dirty="0"/>
          </a:p>
          <a:p>
            <a:r>
              <a:rPr lang="nl-NL" b="1" dirty="0"/>
              <a:t>KLIK </a:t>
            </a:r>
          </a:p>
          <a:p>
            <a:endParaRPr lang="nl-NL" b="1" dirty="0"/>
          </a:p>
          <a:p>
            <a:r>
              <a:rPr lang="nl-NL" b="1" dirty="0"/>
              <a:t>Garantstelling door derden</a:t>
            </a:r>
            <a:r>
              <a:rPr lang="nl-NL" dirty="0"/>
              <a:t>: Soms stelt een particulier zich borg. Dat kan inzicht geven in het netwerk van iemand. </a:t>
            </a:r>
          </a:p>
          <a:p>
            <a:endParaRPr lang="nl-NL" dirty="0"/>
          </a:p>
          <a:p>
            <a:endParaRPr lang="nl-NL" dirty="0"/>
          </a:p>
          <a:p>
            <a:r>
              <a:rPr lang="nl-NL" dirty="0"/>
              <a:t>Kortom: een borgbrief is niet alleen een administratief papiertje, maar vaak een klein momentopname van iemands leven: waar kwam iemand vandaan, waar wilde hij heen, met wie, en onder welke voorwaarden. Dat maakt ze voor stamboomonderzoek buitengewoon bruikbaar.</a:t>
            </a:r>
          </a:p>
          <a:p>
            <a:pPr marL="171450" indent="-171450">
              <a:buFontTx/>
              <a:buChar char="-"/>
            </a:pPr>
            <a:endParaRPr lang="nl-NL" dirty="0"/>
          </a:p>
          <a:p>
            <a:pPr marL="171450" indent="-171450">
              <a:buFontTx/>
              <a:buChar char="-"/>
            </a:pPr>
            <a:endParaRPr lang="nl-NL" dirty="0"/>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10</a:t>
            </a:fld>
            <a:endParaRPr lang="nl-NL"/>
          </a:p>
        </p:txBody>
      </p:sp>
    </p:spTree>
    <p:extLst>
      <p:ext uri="{BB962C8B-B14F-4D97-AF65-F5344CB8AC3E}">
        <p14:creationId xmlns:p14="http://schemas.microsoft.com/office/powerpoint/2010/main" val="142614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met borgbrieven werkt. Is het goed om te </a:t>
            </a:r>
            <a:r>
              <a:rPr lang="nl-NL" dirty="0" err="1"/>
              <a:t>bedenkne</a:t>
            </a:r>
            <a:r>
              <a:rPr lang="nl-NL" dirty="0"/>
              <a:t>: niet iedereen had zo’n borgbrief nodig. </a:t>
            </a:r>
          </a:p>
          <a:p>
            <a:endParaRPr lang="nl-NL" dirty="0"/>
          </a:p>
          <a:p>
            <a:pPr marL="228600" indent="-228600">
              <a:buAutoNum type="arabicPeriod"/>
            </a:pPr>
            <a:r>
              <a:rPr lang="nl-NL" dirty="0"/>
              <a:t>Allereerst gold voor welgestelde mensen vaak een uitzondering. Wie voldoende vermogen had, werd niet gezien als een risico voor de armenkas. Hoe hoog dat vermogen moest zijn, kon per plaats en periode verschillen.</a:t>
            </a:r>
          </a:p>
          <a:p>
            <a:pPr marL="228600" indent="-228600">
              <a:buAutoNum type="arabicPeriod"/>
            </a:pPr>
            <a:r>
              <a:rPr lang="nl-NL" dirty="0"/>
              <a:t>Militairen</a:t>
            </a:r>
          </a:p>
          <a:p>
            <a:pPr marL="228600" indent="-228600">
              <a:buAutoNum type="arabicPeriod"/>
            </a:pPr>
            <a:r>
              <a:rPr lang="nl-NL" dirty="0"/>
              <a:t>Ook mensen waarvan men wist dat ze maar kort zouden blijven zoals Dienstboden zonder kinderen en </a:t>
            </a:r>
            <a:r>
              <a:rPr lang="nl-NL" dirty="0" err="1"/>
              <a:t>seizoensarbeiders</a:t>
            </a:r>
            <a:r>
              <a:rPr lang="nl-NL" dirty="0"/>
              <a:t> hoefden geen borgbrieven voor te leggen. Hierbij wel de kanttekening dat dit veranderde wanneer zij in het huwelijk traden</a:t>
            </a:r>
          </a:p>
          <a:p>
            <a:pPr marL="228600" indent="-228600">
              <a:buAutoNum type="arabicPeriod"/>
            </a:pPr>
            <a:r>
              <a:rPr lang="nl-NL" dirty="0"/>
              <a:t>Daarnaast waren er landlopers, die zich alleen of in groepen door een streek bewogen zonder enige vorm van registratie. Daar waren allerlei resoluties en verordeningen tegen, zowel op lokaal niveau als vanuit de Staten-</a:t>
            </a:r>
            <a:r>
              <a:rPr lang="nl-NL" dirty="0" err="1"/>
              <a:t>Generraal</a:t>
            </a:r>
            <a:r>
              <a:rPr lang="nl-NL" dirty="0"/>
              <a:t>, maar die behandel ik hier nu niet. Voor ons is vooral van belang dat zij geen beroep deden op de armenkas en daarom geen borgbrief hoefden te overleggen.</a:t>
            </a:r>
          </a:p>
          <a:p>
            <a:pPr marL="228600" indent="-228600">
              <a:buAutoNum type="arabicPeriod"/>
            </a:pPr>
            <a:r>
              <a:rPr lang="nl-NL" dirty="0"/>
              <a:t>Tenslotte waren er mensen die zélf afstand deden van armenhulp. Die tekenden een akte van </a:t>
            </a:r>
            <a:r>
              <a:rPr lang="nl-NL" dirty="0" err="1"/>
              <a:t>renuntiatie</a:t>
            </a:r>
            <a:r>
              <a:rPr lang="nl-NL" dirty="0"/>
              <a:t>. Daarmee verklaarden ze geen gebruik te zullen maken van de armenkas. Dan was een borgbrief ook niet nodig.</a:t>
            </a:r>
          </a:p>
          <a:p>
            <a:endParaRPr lang="nl-NL" dirty="0"/>
          </a:p>
          <a:p>
            <a:r>
              <a:rPr lang="nl-NL" dirty="0"/>
              <a:t>Kort gezegd: kom je iemand níet terug in de borgbrieven, dan kan dat heel goed zijn omdat hij of zij in één van deze categorieën viel.</a:t>
            </a:r>
          </a:p>
          <a:p>
            <a:endParaRPr lang="nl-NL" dirty="0"/>
          </a:p>
          <a:p>
            <a:r>
              <a:rPr lang="nl-NL" dirty="0"/>
              <a:t>Alle overige personen moesten in theorie een borgbrief overleggen bij verhuizing</a:t>
            </a:r>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11</a:t>
            </a:fld>
            <a:endParaRPr lang="nl-NL"/>
          </a:p>
        </p:txBody>
      </p:sp>
    </p:spTree>
    <p:extLst>
      <p:ext uri="{BB962C8B-B14F-4D97-AF65-F5344CB8AC3E}">
        <p14:creationId xmlns:p14="http://schemas.microsoft.com/office/powerpoint/2010/main" val="1904732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illustreren wat je als genealoog aan borgbrieven kunt hebben licht ik hier een voorbeeld uit. Ik had de borgbrief van Clara Jansen in eerste instantie gekozen omdat hij er leuk uitziet. Het is echt een briefje, met een zegeltje en de vouwen er nog in. Toen ik Clara Jansen ging onderzoeken leverde dat uiteindelijk ongeveer evenveel vragen als antwoorden op. Maar zoals de genealogen in de zaal ongetwijfeld weten: ook dat kan een resultaat zijn.</a:t>
            </a:r>
          </a:p>
          <a:p>
            <a:endParaRPr lang="nl-NL" dirty="0"/>
          </a:p>
          <a:p>
            <a:r>
              <a:rPr lang="nl-NL" dirty="0"/>
              <a:t>Clara Jansen dus, zij kreeg in 1783 een borgbrief, afgegeven door de pastoor van haar geboorteplaats </a:t>
            </a:r>
            <a:r>
              <a:rPr lang="nl-NL" b="1" dirty="0" err="1"/>
              <a:t>Aldeneik</a:t>
            </a:r>
            <a:r>
              <a:rPr lang="nl-NL" dirty="0"/>
              <a:t>, dat ligt bij Maaseik in het huidige België. In die brief verklaart de pastoor dat Clara “</a:t>
            </a:r>
            <a:r>
              <a:rPr lang="nl-NL" dirty="0" err="1"/>
              <a:t>eersaem</a:t>
            </a:r>
            <a:r>
              <a:rPr lang="nl-NL" dirty="0"/>
              <a:t>” is – dus van goed gedrag – en dat, mocht zij elders in armoede raken, de armentafel van de parochie van </a:t>
            </a:r>
            <a:r>
              <a:rPr lang="nl-NL" dirty="0" err="1"/>
              <a:t>Aldeneik</a:t>
            </a:r>
            <a:r>
              <a:rPr lang="nl-NL" dirty="0"/>
              <a:t> voor de kosten zal instaan.</a:t>
            </a:r>
          </a:p>
          <a:p>
            <a:endParaRPr lang="nl-NL" dirty="0"/>
          </a:p>
          <a:p>
            <a:r>
              <a:rPr lang="nl-NL" dirty="0"/>
              <a:t>Opvallend is dat in de brief niets staat over een echtgenoot. In Borgbrieven, en eigenlijk alle historische bronnen tot de tweede helft van de 20</a:t>
            </a:r>
            <a:r>
              <a:rPr lang="nl-NL" baseline="30000" dirty="0"/>
              <a:t>e</a:t>
            </a:r>
            <a:r>
              <a:rPr lang="nl-NL" dirty="0"/>
              <a:t> eeuw, staat de man centraal. Een borgbrief werd vaak voor een heel gezin afgegeven, waarbij de vrouw soms niet eens bij naam genoemd wordt, enkel als ‘huisvrouw van’. Omdat hier geen man genoemd wordt, lijkt het erop dat Clara alleenstaand was op het moment van afgifte.</a:t>
            </a:r>
          </a:p>
          <a:p>
            <a:endParaRPr lang="nl-NL" dirty="0"/>
          </a:p>
          <a:p>
            <a:endParaRPr lang="nl-NL" dirty="0"/>
          </a:p>
          <a:p>
            <a:endParaRPr lang="nl-NL" dirty="0"/>
          </a:p>
          <a:p>
            <a:r>
              <a:rPr lang="nl-NL" dirty="0"/>
              <a:t> </a:t>
            </a:r>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12</a:t>
            </a:fld>
            <a:endParaRPr lang="nl-NL"/>
          </a:p>
        </p:txBody>
      </p:sp>
    </p:spTree>
    <p:extLst>
      <p:ext uri="{BB962C8B-B14F-4D97-AF65-F5344CB8AC3E}">
        <p14:creationId xmlns:p14="http://schemas.microsoft.com/office/powerpoint/2010/main" val="175251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Wanneer we de andere kant van de borgbrief bekijken krijg we meer informatie over </a:t>
            </a:r>
          </a:p>
          <a:p>
            <a:endParaRPr lang="nl-NL" sz="1200" dirty="0"/>
          </a:p>
          <a:p>
            <a:r>
              <a:rPr lang="nl-NL" sz="1200" dirty="0"/>
              <a:t>Links:</a:t>
            </a:r>
          </a:p>
          <a:p>
            <a:r>
              <a:rPr lang="nl-NL" sz="1200" i="1" dirty="0"/>
              <a:t>Borg-brief in dato </a:t>
            </a:r>
            <a:r>
              <a:rPr lang="nl-NL" sz="1200" i="1" dirty="0" err="1"/>
              <a:t>Aldeneijck</a:t>
            </a:r>
            <a:endParaRPr lang="nl-NL" sz="1200" i="1" dirty="0"/>
          </a:p>
          <a:p>
            <a:r>
              <a:rPr lang="nl-NL" sz="1200" i="1" dirty="0"/>
              <a:t>11 juni 1783 Clara Jansen</a:t>
            </a:r>
          </a:p>
          <a:p>
            <a:endParaRPr lang="nl-NL" sz="1200" i="1" dirty="0"/>
          </a:p>
          <a:p>
            <a:r>
              <a:rPr lang="nl-NL" sz="1200" i="0" dirty="0"/>
              <a:t>Dit bevestigd de afgifte van de brief in 1783</a:t>
            </a:r>
          </a:p>
          <a:p>
            <a:endParaRPr lang="nl-NL" sz="1200" i="1" dirty="0"/>
          </a:p>
          <a:p>
            <a:r>
              <a:rPr lang="nl-NL" sz="1200" dirty="0"/>
              <a:t>Rechts:</a:t>
            </a:r>
          </a:p>
          <a:p>
            <a:r>
              <a:rPr lang="nl-NL" sz="1200" i="1" dirty="0"/>
              <a:t>Ter </a:t>
            </a:r>
            <a:r>
              <a:rPr lang="nl-NL" sz="1200" i="1" dirty="0" err="1"/>
              <a:t>secretarije</a:t>
            </a:r>
            <a:r>
              <a:rPr lang="nl-NL" sz="1200" i="1" dirty="0"/>
              <a:t> van </a:t>
            </a:r>
            <a:r>
              <a:rPr lang="nl-NL" sz="1200" i="1" dirty="0" err="1"/>
              <a:t>Venloon</a:t>
            </a:r>
            <a:r>
              <a:rPr lang="nl-NL" sz="1200" i="1" dirty="0"/>
              <a:t> </a:t>
            </a:r>
            <a:r>
              <a:rPr lang="nl-NL" sz="1200" i="1" dirty="0" err="1"/>
              <a:t>overgelegt</a:t>
            </a:r>
            <a:endParaRPr lang="nl-NL" sz="1200" i="1" dirty="0"/>
          </a:p>
          <a:p>
            <a:r>
              <a:rPr lang="nl-NL" sz="1200" i="1" dirty="0"/>
              <a:t>Inden </a:t>
            </a:r>
            <a:r>
              <a:rPr lang="nl-NL" sz="1200" i="1" dirty="0" err="1"/>
              <a:t>jare</a:t>
            </a:r>
            <a:r>
              <a:rPr lang="nl-NL" sz="1200" i="1" dirty="0"/>
              <a:t> 1785</a:t>
            </a:r>
          </a:p>
          <a:p>
            <a:endParaRPr lang="nl-NL" sz="1200" i="1" dirty="0"/>
          </a:p>
          <a:p>
            <a:r>
              <a:rPr lang="nl-NL" sz="1200" i="0" dirty="0"/>
              <a:t>Dus: pas in 1785 ingeleverd in Loon op Zand. Clara heeft er dus 2 jaar over gedaan om in Loon op Zand aan te komen</a:t>
            </a:r>
          </a:p>
          <a:p>
            <a:r>
              <a:rPr lang="nl-NL" sz="1200" i="1" dirty="0"/>
              <a:t>- </a:t>
            </a:r>
          </a:p>
          <a:p>
            <a:r>
              <a:rPr lang="nl-NL" sz="1200" i="1" dirty="0"/>
              <a:t>Afgegeven den 1 oktober 1803</a:t>
            </a:r>
          </a:p>
          <a:p>
            <a:r>
              <a:rPr lang="nl-NL" sz="1200" i="1" dirty="0"/>
              <a:t>ter </a:t>
            </a:r>
            <a:r>
              <a:rPr lang="nl-NL" sz="1200" i="1" dirty="0" err="1"/>
              <a:t>secretarije</a:t>
            </a:r>
            <a:r>
              <a:rPr lang="nl-NL" sz="1200" i="1" dirty="0"/>
              <a:t> van Loon op Zand</a:t>
            </a:r>
          </a:p>
          <a:p>
            <a:endParaRPr lang="nl-NL" sz="1200" i="1" dirty="0"/>
          </a:p>
          <a:p>
            <a:r>
              <a:rPr lang="nl-NL" sz="1200" i="1" dirty="0"/>
              <a:t>alhier terug </a:t>
            </a:r>
            <a:r>
              <a:rPr lang="nl-NL" sz="1200" i="1" dirty="0" err="1"/>
              <a:t>gebragt</a:t>
            </a:r>
            <a:r>
              <a:rPr lang="nl-NL" sz="1200" i="1" dirty="0"/>
              <a:t> den</a:t>
            </a:r>
          </a:p>
          <a:p>
            <a:r>
              <a:rPr lang="nl-NL" sz="1200" i="1" dirty="0"/>
              <a:t>8 maart 1807</a:t>
            </a:r>
          </a:p>
          <a:p>
            <a:r>
              <a:rPr lang="nl-NL" sz="1200" i="1" dirty="0"/>
              <a:t>en verleend borgbrief</a:t>
            </a:r>
          </a:p>
          <a:p>
            <a:r>
              <a:rPr lang="nl-NL" sz="1200" i="1" dirty="0"/>
              <a:t>van Loon op Zand na Til-</a:t>
            </a:r>
          </a:p>
          <a:p>
            <a:r>
              <a:rPr lang="nl-NL" sz="1200" i="1" dirty="0"/>
              <a:t>borg in dato 11 maart 1807</a:t>
            </a:r>
          </a:p>
          <a:p>
            <a:r>
              <a:rPr lang="nl-NL" sz="1200" i="1" dirty="0"/>
              <a:t>mits bovenstaande ter se-</a:t>
            </a:r>
          </a:p>
          <a:p>
            <a:r>
              <a:rPr lang="nl-NL" sz="1200" i="1" dirty="0" err="1"/>
              <a:t>cretarije</a:t>
            </a:r>
            <a:r>
              <a:rPr lang="nl-NL" sz="1200" i="1" dirty="0"/>
              <a:t> van Loon op Zand</a:t>
            </a:r>
          </a:p>
          <a:p>
            <a:endParaRPr lang="nl-NL" sz="1200" i="1" dirty="0"/>
          </a:p>
          <a:p>
            <a:r>
              <a:rPr lang="nl-NL" sz="1200" i="0" dirty="0"/>
              <a:t>Clara is dus van 1803 -1807 ergens anders geweest. En is op 8 maart 1807 teruggekomen om vervolgens op 11 maart weer te vertrekken met een nieuwe </a:t>
            </a:r>
            <a:r>
              <a:rPr lang="nl-NL" sz="1200" i="0" dirty="0" err="1"/>
              <a:t>borfbrief</a:t>
            </a:r>
            <a:endParaRPr lang="nl-NL" sz="1200" i="0" dirty="0"/>
          </a:p>
          <a:p>
            <a:endParaRPr lang="nl-NL" sz="1200" i="0" dirty="0"/>
          </a:p>
          <a:p>
            <a:endParaRPr lang="nl-NL" sz="1200" i="0" dirty="0"/>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13</a:t>
            </a:fld>
            <a:endParaRPr lang="nl-NL"/>
          </a:p>
        </p:txBody>
      </p:sp>
    </p:spTree>
    <p:extLst>
      <p:ext uri="{BB962C8B-B14F-4D97-AF65-F5344CB8AC3E}">
        <p14:creationId xmlns:p14="http://schemas.microsoft.com/office/powerpoint/2010/main" val="3346522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in het register van binnengekomen borgbrieven van Loon op Zand staat deze brief vermeld. Clara licht de brief op 3 oktober 1803, verhuisd naar elders en komt daarvan om 8 maart 1807 weer terug. Maar waar is zij in de tussenliggende periode geweest?</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14</a:t>
            </a:fld>
            <a:endParaRPr lang="nl-NL"/>
          </a:p>
        </p:txBody>
      </p:sp>
    </p:spTree>
    <p:extLst>
      <p:ext uri="{BB962C8B-B14F-4D97-AF65-F5344CB8AC3E}">
        <p14:creationId xmlns:p14="http://schemas.microsoft.com/office/powerpoint/2010/main" val="2372077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Die vraag kunnen we invullen met de doop-, trouw- en begraafboeken van Tilburg. Daarin staat een ondertrouwinschrijving uit </a:t>
            </a:r>
            <a:r>
              <a:rPr lang="nl-NL" b="1" dirty="0"/>
              <a:t>1805</a:t>
            </a:r>
            <a:r>
              <a:rPr lang="nl-NL" dirty="0"/>
              <a:t> waarin Clara Jansen wil trouwen met </a:t>
            </a:r>
            <a:r>
              <a:rPr lang="nl-NL" b="1" dirty="0"/>
              <a:t>Peter de Bruin</a:t>
            </a:r>
            <a:r>
              <a:rPr lang="nl-NL" dirty="0"/>
              <a:t>.</a:t>
            </a:r>
          </a:p>
          <a:p>
            <a:r>
              <a:rPr lang="nl-NL" dirty="0"/>
              <a:t>In die inschrijving staat dat zij “sedert drie jaren alhier is ingeschreven”, terwijl we weten dat ze haar borgbrief uit Loon op Zand pas in </a:t>
            </a:r>
            <a:r>
              <a:rPr lang="nl-NL" b="1" dirty="0"/>
              <a:t>1803</a:t>
            </a:r>
            <a:r>
              <a:rPr lang="nl-NL" dirty="0"/>
              <a:t> heeft gelicht. Ze moet dus al iets eerder in Tilburg hebben verbleven dan alleen uit de borgbrief blijkt.</a:t>
            </a:r>
          </a:p>
          <a:p>
            <a:endParaRPr lang="nl-NL" dirty="0"/>
          </a:p>
          <a:p>
            <a:r>
              <a:rPr lang="nl-NL" dirty="0"/>
              <a:t>Daarnaast wordt ze in deze inschrijving genoemd als </a:t>
            </a:r>
            <a:r>
              <a:rPr lang="nl-NL" b="1" dirty="0"/>
              <a:t>weduwe van Gijsbert van den </a:t>
            </a:r>
            <a:r>
              <a:rPr lang="nl-NL" b="1" dirty="0" err="1"/>
              <a:t>Hooven</a:t>
            </a:r>
            <a:r>
              <a:rPr lang="nl-NL" dirty="0"/>
              <a:t>. Dat betekent dat ze ergens – vermoedelijk na 1783, toen de eerste borgbrief werd afgegeven – is getrouwd en haar man weer voor 1805 is overleden. Dat huwelijk heb ik hier helaas niet terug kunnen vinden.</a:t>
            </a:r>
          </a:p>
          <a:p>
            <a:endParaRPr lang="nl-NL" dirty="0"/>
          </a:p>
          <a:p>
            <a:r>
              <a:rPr lang="nl-NL" dirty="0"/>
              <a:t>Opvallend is tenslotte dat in de marge géén huwelijksdatum staat. Normaal wordt de huwelijksdatum in de marge genoteerd zodra het huwelijk voltrokken is. Hier blijft het leeg: dit huwelijk is dus niet doorgegaan.</a:t>
            </a:r>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15</a:t>
            </a:fld>
            <a:endParaRPr lang="nl-NL"/>
          </a:p>
        </p:txBody>
      </p:sp>
    </p:spTree>
    <p:extLst>
      <p:ext uri="{BB962C8B-B14F-4D97-AF65-F5344CB8AC3E}">
        <p14:creationId xmlns:p14="http://schemas.microsoft.com/office/powerpoint/2010/main" val="15524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het huwelijk niet door is gegaan weten we omdat ze in 1807 nóg een keer in ondertrouw gaat.  Wederom met Peter de Bruijn. Peter en Clara gaan in Loon op Zand in ondertrouw, terwijl zij nog steeds in Tilburg wonen. </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16</a:t>
            </a:fld>
            <a:endParaRPr lang="nl-NL"/>
          </a:p>
        </p:txBody>
      </p:sp>
    </p:spTree>
    <p:extLst>
      <p:ext uri="{BB962C8B-B14F-4D97-AF65-F5344CB8AC3E}">
        <p14:creationId xmlns:p14="http://schemas.microsoft.com/office/powerpoint/2010/main" val="1921608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ook dit huwelijk is uiteindelijk niet doorgegaan. De handtekeningen onder de akte ontbreken. Uit de marginale aantekening blijkt dat de drie huwelijksafkondigingen in Tilburg “om redenen het gerecht dier plaats moverende” niet zijn voltrokken. Er was een reden om het huwelijk niet plaats te laten vinden. Welke reden dat precies was, heb ik helaas niet kunnen terugvinden. Zoals ik al zei: soms levert onderzoek meer vragen dan antwoorden op.</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17</a:t>
            </a:fld>
            <a:endParaRPr lang="nl-NL"/>
          </a:p>
        </p:txBody>
      </p:sp>
    </p:spTree>
    <p:extLst>
      <p:ext uri="{BB962C8B-B14F-4D97-AF65-F5344CB8AC3E}">
        <p14:creationId xmlns:p14="http://schemas.microsoft.com/office/powerpoint/2010/main" val="1260347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Clara keert op 8 maart 1807 terug naar Loon op Zand om een nieuwe borgbrief op te halen. Dit wordt netjes genoteerd in een register met diverse akten uit Loon op Zand.</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18</a:t>
            </a:fld>
            <a:endParaRPr lang="nl-NL"/>
          </a:p>
        </p:txBody>
      </p:sp>
    </p:spTree>
    <p:extLst>
      <p:ext uri="{BB962C8B-B14F-4D97-AF65-F5344CB8AC3E}">
        <p14:creationId xmlns:p14="http://schemas.microsoft.com/office/powerpoint/2010/main" val="409111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zien we die nieuwe borgbrief. Opvallend is dat de brief door het gemeentebestuur van </a:t>
            </a:r>
            <a:r>
              <a:rPr lang="nl-NL" b="1" dirty="0"/>
              <a:t>Loon op Zand</a:t>
            </a:r>
            <a:r>
              <a:rPr lang="nl-NL" dirty="0"/>
              <a:t> zelf is afgegeven. Zij staan nu dus borg voor Clara. Dat heeft waarschijnlijk te maken met het feit dat Clara inmiddels weduwe is – voor weduwen golden vaak soepelere of andere regels. Interessant detail: men verwijst nog expliciet naar de eerdere borgbrief uit </a:t>
            </a:r>
            <a:r>
              <a:rPr lang="nl-NL" dirty="0" err="1"/>
              <a:t>Aldeneik</a:t>
            </a:r>
            <a:r>
              <a:rPr lang="nl-NL" dirty="0"/>
              <a:t> van 1783. Men hield dus wél bij waar zij oorspronkelijk vandaan kwam en heeft haar originele brief bewaard.</a:t>
            </a:r>
          </a:p>
          <a:p>
            <a:pPr algn="l"/>
            <a:endParaRPr lang="nl-NL" dirty="0"/>
          </a:p>
          <a:p>
            <a:pPr algn="l"/>
            <a:endParaRPr lang="nl-NL" dirty="0"/>
          </a:p>
          <a:p>
            <a:endParaRPr lang="nl-NL" dirty="0"/>
          </a:p>
          <a:p>
            <a:r>
              <a:rPr lang="nl-NL" dirty="0"/>
              <a:t>Cachet: afdruk in was</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19</a:t>
            </a:fld>
            <a:endParaRPr lang="nl-NL"/>
          </a:p>
        </p:txBody>
      </p:sp>
    </p:spTree>
    <p:extLst>
      <p:ext uri="{BB962C8B-B14F-4D97-AF65-F5344CB8AC3E}">
        <p14:creationId xmlns:p14="http://schemas.microsoft.com/office/powerpoint/2010/main" val="155791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 borgbrieven gaan we het vandaag hebben. Deze presentatie is als volgt opgebouwd:</a:t>
            </a:r>
          </a:p>
          <a:p>
            <a:endParaRPr lang="nl-NL" dirty="0"/>
          </a:p>
          <a:p>
            <a:endParaRPr lang="nl-NL" dirty="0"/>
          </a:p>
          <a:p>
            <a:pPr marL="171450" indent="-171450">
              <a:buFontTx/>
              <a:buChar char="-"/>
            </a:pPr>
            <a:r>
              <a:rPr lang="nl-NL" dirty="0"/>
              <a:t>Eerst geef ik een korte definitie van wat een borgbrief precies is</a:t>
            </a:r>
          </a:p>
          <a:p>
            <a:pPr marL="171450" indent="-171450">
              <a:buFontTx/>
              <a:buChar char="-"/>
            </a:pPr>
            <a:r>
              <a:rPr lang="nl-NL" dirty="0"/>
              <a:t>Daarna geef ik wat historische achtergrondinformatie die belangrijk is geweest voor het ontstaan van borgbrieven</a:t>
            </a:r>
          </a:p>
          <a:p>
            <a:pPr marL="171450" indent="-171450">
              <a:buFontTx/>
              <a:buChar char="-"/>
            </a:pPr>
            <a:r>
              <a:rPr lang="nl-NL" dirty="0"/>
              <a:t>Vervolgens gaan we in op de totstandkoming van borgbrieven</a:t>
            </a:r>
          </a:p>
          <a:p>
            <a:pPr marL="171450" indent="-171450">
              <a:buFontTx/>
              <a:buChar char="-"/>
            </a:pPr>
            <a:r>
              <a:rPr lang="nl-NL" dirty="0"/>
              <a:t>Wat kun je nu precies met borgbrieven, met name in stamboomonderzoek?</a:t>
            </a:r>
          </a:p>
          <a:p>
            <a:pPr marL="171450" indent="-171450">
              <a:buFontTx/>
              <a:buChar char="-"/>
            </a:pPr>
            <a:r>
              <a:rPr lang="nl-NL" dirty="0"/>
              <a:t>Dit illustreer ik aan de hand van een mooi voorbeeld uit onze collectie</a:t>
            </a:r>
          </a:p>
          <a:p>
            <a:pPr marL="171450" indent="-171450">
              <a:buFontTx/>
              <a:buChar char="-"/>
            </a:pPr>
            <a:r>
              <a:rPr lang="nl-NL" dirty="0"/>
              <a:t>Ik kan me voorstellen dat jullie na dit praatje zelf ook graag met borgbrieven aan de slag willen. Het laatste deel is daarom praktisch: ik laat jullie zien waar de borgbrieven in onze collectie te vinden zijn</a:t>
            </a:r>
          </a:p>
          <a:p>
            <a:pPr marL="171450" indent="-171450">
              <a:buFontTx/>
              <a:buChar char="-"/>
            </a:pPr>
            <a:endParaRPr lang="nl-NL" dirty="0"/>
          </a:p>
          <a:p>
            <a:pPr marL="0" indent="0">
              <a:buFontTx/>
              <a:buNone/>
            </a:pPr>
            <a:r>
              <a:rPr lang="nl-NL" dirty="0"/>
              <a:t>We hebben vandaag een bomvol programma, waarbij veel sessies direct na elkaar gepland zijn. Gezien de beschikbare tijd ben ik bang dat we tijdens de lezing niet aan vragen toe komen. Mocht je na deze presentatie nog vragen hebben, noteer deze dan even in dat mooie boekje wat u gekregen heeft en spreek me dan vooral straks tijdens de borrel even aan.</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2</a:t>
            </a:fld>
            <a:endParaRPr lang="nl-NL"/>
          </a:p>
        </p:txBody>
      </p:sp>
    </p:spTree>
    <p:extLst>
      <p:ext uri="{BB962C8B-B14F-4D97-AF65-F5344CB8AC3E}">
        <p14:creationId xmlns:p14="http://schemas.microsoft.com/office/powerpoint/2010/main" val="3097232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dat is niet zonder reden, want als we haar eerste borgbrief omdraaien staat daarop de volgende notitie.</a:t>
            </a:r>
          </a:p>
          <a:p>
            <a:r>
              <a:rPr lang="nl-NL" sz="1200" i="1" dirty="0"/>
              <a:t>Zal berustende blijven, om in</a:t>
            </a:r>
          </a:p>
          <a:p>
            <a:r>
              <a:rPr lang="nl-NL" sz="1200" i="1" dirty="0" err="1"/>
              <a:t>cas</a:t>
            </a:r>
            <a:r>
              <a:rPr lang="nl-NL" sz="1200" i="1" dirty="0"/>
              <a:t> van armoede, aan-</a:t>
            </a:r>
          </a:p>
          <a:p>
            <a:r>
              <a:rPr lang="nl-NL" sz="1200" i="1" dirty="0" err="1"/>
              <a:t>schrijving</a:t>
            </a:r>
            <a:r>
              <a:rPr lang="nl-NL" sz="1200" i="1" dirty="0"/>
              <a:t> te kunnen doen</a:t>
            </a:r>
          </a:p>
          <a:p>
            <a:r>
              <a:rPr lang="nl-NL" sz="1200" i="1" dirty="0"/>
              <a:t>aan die van </a:t>
            </a:r>
            <a:r>
              <a:rPr lang="nl-NL" sz="1200" i="1" dirty="0" err="1"/>
              <a:t>Alden</a:t>
            </a:r>
            <a:r>
              <a:rPr lang="nl-NL" sz="1200" i="1" dirty="0"/>
              <a:t>-</a:t>
            </a:r>
          </a:p>
          <a:p>
            <a:r>
              <a:rPr lang="nl-NL" sz="1200" i="1" dirty="0" err="1"/>
              <a:t>eijck</a:t>
            </a:r>
            <a:r>
              <a:rPr lang="nl-NL" sz="1200" i="1" dirty="0"/>
              <a:t> en dus Loon</a:t>
            </a:r>
          </a:p>
          <a:p>
            <a:r>
              <a:rPr lang="nl-NL" sz="1200" i="1" dirty="0"/>
              <a:t>op Zand buiten alle schade te houden</a:t>
            </a:r>
          </a:p>
          <a:p>
            <a:r>
              <a:rPr lang="nl-NL" sz="1200" i="1" dirty="0"/>
              <a:t>voor memorie </a:t>
            </a:r>
          </a:p>
          <a:p>
            <a:endParaRPr lang="nl-NL" dirty="0"/>
          </a:p>
          <a:p>
            <a:r>
              <a:rPr lang="nl-NL" dirty="0"/>
              <a:t>Mocht Clara tot armoede komen te vervallen, dan kan Tilburg bij Loon op Zand aankloppen en zullen zij in eerste instantie opdraaien voor de kosten. Loon op Zand zal dat bedrag later proberen te verhalen op </a:t>
            </a:r>
            <a:r>
              <a:rPr lang="nl-NL" dirty="0" err="1"/>
              <a:t>Aldeneik</a:t>
            </a:r>
            <a:r>
              <a:rPr lang="nl-NL" dirty="0"/>
              <a:t>.</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20</a:t>
            </a:fld>
            <a:endParaRPr lang="nl-NL"/>
          </a:p>
        </p:txBody>
      </p:sp>
    </p:spTree>
    <p:extLst>
      <p:ext uri="{BB962C8B-B14F-4D97-AF65-F5344CB8AC3E}">
        <p14:creationId xmlns:p14="http://schemas.microsoft.com/office/powerpoint/2010/main" val="2601548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de tweede borgbrief op zak vertrekt naar Tilburg, haar borgbrief wordt genoteerd in het register van binnengekomen borgbrieven. Daarna kan ik haar noch Peter de Bruin waar zij mee wilde trouwen niet meer terug vinden in de bronnen. </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21</a:t>
            </a:fld>
            <a:endParaRPr lang="nl-NL"/>
          </a:p>
        </p:txBody>
      </p:sp>
    </p:spTree>
    <p:extLst>
      <p:ext uri="{BB962C8B-B14F-4D97-AF65-F5344CB8AC3E}">
        <p14:creationId xmlns:p14="http://schemas.microsoft.com/office/powerpoint/2010/main" val="616710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de hand van de data en andere gegevens op de borgbrieven, aangevuld met gegevens uit de Doop- trouw en begraafboeken valt de volgende tijdlijn op te stellen. Een tijdlijn die veel minder uitgebreid zou zijn dan wanneer we ons enkel tot de DTB-bronnen zouden hebben beperkt. Dit laat zien dat borgbrieven als bron een waardevolle toevoeging kunnen zijn op je stamboom.</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22</a:t>
            </a:fld>
            <a:endParaRPr lang="nl-NL"/>
          </a:p>
        </p:txBody>
      </p:sp>
    </p:spTree>
    <p:extLst>
      <p:ext uri="{BB962C8B-B14F-4D97-AF65-F5344CB8AC3E}">
        <p14:creationId xmlns:p14="http://schemas.microsoft.com/office/powerpoint/2010/main" val="3214706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Samenvattend:</a:t>
            </a:r>
          </a:p>
          <a:p>
            <a:endParaRPr lang="nl-NL" dirty="0"/>
          </a:p>
          <a:p>
            <a:r>
              <a:rPr lang="nl-NL" dirty="0"/>
              <a:t>Een borgbrief werd uitgevaardigd door een dorps-, stads- of armbestuur, in sommige gevallen</a:t>
            </a:r>
          </a:p>
          <a:p>
            <a:r>
              <a:rPr lang="nl-NL" dirty="0"/>
              <a:t>  stond een particulier voor iemand borg.  </a:t>
            </a:r>
          </a:p>
          <a:p>
            <a:r>
              <a:rPr lang="nl-NL" dirty="0"/>
              <a:t>KLIK</a:t>
            </a:r>
          </a:p>
          <a:p>
            <a:r>
              <a:rPr lang="nl-NL" dirty="0"/>
              <a:t>- In de borgbrief verklaarde men dat degene(n) aan wie de brief was uitgereikt</a:t>
            </a:r>
          </a:p>
          <a:p>
            <a:r>
              <a:rPr lang="nl-NL" dirty="0"/>
              <a:t>  van goed gedrag was en dat het bestuur borg stond voor de kosten, indien men </a:t>
            </a:r>
          </a:p>
          <a:p>
            <a:r>
              <a:rPr lang="nl-NL" dirty="0"/>
              <a:t>  in de nieuwe woonplaats tot armoede kwam te vervallen </a:t>
            </a:r>
          </a:p>
          <a:p>
            <a:r>
              <a:rPr lang="nl-NL" dirty="0"/>
              <a:t>KLIK</a:t>
            </a:r>
          </a:p>
          <a:p>
            <a:r>
              <a:rPr lang="nl-NL" dirty="0"/>
              <a:t>- Niet iedereen had een borgbrief nodig: o.a. mensen met een bepaalde </a:t>
            </a:r>
          </a:p>
          <a:p>
            <a:r>
              <a:rPr lang="nl-NL" dirty="0"/>
              <a:t>  hoeveelheid kapitaal, soldaten en seizoenarbeiders hoefden geen borgbrief </a:t>
            </a:r>
          </a:p>
          <a:p>
            <a:r>
              <a:rPr lang="nl-NL" dirty="0"/>
              <a:t>  te tonen </a:t>
            </a:r>
          </a:p>
          <a:p>
            <a:r>
              <a:rPr lang="nl-NL" dirty="0"/>
              <a:t>KLIK</a:t>
            </a:r>
          </a:p>
          <a:p>
            <a:r>
              <a:rPr lang="nl-NL" dirty="0"/>
              <a:t>- Uit een borgbrief kun je vaak interessante genealogische gegevens halen. Bijvoorbeeld de </a:t>
            </a:r>
          </a:p>
          <a:p>
            <a:r>
              <a:rPr lang="nl-NL" dirty="0"/>
              <a:t>  geboorteplaats, grootte van het gezin en kerkgezindte</a:t>
            </a:r>
          </a:p>
          <a:p>
            <a:r>
              <a:rPr lang="nl-NL" dirty="0"/>
              <a:t>KLIK</a:t>
            </a:r>
          </a:p>
          <a:p>
            <a:r>
              <a:rPr lang="nl-NL" dirty="0"/>
              <a:t>- De meeste waarde van borgbrieven herbergt erin dat onderzoek naar borgbrieven</a:t>
            </a:r>
          </a:p>
          <a:p>
            <a:r>
              <a:rPr lang="nl-NL" dirty="0"/>
              <a:t>  het mogelijk maakt om migratiebewegingen vóór 1811 inzichtelijk te maken</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23</a:t>
            </a:fld>
            <a:endParaRPr lang="nl-NL"/>
          </a:p>
        </p:txBody>
      </p:sp>
    </p:spTree>
    <p:extLst>
      <p:ext uri="{BB962C8B-B14F-4D97-AF65-F5344CB8AC3E}">
        <p14:creationId xmlns:p14="http://schemas.microsoft.com/office/powerpoint/2010/main" val="449649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vindt de borgbrieven meestal in de archieven van de dorps- of stadsbesturen. Hierin zitten vaak inventarisnummers met losse ingeleverde borgbrieven. Ook zijn er vaak kopieboeken opgenomen in het archief met daarin </a:t>
            </a:r>
            <a:r>
              <a:rPr lang="nl-NL" dirty="0" err="1"/>
              <a:t>kopien</a:t>
            </a:r>
            <a:r>
              <a:rPr lang="nl-NL" dirty="0"/>
              <a:t> van de borgbrieven die het dorpsbestuur heeft uitgegeven.</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24</a:t>
            </a:fld>
            <a:endParaRPr lang="nl-NL"/>
          </a:p>
        </p:txBody>
      </p:sp>
    </p:spTree>
    <p:extLst>
      <p:ext uri="{BB962C8B-B14F-4D97-AF65-F5344CB8AC3E}">
        <p14:creationId xmlns:p14="http://schemas.microsoft.com/office/powerpoint/2010/main" val="289963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Soms zijn ze te vinden in de archieven van de schepenbank. Vaak zitten ze dan in combinatieregisters: boeken met afschriften van verschillende typen akten erin.</a:t>
            </a:r>
          </a:p>
          <a:p>
            <a:endParaRPr lang="nl-NL" dirty="0"/>
          </a:p>
          <a:p>
            <a:r>
              <a:rPr lang="nl-NL" dirty="0"/>
              <a:t>Andere plekken zijn parochiearchieven of archieven van de lokale tafel van de heilige geest. Vaak betreft het dan individuele borgbrieven, soms zijn het registers.</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25</a:t>
            </a:fld>
            <a:endParaRPr lang="nl-NL"/>
          </a:p>
        </p:txBody>
      </p:sp>
    </p:spTree>
    <p:extLst>
      <p:ext uri="{BB962C8B-B14F-4D97-AF65-F5344CB8AC3E}">
        <p14:creationId xmlns:p14="http://schemas.microsoft.com/office/powerpoint/2010/main" val="1851317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deel van de borgbrieven is bij ons al op naam te doorzoeken via de website. De database is nog lang niet compleet – maar toch zijn er inmiddels bijna </a:t>
            </a:r>
            <a:r>
              <a:rPr lang="nl-NL" b="1" dirty="0"/>
              <a:t>14.000</a:t>
            </a:r>
            <a:r>
              <a:rPr lang="nl-NL" dirty="0"/>
              <a:t> borgbrieven al wél op naam vindbaar. Dat is voor veel onderzoekers al een heel mooi startpunt.</a:t>
            </a:r>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26</a:t>
            </a:fld>
            <a:endParaRPr lang="nl-NL"/>
          </a:p>
        </p:txBody>
      </p:sp>
    </p:spTree>
    <p:extLst>
      <p:ext uri="{BB962C8B-B14F-4D97-AF65-F5344CB8AC3E}">
        <p14:creationId xmlns:p14="http://schemas.microsoft.com/office/powerpoint/2010/main" val="321731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Borgbrieven dus. Wat zijn dat nu precies?</a:t>
            </a:r>
          </a:p>
          <a:p>
            <a:endParaRPr lang="nl-NL" dirty="0"/>
          </a:p>
          <a:p>
            <a:r>
              <a:rPr lang="nl-NL" dirty="0"/>
              <a:t>In de archieven komen we ze tegen onder verschillende namen: </a:t>
            </a:r>
            <a:r>
              <a:rPr lang="nl-NL" i="1" dirty="0"/>
              <a:t>borgbrief</a:t>
            </a:r>
            <a:r>
              <a:rPr lang="nl-NL" dirty="0"/>
              <a:t>, </a:t>
            </a:r>
            <a:r>
              <a:rPr lang="nl-NL" i="1" dirty="0"/>
              <a:t>akte van indemniteit</a:t>
            </a:r>
            <a:r>
              <a:rPr lang="nl-NL" dirty="0"/>
              <a:t>, </a:t>
            </a:r>
            <a:r>
              <a:rPr lang="nl-NL" i="1" dirty="0"/>
              <a:t>akte van borgtocht</a:t>
            </a:r>
            <a:r>
              <a:rPr lang="nl-NL" dirty="0"/>
              <a:t>, </a:t>
            </a:r>
            <a:r>
              <a:rPr lang="nl-NL" i="1" dirty="0"/>
              <a:t>ontlastbrief</a:t>
            </a:r>
            <a:r>
              <a:rPr lang="nl-NL" dirty="0"/>
              <a:t> of </a:t>
            </a:r>
            <a:r>
              <a:rPr lang="nl-NL" i="1" dirty="0"/>
              <a:t>akte van cautie</a:t>
            </a:r>
            <a:r>
              <a:rPr lang="nl-NL" dirty="0"/>
              <a:t>. Dat zijn in feite allemaal namen voor hetzelfde soort document. Voor het gemak heb ik het vanaf nu enkel nog over </a:t>
            </a:r>
            <a:r>
              <a:rPr lang="nl-NL" b="1" dirty="0"/>
              <a:t>borgbrieven</a:t>
            </a:r>
            <a:r>
              <a:rPr lang="nl-NL" dirty="0"/>
              <a:t>. </a:t>
            </a:r>
          </a:p>
          <a:p>
            <a:endParaRPr lang="nl-NL" dirty="0"/>
          </a:p>
          <a:p>
            <a:r>
              <a:rPr lang="nl-NL" dirty="0"/>
              <a:t>Wanneer iemand zich in een andere plaats wilde vestigen, kon het dorps- of stadsbestuur van die nieuwe woonplaats vragen om een borgbrief. Een borgbrief werd dan afgegeven door het dorps- of armbestuur van de plaats van herkomst. In een borgbrief staan eigenlijk altijd twee zaken genoteerd:</a:t>
            </a:r>
          </a:p>
          <a:p>
            <a:endParaRPr lang="nl-NL" dirty="0"/>
          </a:p>
          <a:p>
            <a:r>
              <a:rPr lang="nl-NL" dirty="0"/>
              <a:t>deze persoon (of dit gezin) is van goed en eerzaam gedrag;</a:t>
            </a:r>
          </a:p>
          <a:p>
            <a:endParaRPr lang="nl-NL" dirty="0"/>
          </a:p>
          <a:p>
            <a:r>
              <a:rPr lang="nl-NL" dirty="0"/>
              <a:t>En, het belangrijkste: mocht deze persoon in de nieuwe woonplaats tot armoede komen te vervallen, dan kunnen de kosten daarvoor worden verhaald op de armenkas van de plaats die de borgbrief heeft afgegeven.</a:t>
            </a:r>
          </a:p>
          <a:p>
            <a:endParaRPr lang="nl-NL" dirty="0"/>
          </a:p>
          <a:p>
            <a:r>
              <a:rPr lang="nl-NL" dirty="0"/>
              <a:t>Met andere woorden: de geboorte- of herkomstplaats staat “borg” voor eventuele armenzorg. Voor de nieuwe woonplaats is zo’n borgbrief dus een soort verzekering: ze nemen iemand op, maar lopen financieel minder risico, omdat ze de kosten kunnen verhalen op de oude woonplaats.</a:t>
            </a:r>
          </a:p>
          <a:p>
            <a:endParaRPr lang="nl-NL" dirty="0"/>
          </a:p>
          <a:p>
            <a:r>
              <a:rPr lang="nl-NL" dirty="0"/>
              <a:t>Borgbrieven waren niet typisch iets Brabants, maar werden op veel plaatsen gebruikt. In deze presentatie focus ik me echter enkel op Brabant en specifiek op de plaatsen uit het werkgebied van ons archief.  </a:t>
            </a: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3</a:t>
            </a:fld>
            <a:endParaRPr lang="nl-NL"/>
          </a:p>
        </p:txBody>
      </p:sp>
    </p:spTree>
    <p:extLst>
      <p:ext uri="{BB962C8B-B14F-4D97-AF65-F5344CB8AC3E}">
        <p14:creationId xmlns:p14="http://schemas.microsoft.com/office/powerpoint/2010/main" val="233099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opkomst van borgbrieven is niet los te zien van de tijd waarin ze ontstonden. In geschiedenisboeken wordt de 17</a:t>
            </a:r>
            <a:r>
              <a:rPr lang="nl-NL" baseline="30000" dirty="0"/>
              <a:t>e</a:t>
            </a:r>
            <a:r>
              <a:rPr lang="nl-NL" dirty="0"/>
              <a:t> eeuw nog steeds vaak de Gouden eeuw genoemd. Maar dat beeld gaat echt niet op voor het gebied wat nu Noord-Brabant is. Wanneer we kijken naar de periode tussen 1568 en 1800, dan zien we een kwetsbare grenszone die steeds opnieuw te maken kreeg met oorlog of troepenbewegingen. Links zie je een overzicht van de conflicten waar Brabant in meer of mindere mate mee te maken heeft gehad. </a:t>
            </a:r>
          </a:p>
          <a:p>
            <a:endParaRPr lang="nl-NL" dirty="0"/>
          </a:p>
          <a:p>
            <a:r>
              <a:rPr lang="nl-NL" dirty="0"/>
              <a:t>Tijdens de Tachtigjarige Oorlog trokken zowel Spaanse als Staatse soldaten door het land, met vaak rampzalige gevolgen, Zo werd de kerk van Oisterwijk in 1587 door de Staatse troepen volledig verwoest. </a:t>
            </a:r>
          </a:p>
          <a:p>
            <a:endParaRPr lang="nl-NL" dirty="0"/>
          </a:p>
          <a:p>
            <a:r>
              <a:rPr lang="nl-NL" dirty="0"/>
              <a:t>Ook deden rondtrekkende troepen een groot beroep op de middelen die in de dorpen en steden voorhanden waren. Men moest soldaten inkwartieren, voedsel leveren, en karren en hooi afstaan. De kosten hiervan konden enorm oplopen. Of deze kosten vergoed werden was nog maar de vraag. Zo was Tilburg in 1577 2685 gulden kwijt om 100 soldaten uit het staatse leger iets meer dan een maand te onderhouden.</a:t>
            </a:r>
          </a:p>
          <a:p>
            <a:endParaRPr lang="nl-NL" dirty="0"/>
          </a:p>
          <a:p>
            <a:r>
              <a:rPr lang="nl-NL" dirty="0"/>
              <a:t>Na de Vrede van Münster in 1648 werd het gebied wat we nu Noord-Brabant noemen een </a:t>
            </a:r>
            <a:r>
              <a:rPr lang="nl-NL" dirty="0" err="1"/>
              <a:t>generaliteitsland</a:t>
            </a:r>
            <a:r>
              <a:rPr lang="nl-NL" dirty="0"/>
              <a:t>. Dat betekent dat het rechtstreeks onder het bestuur van de Staten-Generaal viel, maar het had daar zelf geen vertegenwoordiging in. Minder rechten dus, maar wél zwaarder belast dan de staten die wél een stem in de Staten-Generaal hadden. De hogere belastingen legden verdere financiële druk op de dorpen en steden.</a:t>
            </a:r>
          </a:p>
          <a:p>
            <a:endParaRPr lang="nl-NL" dirty="0"/>
          </a:p>
          <a:p>
            <a:r>
              <a:rPr lang="nl-NL" dirty="0"/>
              <a:t>En dan waren er ook nog de oorlogen met Frankrijk in de 17e en 18e eeuw. Telkens weer doortrekkende legers, soms plunderingen of juist het afkopen van plunderingen. Het rampjaar 1672 zal u allemaal wel bekend zijn. Als u nou benieuwd bent hoe het rampjaar voor de plaatsen in ons werkgebied op lokaal niveau merkbaar was raad ik aan om naar de lezing van 10 over half 4 van Luud de Brouwer te gaan.</a:t>
            </a:r>
          </a:p>
          <a:p>
            <a:endParaRPr lang="nl-NL" dirty="0"/>
          </a:p>
          <a:p>
            <a:r>
              <a:rPr lang="nl-NL" b="1" dirty="0"/>
              <a:t>KLIK</a:t>
            </a:r>
          </a:p>
          <a:p>
            <a:endParaRPr lang="nl-NL" b="1" dirty="0"/>
          </a:p>
          <a:p>
            <a:r>
              <a:rPr lang="nl-NL" b="0" dirty="0"/>
              <a:t>Hij neemt u dan mee op een rondje langs de slagvelden. </a:t>
            </a:r>
          </a:p>
          <a:p>
            <a:endParaRPr lang="nl-NL"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4</a:t>
            </a:fld>
            <a:endParaRPr lang="nl-NL"/>
          </a:p>
        </p:txBody>
      </p:sp>
    </p:spTree>
    <p:extLst>
      <p:ext uri="{BB962C8B-B14F-4D97-AF65-F5344CB8AC3E}">
        <p14:creationId xmlns:p14="http://schemas.microsoft.com/office/powerpoint/2010/main" val="369497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Oorlogen, onrust en hoge belastingen zorgden hier onvermijdelijk voor armoede. En dan waren er ook nog ‘gewone’ rampen als slechte oogsten, besmettelijke ziekten van mens en dier en rondtrekkende criminele bendes met klinkende namen als de bende van de witte veer en de </a:t>
            </a:r>
            <a:r>
              <a:rPr lang="nl-NL" dirty="0" err="1"/>
              <a:t>muscoviters</a:t>
            </a:r>
            <a:r>
              <a:rPr lang="nl-NL" dirty="0"/>
              <a:t>.  Het leven in Brabant kon vaak hard en onzeker zijn.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Armoede leidde er toe – en nu overigens nog steeds – dat personen op drift raken. Een landelijke armenregeling bestond niet dus de zorg kwam bij het dorp of de stad terecht, precies op de plek waar het geld al schaars was.</a:t>
            </a:r>
          </a:p>
          <a:p>
            <a:endParaRPr lang="nl-NL" dirty="0"/>
          </a:p>
          <a:p>
            <a:r>
              <a:rPr lang="nl-NL" dirty="0"/>
              <a:t>Lokaal waren de middelen beperkt. Voor mensen die in armoede leefden waren er maar weinig mogelijkheden. Soms kregen zijn een aalmoes van meer rijkere mensen. Op een 18</a:t>
            </a:r>
            <a:r>
              <a:rPr lang="nl-NL" baseline="30000" dirty="0"/>
              <a:t>e-</a:t>
            </a:r>
            <a:r>
              <a:rPr lang="nl-NL" dirty="0"/>
              <a:t>eeuws register uit ons archief heeft iemand zo’n uitdeling getekend. Je ziet het duidelijke verschil in kleding tussen de persoon die de munt geeft en de bedelaar met zijn gescheurde kleding en houten poot.</a:t>
            </a:r>
          </a:p>
          <a:p>
            <a:endParaRPr lang="nl-NL" dirty="0"/>
          </a:p>
          <a:p>
            <a:r>
              <a:rPr lang="nl-NL" dirty="0"/>
              <a:t>Meestal waren arme mensen echter aangewezen op een kerkelijke instelling voor hun levensonderhoud. Zo waren er gasthuizen voor arme mannen en vrouwen. Een bekend voorbeeld uit onze regio is bijvoorbeeld het arme mannengasthuis Jan van </a:t>
            </a:r>
            <a:r>
              <a:rPr lang="nl-NL" dirty="0" err="1"/>
              <a:t>Spreuwel</a:t>
            </a:r>
            <a:r>
              <a:rPr lang="nl-NL" dirty="0"/>
              <a:t> in Hilvarenbeek. Dit huis werd opgericht in 1452 en heeft bestaan tot in 1954.</a:t>
            </a:r>
          </a:p>
          <a:p>
            <a:endParaRPr lang="nl-NL" dirty="0"/>
          </a:p>
          <a:p>
            <a:r>
              <a:rPr lang="nl-NL" dirty="0"/>
              <a:t>De oudste en belangrijkste instelling die zorg droeg voor armen was de Tafel van de Heilige geest. Dit was van oorsprong een echte, fysieke tafel die in de kerk stond waarop men voor of na de mis geld of goederen kon achterlaten. Deze goederen werden dan later aan de armen uitgedeeld. Wat begon als niet meer dan een tafel groeide gedurende de middeleeuwen uit tot een belangrijke lokale instelling met eigen bezittingen, inkomsten en een eigen bestuur.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tafel van de Heilige geest werd geleid door twee heilige geestmeesters. Deze hielden zich bezig met het beheer van de bezittingen en </a:t>
            </a:r>
            <a:r>
              <a:rPr lang="nl-NL" dirty="0" err="1"/>
              <a:t>financien</a:t>
            </a:r>
            <a:r>
              <a:rPr lang="nl-NL" dirty="0"/>
              <a:t> en de uitdeling aan de armen. De giften van de Tafel van de heilige geest waren enkel bestemd voor mensen uit de eigen woonplaats. De heilige Geestmeesters maakten ook deel uit van het corpus van een plaats. Dit was een soort adviescollege bestaande uit de drossaard, schepenen, zetters, </a:t>
            </a:r>
            <a:r>
              <a:rPr lang="nl-NL" dirty="0" err="1"/>
              <a:t>borgemeesters</a:t>
            </a:r>
            <a:r>
              <a:rPr lang="nl-NL" dirty="0"/>
              <a:t> en dus de heilige geestmeesters. Je ziet hier dus een vermenging van wat wij nu als wereldlijk en kerkelijk zouden beschouwen.</a:t>
            </a:r>
          </a:p>
          <a:p>
            <a:endParaRPr lang="nl-NL" dirty="0"/>
          </a:p>
          <a:p>
            <a:endParaRPr lang="nl-NL" dirty="0"/>
          </a:p>
          <a:p>
            <a:endParaRPr lang="nl-NL" dirty="0"/>
          </a:p>
          <a:p>
            <a:endParaRPr lang="nl-NL" dirty="0"/>
          </a:p>
          <a:p>
            <a:endParaRPr lang="nl-NL" dirty="0"/>
          </a:p>
          <a:p>
            <a:endParaRPr lang="nl-NL" dirty="0"/>
          </a:p>
          <a:p>
            <a:r>
              <a:rPr lang="nl-NL" dirty="0"/>
              <a:t>.</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5</a:t>
            </a:fld>
            <a:endParaRPr lang="nl-NL"/>
          </a:p>
        </p:txBody>
      </p:sp>
    </p:spTree>
    <p:extLst>
      <p:ext uri="{BB962C8B-B14F-4D97-AF65-F5344CB8AC3E}">
        <p14:creationId xmlns:p14="http://schemas.microsoft.com/office/powerpoint/2010/main" val="2370928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die voortdurende oorlogen en armoede in je achterhoofd houdt, is het logisch dat men in de dorpen en steden van Staats-Brabant, maar ook bij de Staten generaal in Den Haag meer grip proberen te krijgen op wie waarvoor verantwoordelijk is.</a:t>
            </a:r>
          </a:p>
          <a:p>
            <a:endParaRPr lang="nl-NL" dirty="0"/>
          </a:p>
          <a:p>
            <a:r>
              <a:rPr lang="nl-NL" dirty="0"/>
              <a:t>De Staten generaal vaardigden op 8 augustus 1682 een resolutie uit. In deze resolutie wordt bepaald dat iemand die uit een plaats vertrekt en een jaar weg is, niet langer wordt beschouwd als behorend tot die oude woonplaats. Dit heeft </a:t>
            </a:r>
          </a:p>
          <a:p>
            <a:endParaRPr lang="nl-NL" dirty="0"/>
          </a:p>
          <a:p>
            <a:r>
              <a:rPr lang="nl-NL" sz="1200" i="1" dirty="0"/>
              <a:t>Tot </a:t>
            </a:r>
            <a:r>
              <a:rPr lang="nl-NL" sz="1200" i="1" dirty="0" err="1"/>
              <a:t>sulke</a:t>
            </a:r>
            <a:r>
              <a:rPr lang="nl-NL" sz="1200" i="1" dirty="0"/>
              <a:t> </a:t>
            </a:r>
            <a:r>
              <a:rPr lang="nl-NL" sz="1200" i="1" dirty="0" err="1"/>
              <a:t>effecte</a:t>
            </a:r>
            <a:r>
              <a:rPr lang="nl-NL" sz="1200" i="1" dirty="0"/>
              <a:t>, dat die </a:t>
            </a:r>
            <a:r>
              <a:rPr lang="nl-NL" sz="1200" i="1" dirty="0" err="1"/>
              <a:t>plaetse</a:t>
            </a:r>
            <a:r>
              <a:rPr lang="nl-NL" sz="1200" i="1" dirty="0"/>
              <a:t> van </a:t>
            </a:r>
            <a:r>
              <a:rPr lang="nl-NL" sz="1200" i="1" dirty="0" err="1"/>
              <a:t>waer</a:t>
            </a:r>
            <a:r>
              <a:rPr lang="nl-NL" sz="1200" i="1" dirty="0"/>
              <a:t> de </a:t>
            </a:r>
            <a:r>
              <a:rPr lang="nl-NL" sz="1200" i="1" dirty="0" err="1"/>
              <a:t>selve</a:t>
            </a:r>
            <a:r>
              <a:rPr lang="nl-NL" sz="1200" i="1" dirty="0"/>
              <a:t> vertrokken zijn, niet </a:t>
            </a:r>
            <a:r>
              <a:rPr lang="nl-NL" sz="1200" i="1" dirty="0" err="1"/>
              <a:t>sal</a:t>
            </a:r>
            <a:r>
              <a:rPr lang="nl-NL" sz="1200" i="1" dirty="0"/>
              <a:t> kunnen </a:t>
            </a:r>
            <a:r>
              <a:rPr lang="nl-NL" sz="1200" i="1" dirty="0" err="1"/>
              <a:t>geobligeert</a:t>
            </a:r>
            <a:r>
              <a:rPr lang="nl-NL" sz="1200" i="1" dirty="0"/>
              <a:t> worden, om </a:t>
            </a:r>
            <a:r>
              <a:rPr lang="nl-NL" sz="1200" i="1" dirty="0" err="1"/>
              <a:t>aen</a:t>
            </a:r>
            <a:r>
              <a:rPr lang="nl-NL" sz="1200" i="1" dirty="0"/>
              <a:t> </a:t>
            </a:r>
            <a:r>
              <a:rPr lang="nl-NL" sz="1200" i="1" dirty="0" err="1"/>
              <a:t>soodanige</a:t>
            </a:r>
            <a:r>
              <a:rPr lang="nl-NL" sz="1200" i="1" dirty="0"/>
              <a:t> </a:t>
            </a:r>
            <a:r>
              <a:rPr lang="nl-NL" sz="1200" i="1" dirty="0" err="1"/>
              <a:t>persoonen</a:t>
            </a:r>
            <a:r>
              <a:rPr lang="nl-NL" sz="1200" i="1" dirty="0"/>
              <a:t> of der </a:t>
            </a:r>
            <a:r>
              <a:rPr lang="nl-NL" sz="1200" i="1" dirty="0" err="1"/>
              <a:t>selver</a:t>
            </a:r>
            <a:r>
              <a:rPr lang="nl-NL" sz="1200" i="1" dirty="0"/>
              <a:t> </a:t>
            </a:r>
            <a:r>
              <a:rPr lang="nl-NL" sz="1200" i="1" dirty="0" err="1"/>
              <a:t>familien</a:t>
            </a:r>
            <a:r>
              <a:rPr lang="nl-NL" sz="1200" i="1" dirty="0"/>
              <a:t> te presteren die </a:t>
            </a:r>
            <a:r>
              <a:rPr lang="nl-NL" sz="1200" i="1" dirty="0" err="1"/>
              <a:t>officien</a:t>
            </a:r>
            <a:r>
              <a:rPr lang="nl-NL" sz="1200" i="1" dirty="0"/>
              <a:t> van </a:t>
            </a:r>
            <a:r>
              <a:rPr lang="nl-NL" sz="1200" i="1" dirty="0" err="1"/>
              <a:t>barmhertigheit</a:t>
            </a:r>
            <a:r>
              <a:rPr lang="nl-NL" sz="1200" i="1" dirty="0"/>
              <a:t>. Die de </a:t>
            </a:r>
            <a:r>
              <a:rPr lang="nl-NL" sz="1200" i="1" dirty="0" err="1"/>
              <a:t>selve</a:t>
            </a:r>
            <a:r>
              <a:rPr lang="nl-NL" sz="1200" i="1" dirty="0"/>
              <a:t> </a:t>
            </a:r>
            <a:r>
              <a:rPr lang="nl-NL" sz="1200" i="1" dirty="0" err="1"/>
              <a:t>aen</a:t>
            </a:r>
            <a:r>
              <a:rPr lang="nl-NL" sz="1200" i="1" dirty="0"/>
              <a:t> de </a:t>
            </a:r>
            <a:r>
              <a:rPr lang="nl-NL" sz="1200" i="1" dirty="0" err="1"/>
              <a:t>ingesetenen</a:t>
            </a:r>
            <a:r>
              <a:rPr lang="nl-NL" sz="1200" i="1" dirty="0"/>
              <a:t> van hare plaatsen gewoon </a:t>
            </a:r>
            <a:r>
              <a:rPr lang="nl-NL" sz="1200" i="1" dirty="0" err="1"/>
              <a:t>sijn</a:t>
            </a:r>
            <a:r>
              <a:rPr lang="nl-NL" sz="1200" i="1" dirty="0"/>
              <a:t> te laten genieten.</a:t>
            </a:r>
            <a:endParaRPr lang="nl-NL" dirty="0"/>
          </a:p>
          <a:p>
            <a:endParaRPr lang="nl-NL" dirty="0"/>
          </a:p>
          <a:p>
            <a:r>
              <a:rPr lang="nl-NL" dirty="0"/>
              <a:t>Een persoon die vertrokken is uit een woonplaats, kan na een jaar dus geen beroep meer doen op de armenkas van die plaats.</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6</a:t>
            </a:fld>
            <a:endParaRPr lang="nl-NL"/>
          </a:p>
        </p:txBody>
      </p:sp>
    </p:spTree>
    <p:extLst>
      <p:ext uri="{BB962C8B-B14F-4D97-AF65-F5344CB8AC3E}">
        <p14:creationId xmlns:p14="http://schemas.microsoft.com/office/powerpoint/2010/main" val="806319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als personen na een jaar niet meer bij de armenkas van hun originele woonplaats terecht kunnen, tot wie moeten ze zich dan richten? De last lijkt hier te vallen op de plaats waar zij naartoe gaan. Voor veel dorpen is dat natuurlijk ook geen houdbare situatie.</a:t>
            </a:r>
          </a:p>
          <a:p>
            <a:endParaRPr lang="nl-NL" dirty="0"/>
          </a:p>
          <a:p>
            <a:r>
              <a:rPr lang="nl-NL" dirty="0"/>
              <a:t>Je ziet halverwege de jaren 80 van de zeventiende eeuw dan ook een reactie komen vanuit de dorpen en steden om de toestroom van minder kapitaalkrachtige vreemdelingen in te perken. Den Bosch is in 1685 hier het eerste mee. In Tilburg vaardigt men op 16 december 1686 een resolutie uit. De drossaard en schepenen constateren dat er “nu onlangs verscheidene vreemdelingen” zonder papieren in de dorpen zijn gaan wonen. Dit zijn blijkbaar geen kapitaalkrachtige lui, want de lokale armenvoorzieningen worden ‘</a:t>
            </a:r>
            <a:r>
              <a:rPr lang="nl-NL" i="1" dirty="0"/>
              <a:t>door </a:t>
            </a:r>
            <a:r>
              <a:rPr lang="nl-NL" i="1" dirty="0" err="1"/>
              <a:t>deselve</a:t>
            </a:r>
            <a:r>
              <a:rPr lang="nl-NL" i="1" dirty="0"/>
              <a:t> </a:t>
            </a:r>
            <a:r>
              <a:rPr lang="nl-NL" i="1" dirty="0" err="1"/>
              <a:t>grootelix</a:t>
            </a:r>
            <a:r>
              <a:rPr lang="nl-NL" i="1" dirty="0"/>
              <a:t> </a:t>
            </a:r>
            <a:r>
              <a:rPr lang="nl-NL" i="1" dirty="0" err="1"/>
              <a:t>beswaart</a:t>
            </a:r>
            <a:r>
              <a:rPr lang="nl-NL" i="1" dirty="0"/>
              <a:t>’</a:t>
            </a:r>
          </a:p>
          <a:p>
            <a:endParaRPr lang="nl-NL" dirty="0"/>
          </a:p>
          <a:p>
            <a:r>
              <a:rPr lang="nl-NL" dirty="0"/>
              <a:t>Zij besluiten daarom dat geen enkele vreemdeling zich meer in Tilburg of Goirle mag vestigen zonder een wettige certificatie voorgelegd te hebben aan het bestuur. Deze wettige certificatie is een bewijs vanuit de plaats van herkomst en moet bestaan uit twee delen. Ten eerste een soort verklaring van goed gedrag en ten tweede moet er een verklaring vanuit de vorige woonplaats overlegd waaruit blijkt dat deze garant staan voor een bedrag van 500 gulden, mocht de persoon tot armoede komen te vervallen. Van nieuwe inwoners wordt voortaan een borgbrief </a:t>
            </a:r>
            <a:r>
              <a:rPr lang="nl-NL" dirty="0" err="1"/>
              <a:t>geeist</a:t>
            </a:r>
            <a:r>
              <a:rPr lang="nl-NL" dirty="0"/>
              <a:t> om de druk op de eigen armenkas te verlichten. </a:t>
            </a: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7</a:t>
            </a:fld>
            <a:endParaRPr lang="nl-NL"/>
          </a:p>
        </p:txBody>
      </p:sp>
    </p:spTree>
    <p:extLst>
      <p:ext uri="{BB962C8B-B14F-4D97-AF65-F5344CB8AC3E}">
        <p14:creationId xmlns:p14="http://schemas.microsoft.com/office/powerpoint/2010/main" val="1764079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7 september 1731 wordt er door de Staten Generaal een algemene resolutie uitgevaardigd die gaat gelden voor heel Staats-Brabant.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(eerste sessie): Deze resolutie heb ik terug kunnen vinden in de resolutieboeken van de staten generaal. Deze boeken zijn tegenwoordig uitstekend doorzoekbaar via de website Goedgevonden Mocht u niet bekend zijn met deze website: om 15.05 uur is er in de studiezaal een sessie van Joris </a:t>
            </a:r>
            <a:r>
              <a:rPr lang="nl-NL" dirty="0" err="1"/>
              <a:t>Oddens</a:t>
            </a:r>
            <a:r>
              <a:rPr lang="nl-NL" dirty="0"/>
              <a:t> waarin hij laat zien hoe u kunt zoeken én vinden in de resolutieboeken van de Staten Generaal.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 resolutie komen de twee eerdere maatregelen die we zojuist vanuit Den Haag en op lokaal gebied zagen bij elkaar. Aan de ene kant wordt opnieuw vastgelegd dat iemand die uit een plaats vertrekt, na verloop van tijd niet langer tot die oude woonplaats wordt gerekend. Die termijn wordt uitgebreid van een jaar naar </a:t>
            </a:r>
            <a:r>
              <a:rPr lang="nl-NL" b="1" dirty="0"/>
              <a:t>één jaar en zes weken</a:t>
            </a:r>
            <a:r>
              <a:rPr lang="nl-NL" dirty="0"/>
              <a:t>. Is iemand zó lang weg, dan kan hij of zij geen beroep meer doen op de armenkas van de plaats van herkomst.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a:t>
            </a:r>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8</a:t>
            </a:fld>
            <a:endParaRPr lang="nl-NL"/>
          </a:p>
        </p:txBody>
      </p:sp>
    </p:spTree>
    <p:extLst>
      <p:ext uri="{BB962C8B-B14F-4D97-AF65-F5344CB8AC3E}">
        <p14:creationId xmlns:p14="http://schemas.microsoft.com/office/powerpoint/2010/main" val="3845871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Anderszijds</a:t>
            </a:r>
            <a:r>
              <a:rPr lang="nl-NL" dirty="0"/>
              <a:t> bepaalt deze resolutie dat dorpen en steden niet zomaar iedereen op hoeven nemen. Het dorpsbestuur kan een borgbrief verplicht stellen. Ook hier noemt men weer de twee eisen: men moet van ‘</a:t>
            </a:r>
            <a:r>
              <a:rPr lang="nl-NL" dirty="0" err="1"/>
              <a:t>Goet</a:t>
            </a:r>
            <a:r>
              <a:rPr lang="nl-NL" dirty="0"/>
              <a:t> ende deugdelijk’ gedrag zijn. Ook moet er een acte van borgtocht zijn vanuit de vorige woonplaats ter hoogte van 200 gulden. De resolutie is uitgebreid met de bepaling dat een </a:t>
            </a:r>
            <a:r>
              <a:rPr lang="nl-NL" dirty="0" err="1"/>
              <a:t>privepersoon</a:t>
            </a:r>
            <a:r>
              <a:rPr lang="nl-NL" dirty="0"/>
              <a:t> ook borg mag staan voor iemand. Het bedrag waarvoor men is dan wel hoger, namelijk 300 gulden. De borg die vanuit de Staten-Generaal bepaald wordt is hiermee een stuk lager dan de borg die Tilburg eerst vereist stelde. Met deze resolutie worden alle verschillende lokale bepalingen vervangen door één algemene bepaling.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highlight>
                <a:srgbClr val="FFFF00"/>
              </a:highlight>
            </a:endParaRP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C3307DB8-EB4D-4A9A-A239-5AFDB2FC126B}" type="slidenum">
              <a:rPr lang="nl-NL" smtClean="0"/>
              <a:t>9</a:t>
            </a:fld>
            <a:endParaRPr lang="nl-NL"/>
          </a:p>
        </p:txBody>
      </p:sp>
    </p:spTree>
    <p:extLst>
      <p:ext uri="{BB962C8B-B14F-4D97-AF65-F5344CB8AC3E}">
        <p14:creationId xmlns:p14="http://schemas.microsoft.com/office/powerpoint/2010/main" val="1381653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Klik om stijl te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36D69E2-9391-4D69-B897-7B53988502DA}" type="datetimeFigureOut">
              <a:rPr lang="nl-NL" smtClean="0"/>
              <a:t>8-11-2025</a:t>
            </a:fld>
            <a:endParaRPr lang="nl-NL"/>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E1D80165-DA70-49D9-A8A7-0E7E0FC29CAE}" type="slidenum">
              <a:rPr lang="nl-NL" smtClean="0"/>
              <a:t>‹nr.›</a:t>
            </a:fld>
            <a:endParaRPr lang="nl-NL"/>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nl-NL"/>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nl-NL"/>
            </a:p>
          </p:txBody>
        </p:sp>
      </p:grpSp>
    </p:spTree>
    <p:extLst>
      <p:ext uri="{BB962C8B-B14F-4D97-AF65-F5344CB8AC3E}">
        <p14:creationId xmlns:p14="http://schemas.microsoft.com/office/powerpoint/2010/main" val="17805886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36D69E2-9391-4D69-B897-7B53988502DA}" type="datetimeFigureOut">
              <a:rPr lang="nl-NL" smtClean="0"/>
              <a:t>8-11-2025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1D80165-DA70-49D9-A8A7-0E7E0FC29CAE}" type="slidenum">
              <a:rPr lang="nl-NL" smtClean="0"/>
              <a:t>‹nr.›</a:t>
            </a:fld>
            <a:endParaRPr lang="nl-NL"/>
          </a:p>
        </p:txBody>
      </p:sp>
    </p:spTree>
    <p:extLst>
      <p:ext uri="{BB962C8B-B14F-4D97-AF65-F5344CB8AC3E}">
        <p14:creationId xmlns:p14="http://schemas.microsoft.com/office/powerpoint/2010/main" val="339017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36D69E2-9391-4D69-B897-7B53988502DA}" type="datetimeFigureOut">
              <a:rPr lang="nl-NL" smtClean="0"/>
              <a:t>8-11-2025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1D80165-DA70-49D9-A8A7-0E7E0FC29CAE}" type="slidenum">
              <a:rPr lang="nl-NL" smtClean="0"/>
              <a:t>‹nr.›</a:t>
            </a:fld>
            <a:endParaRPr lang="nl-NL"/>
          </a:p>
        </p:txBody>
      </p:sp>
    </p:spTree>
    <p:extLst>
      <p:ext uri="{BB962C8B-B14F-4D97-AF65-F5344CB8AC3E}">
        <p14:creationId xmlns:p14="http://schemas.microsoft.com/office/powerpoint/2010/main" val="227568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36D69E2-9391-4D69-B897-7B53988502DA}" type="datetimeFigureOut">
              <a:rPr lang="nl-NL" smtClean="0"/>
              <a:t>8-11-2025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1D80165-DA70-49D9-A8A7-0E7E0FC29CAE}" type="slidenum">
              <a:rPr lang="nl-NL" smtClean="0"/>
              <a:t>‹nr.›</a:t>
            </a:fld>
            <a:endParaRPr lang="nl-NL"/>
          </a:p>
        </p:txBody>
      </p:sp>
    </p:spTree>
    <p:extLst>
      <p:ext uri="{BB962C8B-B14F-4D97-AF65-F5344CB8AC3E}">
        <p14:creationId xmlns:p14="http://schemas.microsoft.com/office/powerpoint/2010/main" val="353353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36D69E2-9391-4D69-B897-7B53988502DA}" type="datetimeFigureOut">
              <a:rPr lang="nl-NL" smtClean="0"/>
              <a:t>8-11-2025</a:t>
            </a:fld>
            <a:endParaRPr lang="nl-NL"/>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E1D80165-DA70-49D9-A8A7-0E7E0FC29CAE}" type="slidenum">
              <a:rPr lang="nl-NL" smtClean="0"/>
              <a:t>‹nr.›</a:t>
            </a:fld>
            <a:endParaRPr lang="nl-NL"/>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4109043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36D69E2-9391-4D69-B897-7B53988502DA}" type="datetimeFigureOut">
              <a:rPr lang="nl-NL" smtClean="0"/>
              <a:t>8-11-2025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1D80165-DA70-49D9-A8A7-0E7E0FC29CAE}" type="slidenum">
              <a:rPr lang="nl-NL" smtClean="0"/>
              <a:t>‹nr.›</a:t>
            </a:fld>
            <a:endParaRPr lang="nl-NL"/>
          </a:p>
        </p:txBody>
      </p:sp>
    </p:spTree>
    <p:extLst>
      <p:ext uri="{BB962C8B-B14F-4D97-AF65-F5344CB8AC3E}">
        <p14:creationId xmlns:p14="http://schemas.microsoft.com/office/powerpoint/2010/main" val="132159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36D69E2-9391-4D69-B897-7B53988502DA}" type="datetimeFigureOut">
              <a:rPr lang="nl-NL" smtClean="0"/>
              <a:t>8-11-2025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E1D80165-DA70-49D9-A8A7-0E7E0FC29CAE}" type="slidenum">
              <a:rPr lang="nl-NL" smtClean="0"/>
              <a:t>‹nr.›</a:t>
            </a:fld>
            <a:endParaRPr lang="nl-NL"/>
          </a:p>
        </p:txBody>
      </p:sp>
    </p:spTree>
    <p:extLst>
      <p:ext uri="{BB962C8B-B14F-4D97-AF65-F5344CB8AC3E}">
        <p14:creationId xmlns:p14="http://schemas.microsoft.com/office/powerpoint/2010/main" val="141912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36D69E2-9391-4D69-B897-7B53988502DA}" type="datetimeFigureOut">
              <a:rPr lang="nl-NL" smtClean="0"/>
              <a:t>8-11-2025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E1D80165-DA70-49D9-A8A7-0E7E0FC29CAE}" type="slidenum">
              <a:rPr lang="nl-NL" smtClean="0"/>
              <a:t>‹nr.›</a:t>
            </a:fld>
            <a:endParaRPr lang="nl-NL"/>
          </a:p>
        </p:txBody>
      </p:sp>
    </p:spTree>
    <p:extLst>
      <p:ext uri="{BB962C8B-B14F-4D97-AF65-F5344CB8AC3E}">
        <p14:creationId xmlns:p14="http://schemas.microsoft.com/office/powerpoint/2010/main" val="2825732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D69E2-9391-4D69-B897-7B53988502DA}" type="datetimeFigureOut">
              <a:rPr lang="nl-NL" smtClean="0"/>
              <a:t>8-11-2025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E1D80165-DA70-49D9-A8A7-0E7E0FC29CAE}" type="slidenum">
              <a:rPr lang="nl-NL" smtClean="0"/>
              <a:t>‹nr.›</a:t>
            </a:fld>
            <a:endParaRPr lang="nl-NL"/>
          </a:p>
        </p:txBody>
      </p:sp>
    </p:spTree>
    <p:extLst>
      <p:ext uri="{BB962C8B-B14F-4D97-AF65-F5344CB8AC3E}">
        <p14:creationId xmlns:p14="http://schemas.microsoft.com/office/powerpoint/2010/main" val="75854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Klik om stijl te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36D69E2-9391-4D69-B897-7B53988502DA}" type="datetimeFigureOut">
              <a:rPr lang="nl-NL" smtClean="0"/>
              <a:t>8-11-2025</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1D80165-DA70-49D9-A8A7-0E7E0FC29CAE}"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8267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Klik om stijl te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36D69E2-9391-4D69-B897-7B53988502DA}" type="datetimeFigureOut">
              <a:rPr lang="nl-NL" smtClean="0"/>
              <a:t>8-11-2025</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1D80165-DA70-49D9-A8A7-0E7E0FC29CAE}"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66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36D69E2-9391-4D69-B897-7B53988502DA}" type="datetimeFigureOut">
              <a:rPr lang="nl-NL" smtClean="0"/>
              <a:t>8-11-2025</a:t>
            </a:fld>
            <a:endParaRPr lang="nl-NL"/>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nl-N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E1D80165-DA70-49D9-A8A7-0E7E0FC29CAE}" type="slidenum">
              <a:rPr lang="nl-NL" smtClean="0"/>
              <a:t>‹nr.›</a:t>
            </a:fld>
            <a:endParaRPr lang="nl-N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Tree>
    <p:extLst>
      <p:ext uri="{BB962C8B-B14F-4D97-AF65-F5344CB8AC3E}">
        <p14:creationId xmlns:p14="http://schemas.microsoft.com/office/powerpoint/2010/main" val="37323185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regionaalarchieftilburg.nl/" TargetMode="Externa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83E12B27-3EE2-4F71-97F8-901CDE8ABD88}"/>
              </a:ext>
            </a:extLst>
          </p:cNvPr>
          <p:cNvSpPr txBox="1"/>
          <p:nvPr/>
        </p:nvSpPr>
        <p:spPr>
          <a:xfrm>
            <a:off x="88928" y="6169497"/>
            <a:ext cx="3443700" cy="646331"/>
          </a:xfrm>
          <a:prstGeom prst="rect">
            <a:avLst/>
          </a:prstGeom>
          <a:noFill/>
        </p:spPr>
        <p:txBody>
          <a:bodyPr wrap="none" rtlCol="0">
            <a:spAutoFit/>
          </a:bodyPr>
          <a:lstStyle/>
          <a:p>
            <a:r>
              <a:rPr lang="nl-NL" sz="1200" dirty="0"/>
              <a:t>Stef Uijens (stef.uijens@regionaalarchieftilburg.nl)</a:t>
            </a:r>
          </a:p>
          <a:p>
            <a:r>
              <a:rPr lang="nl-NL" sz="1200" dirty="0"/>
              <a:t>Symposium ‘Over </a:t>
            </a:r>
            <a:r>
              <a:rPr lang="nl-NL" sz="1200" dirty="0" err="1"/>
              <a:t>dinghbancken</a:t>
            </a:r>
            <a:r>
              <a:rPr lang="nl-NL" sz="1200" dirty="0"/>
              <a:t> ende </a:t>
            </a:r>
            <a:r>
              <a:rPr lang="nl-NL" sz="1200" dirty="0" err="1"/>
              <a:t>drossaerts</a:t>
            </a:r>
            <a:r>
              <a:rPr lang="nl-NL" sz="1200" dirty="0"/>
              <a:t>’</a:t>
            </a:r>
          </a:p>
          <a:p>
            <a:r>
              <a:rPr lang="nl-NL" sz="1200" dirty="0"/>
              <a:t>08-11-2025</a:t>
            </a:r>
          </a:p>
        </p:txBody>
      </p:sp>
      <p:sp>
        <p:nvSpPr>
          <p:cNvPr id="2" name="Tekstvak 1">
            <a:extLst>
              <a:ext uri="{FF2B5EF4-FFF2-40B4-BE49-F238E27FC236}">
                <a16:creationId xmlns:a16="http://schemas.microsoft.com/office/drawing/2014/main" id="{DE6A86B5-FCC2-464E-ABF8-71322DC8C2C7}"/>
              </a:ext>
            </a:extLst>
          </p:cNvPr>
          <p:cNvSpPr txBox="1"/>
          <p:nvPr/>
        </p:nvSpPr>
        <p:spPr>
          <a:xfrm>
            <a:off x="3748979" y="3936245"/>
            <a:ext cx="4694042" cy="461665"/>
          </a:xfrm>
          <a:prstGeom prst="rect">
            <a:avLst/>
          </a:prstGeom>
          <a:noFill/>
        </p:spPr>
        <p:txBody>
          <a:bodyPr wrap="none" rtlCol="0">
            <a:spAutoFit/>
          </a:bodyPr>
          <a:lstStyle/>
          <a:p>
            <a:r>
              <a:rPr lang="nl-NL" sz="2400" b="1" dirty="0"/>
              <a:t>Borgbrieven in de 17</a:t>
            </a:r>
            <a:r>
              <a:rPr lang="nl-NL" sz="2400" b="1" baseline="30000" dirty="0"/>
              <a:t>e</a:t>
            </a:r>
            <a:r>
              <a:rPr lang="nl-NL" sz="2400" b="1" dirty="0"/>
              <a:t> en 18</a:t>
            </a:r>
            <a:r>
              <a:rPr lang="nl-NL" sz="2400" b="1" baseline="30000" dirty="0"/>
              <a:t>e</a:t>
            </a:r>
            <a:r>
              <a:rPr lang="nl-NL" sz="2400" b="1" dirty="0"/>
              <a:t> eeuw</a:t>
            </a:r>
          </a:p>
        </p:txBody>
      </p:sp>
      <p:sp>
        <p:nvSpPr>
          <p:cNvPr id="3" name="Tekstvak 2">
            <a:extLst>
              <a:ext uri="{FF2B5EF4-FFF2-40B4-BE49-F238E27FC236}">
                <a16:creationId xmlns:a16="http://schemas.microsoft.com/office/drawing/2014/main" id="{4D09536F-72A2-4244-8C68-7B55875BB17B}"/>
              </a:ext>
            </a:extLst>
          </p:cNvPr>
          <p:cNvSpPr txBox="1"/>
          <p:nvPr/>
        </p:nvSpPr>
        <p:spPr>
          <a:xfrm>
            <a:off x="1979176" y="2505670"/>
            <a:ext cx="8601778" cy="923330"/>
          </a:xfrm>
          <a:prstGeom prst="rect">
            <a:avLst/>
          </a:prstGeom>
          <a:noFill/>
        </p:spPr>
        <p:txBody>
          <a:bodyPr wrap="none" rtlCol="0">
            <a:prstTxWarp prst="textArchUp">
              <a:avLst/>
            </a:prstTxWarp>
            <a:spAutoFit/>
          </a:bodyPr>
          <a:lstStyle/>
          <a:p>
            <a:r>
              <a:rPr lang="nl-NL" sz="5400" dirty="0"/>
              <a:t>Wat je van </a:t>
            </a:r>
            <a:r>
              <a:rPr lang="nl-NL" sz="5400" dirty="0" err="1"/>
              <a:t>caveren</a:t>
            </a:r>
            <a:r>
              <a:rPr lang="nl-NL" sz="5400" dirty="0"/>
              <a:t> leren kan</a:t>
            </a:r>
          </a:p>
        </p:txBody>
      </p:sp>
      <p:pic>
        <p:nvPicPr>
          <p:cNvPr id="4" name="Afbeelding 3">
            <a:extLst>
              <a:ext uri="{FF2B5EF4-FFF2-40B4-BE49-F238E27FC236}">
                <a16:creationId xmlns:a16="http://schemas.microsoft.com/office/drawing/2014/main" id="{DCBC6D0C-66C3-4BC3-94FC-47A96A717FD4}"/>
              </a:ext>
            </a:extLst>
          </p:cNvPr>
          <p:cNvPicPr>
            <a:picLocks noChangeAspect="1"/>
          </p:cNvPicPr>
          <p:nvPr/>
        </p:nvPicPr>
        <p:blipFill>
          <a:blip r:embed="rId3"/>
          <a:stretch>
            <a:fillRect/>
          </a:stretch>
        </p:blipFill>
        <p:spPr>
          <a:xfrm>
            <a:off x="1159765" y="1159129"/>
            <a:ext cx="9863913" cy="4474027"/>
          </a:xfrm>
          <a:prstGeom prst="rect">
            <a:avLst/>
          </a:prstGeom>
        </p:spPr>
      </p:pic>
    </p:spTree>
    <p:extLst>
      <p:ext uri="{BB962C8B-B14F-4D97-AF65-F5344CB8AC3E}">
        <p14:creationId xmlns:p14="http://schemas.microsoft.com/office/powerpoint/2010/main" val="369298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7690C-7813-4FB5-84F2-15DE7E48293B}"/>
              </a:ext>
            </a:extLst>
          </p:cNvPr>
          <p:cNvSpPr>
            <a:spLocks noGrp="1"/>
          </p:cNvSpPr>
          <p:nvPr>
            <p:ph type="title"/>
          </p:nvPr>
        </p:nvSpPr>
        <p:spPr>
          <a:xfrm>
            <a:off x="2063931" y="790303"/>
            <a:ext cx="9601200" cy="1485900"/>
          </a:xfrm>
        </p:spPr>
        <p:txBody>
          <a:bodyPr/>
          <a:lstStyle/>
          <a:p>
            <a:r>
              <a:rPr lang="nl-NL" dirty="0"/>
              <a:t>Borgbrieven als genealogische bron</a:t>
            </a:r>
          </a:p>
        </p:txBody>
      </p:sp>
      <p:pic>
        <p:nvPicPr>
          <p:cNvPr id="4" name="Afbeelding 3">
            <a:extLst>
              <a:ext uri="{FF2B5EF4-FFF2-40B4-BE49-F238E27FC236}">
                <a16:creationId xmlns:a16="http://schemas.microsoft.com/office/drawing/2014/main" id="{E981DBC3-B6A9-41E8-A3D5-2D80EC41E85D}"/>
              </a:ext>
            </a:extLst>
          </p:cNvPr>
          <p:cNvPicPr>
            <a:picLocks noChangeAspect="1"/>
          </p:cNvPicPr>
          <p:nvPr/>
        </p:nvPicPr>
        <p:blipFill>
          <a:blip r:embed="rId3"/>
          <a:stretch>
            <a:fillRect/>
          </a:stretch>
        </p:blipFill>
        <p:spPr>
          <a:xfrm>
            <a:off x="4689564" y="2177869"/>
            <a:ext cx="3227461" cy="3238438"/>
          </a:xfrm>
          <a:prstGeom prst="rect">
            <a:avLst/>
          </a:prstGeom>
        </p:spPr>
      </p:pic>
      <p:sp>
        <p:nvSpPr>
          <p:cNvPr id="3" name="Tekstvak 2">
            <a:extLst>
              <a:ext uri="{FF2B5EF4-FFF2-40B4-BE49-F238E27FC236}">
                <a16:creationId xmlns:a16="http://schemas.microsoft.com/office/drawing/2014/main" id="{C2212550-318B-4495-B622-6B683CD6666F}"/>
              </a:ext>
            </a:extLst>
          </p:cNvPr>
          <p:cNvSpPr txBox="1"/>
          <p:nvPr/>
        </p:nvSpPr>
        <p:spPr>
          <a:xfrm>
            <a:off x="8218583" y="2276203"/>
            <a:ext cx="3952429" cy="369332"/>
          </a:xfrm>
          <a:prstGeom prst="rect">
            <a:avLst/>
          </a:prstGeom>
          <a:noFill/>
        </p:spPr>
        <p:txBody>
          <a:bodyPr wrap="none" rtlCol="0">
            <a:spAutoFit/>
          </a:bodyPr>
          <a:lstStyle/>
          <a:p>
            <a:r>
              <a:rPr lang="nl-NL" dirty="0"/>
              <a:t>1. Migratie vóór 1811 in kaart brengen</a:t>
            </a:r>
          </a:p>
        </p:txBody>
      </p:sp>
      <p:sp>
        <p:nvSpPr>
          <p:cNvPr id="5" name="Tekstvak 4">
            <a:extLst>
              <a:ext uri="{FF2B5EF4-FFF2-40B4-BE49-F238E27FC236}">
                <a16:creationId xmlns:a16="http://schemas.microsoft.com/office/drawing/2014/main" id="{1FC821A7-73B4-431A-B42E-A868664AEB27}"/>
              </a:ext>
            </a:extLst>
          </p:cNvPr>
          <p:cNvSpPr txBox="1"/>
          <p:nvPr/>
        </p:nvSpPr>
        <p:spPr>
          <a:xfrm>
            <a:off x="8218583" y="2784230"/>
            <a:ext cx="1856790" cy="369332"/>
          </a:xfrm>
          <a:prstGeom prst="rect">
            <a:avLst/>
          </a:prstGeom>
          <a:noFill/>
        </p:spPr>
        <p:txBody>
          <a:bodyPr wrap="none" rtlCol="0">
            <a:spAutoFit/>
          </a:bodyPr>
          <a:lstStyle/>
          <a:p>
            <a:r>
              <a:rPr lang="nl-NL" dirty="0"/>
              <a:t>2. Familierelaties</a:t>
            </a:r>
          </a:p>
        </p:txBody>
      </p:sp>
      <p:sp>
        <p:nvSpPr>
          <p:cNvPr id="6" name="Tekstvak 5">
            <a:extLst>
              <a:ext uri="{FF2B5EF4-FFF2-40B4-BE49-F238E27FC236}">
                <a16:creationId xmlns:a16="http://schemas.microsoft.com/office/drawing/2014/main" id="{B6CC17CF-9F6F-4CB3-887E-6E09D71E7537}"/>
              </a:ext>
            </a:extLst>
          </p:cNvPr>
          <p:cNvSpPr txBox="1"/>
          <p:nvPr/>
        </p:nvSpPr>
        <p:spPr>
          <a:xfrm>
            <a:off x="8218583" y="3292257"/>
            <a:ext cx="2616678" cy="369332"/>
          </a:xfrm>
          <a:prstGeom prst="rect">
            <a:avLst/>
          </a:prstGeom>
          <a:noFill/>
        </p:spPr>
        <p:txBody>
          <a:bodyPr wrap="none" rtlCol="0">
            <a:spAutoFit/>
          </a:bodyPr>
          <a:lstStyle/>
          <a:p>
            <a:r>
              <a:rPr lang="nl-NL" dirty="0"/>
              <a:t>3. Kerkelijke achtergrond</a:t>
            </a:r>
          </a:p>
        </p:txBody>
      </p:sp>
      <p:sp>
        <p:nvSpPr>
          <p:cNvPr id="7" name="Tekstvak 6">
            <a:extLst>
              <a:ext uri="{FF2B5EF4-FFF2-40B4-BE49-F238E27FC236}">
                <a16:creationId xmlns:a16="http://schemas.microsoft.com/office/drawing/2014/main" id="{E52CCB2C-5F54-4B17-9D8B-5B41B6195085}"/>
              </a:ext>
            </a:extLst>
          </p:cNvPr>
          <p:cNvSpPr txBox="1"/>
          <p:nvPr/>
        </p:nvSpPr>
        <p:spPr>
          <a:xfrm>
            <a:off x="8218583" y="3843134"/>
            <a:ext cx="3033523" cy="369332"/>
          </a:xfrm>
          <a:prstGeom prst="rect">
            <a:avLst/>
          </a:prstGeom>
          <a:noFill/>
        </p:spPr>
        <p:txBody>
          <a:bodyPr wrap="none" rtlCol="0">
            <a:spAutoFit/>
          </a:bodyPr>
          <a:lstStyle/>
          <a:p>
            <a:r>
              <a:rPr lang="nl-NL" dirty="0"/>
              <a:t>4. Garantstelling door derden</a:t>
            </a:r>
          </a:p>
        </p:txBody>
      </p:sp>
    </p:spTree>
    <p:extLst>
      <p:ext uri="{BB962C8B-B14F-4D97-AF65-F5344CB8AC3E}">
        <p14:creationId xmlns:p14="http://schemas.microsoft.com/office/powerpoint/2010/main" val="48306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F02CF-E3CD-4A1A-A5EA-28941D331B58}"/>
              </a:ext>
            </a:extLst>
          </p:cNvPr>
          <p:cNvSpPr>
            <a:spLocks noGrp="1"/>
          </p:cNvSpPr>
          <p:nvPr>
            <p:ph type="title"/>
          </p:nvPr>
        </p:nvSpPr>
        <p:spPr>
          <a:xfrm>
            <a:off x="2590800" y="738963"/>
            <a:ext cx="9601200" cy="1485900"/>
          </a:xfrm>
        </p:spPr>
        <p:txBody>
          <a:bodyPr/>
          <a:lstStyle/>
          <a:p>
            <a:r>
              <a:rPr lang="nl-NL" dirty="0"/>
              <a:t>Borgbrieven: wie wel en wie niet?</a:t>
            </a:r>
          </a:p>
        </p:txBody>
      </p:sp>
      <p:sp>
        <p:nvSpPr>
          <p:cNvPr id="4" name="Tekstvak 3">
            <a:extLst>
              <a:ext uri="{FF2B5EF4-FFF2-40B4-BE49-F238E27FC236}">
                <a16:creationId xmlns:a16="http://schemas.microsoft.com/office/drawing/2014/main" id="{A6B387DD-08EA-4D03-9B66-96D687470F91}"/>
              </a:ext>
            </a:extLst>
          </p:cNvPr>
          <p:cNvSpPr txBox="1"/>
          <p:nvPr/>
        </p:nvSpPr>
        <p:spPr>
          <a:xfrm>
            <a:off x="8725989" y="1803333"/>
            <a:ext cx="898195" cy="646331"/>
          </a:xfrm>
          <a:prstGeom prst="rect">
            <a:avLst/>
          </a:prstGeom>
          <a:noFill/>
        </p:spPr>
        <p:txBody>
          <a:bodyPr wrap="none" rtlCol="0">
            <a:spAutoFit/>
          </a:bodyPr>
          <a:lstStyle/>
          <a:p>
            <a:r>
              <a:rPr lang="nl-NL" sz="3600" b="1" dirty="0"/>
              <a:t>Wel</a:t>
            </a:r>
          </a:p>
        </p:txBody>
      </p:sp>
      <p:sp>
        <p:nvSpPr>
          <p:cNvPr id="5" name="Tekstvak 4">
            <a:extLst>
              <a:ext uri="{FF2B5EF4-FFF2-40B4-BE49-F238E27FC236}">
                <a16:creationId xmlns:a16="http://schemas.microsoft.com/office/drawing/2014/main" id="{0DF97CC4-3775-4944-AE33-76FEECCCE84D}"/>
              </a:ext>
            </a:extLst>
          </p:cNvPr>
          <p:cNvSpPr txBox="1"/>
          <p:nvPr/>
        </p:nvSpPr>
        <p:spPr>
          <a:xfrm>
            <a:off x="2260400" y="4203098"/>
            <a:ext cx="1271245" cy="369332"/>
          </a:xfrm>
          <a:prstGeom prst="rect">
            <a:avLst/>
          </a:prstGeom>
          <a:noFill/>
        </p:spPr>
        <p:txBody>
          <a:bodyPr wrap="none" rtlCol="0">
            <a:spAutoFit/>
          </a:bodyPr>
          <a:lstStyle/>
          <a:p>
            <a:r>
              <a:rPr lang="nl-NL" dirty="0"/>
              <a:t>Landlopers</a:t>
            </a:r>
          </a:p>
        </p:txBody>
      </p:sp>
      <p:sp>
        <p:nvSpPr>
          <p:cNvPr id="3" name="Tekstvak 2">
            <a:extLst>
              <a:ext uri="{FF2B5EF4-FFF2-40B4-BE49-F238E27FC236}">
                <a16:creationId xmlns:a16="http://schemas.microsoft.com/office/drawing/2014/main" id="{091DC41A-9DA0-4AF3-80E2-E705F61CAEC4}"/>
              </a:ext>
            </a:extLst>
          </p:cNvPr>
          <p:cNvSpPr txBox="1"/>
          <p:nvPr/>
        </p:nvSpPr>
        <p:spPr>
          <a:xfrm>
            <a:off x="8725989" y="2409410"/>
            <a:ext cx="3299621" cy="646331"/>
          </a:xfrm>
          <a:prstGeom prst="rect">
            <a:avLst/>
          </a:prstGeom>
          <a:noFill/>
        </p:spPr>
        <p:txBody>
          <a:bodyPr wrap="none" rtlCol="0">
            <a:spAutoFit/>
          </a:bodyPr>
          <a:lstStyle/>
          <a:p>
            <a:r>
              <a:rPr lang="nl-NL" dirty="0"/>
              <a:t>Alle overige personen die zich in</a:t>
            </a:r>
          </a:p>
          <a:p>
            <a:r>
              <a:rPr lang="nl-NL" dirty="0"/>
              <a:t>Een plaats willen vestigen</a:t>
            </a:r>
          </a:p>
        </p:txBody>
      </p:sp>
      <p:sp>
        <p:nvSpPr>
          <p:cNvPr id="6" name="Tekstvak 5">
            <a:extLst>
              <a:ext uri="{FF2B5EF4-FFF2-40B4-BE49-F238E27FC236}">
                <a16:creationId xmlns:a16="http://schemas.microsoft.com/office/drawing/2014/main" id="{7DCD5E2E-92E9-47FA-AB1C-E64CB3B3F687}"/>
              </a:ext>
            </a:extLst>
          </p:cNvPr>
          <p:cNvSpPr txBox="1"/>
          <p:nvPr/>
        </p:nvSpPr>
        <p:spPr>
          <a:xfrm>
            <a:off x="2203755" y="1803333"/>
            <a:ext cx="974306" cy="646331"/>
          </a:xfrm>
          <a:prstGeom prst="rect">
            <a:avLst/>
          </a:prstGeom>
          <a:noFill/>
        </p:spPr>
        <p:txBody>
          <a:bodyPr wrap="none" rtlCol="0">
            <a:spAutoFit/>
          </a:bodyPr>
          <a:lstStyle/>
          <a:p>
            <a:r>
              <a:rPr lang="nl-NL" sz="3600" b="1" dirty="0"/>
              <a:t>Niet</a:t>
            </a:r>
          </a:p>
        </p:txBody>
      </p:sp>
      <p:sp>
        <p:nvSpPr>
          <p:cNvPr id="7" name="Tekstvak 6">
            <a:extLst>
              <a:ext uri="{FF2B5EF4-FFF2-40B4-BE49-F238E27FC236}">
                <a16:creationId xmlns:a16="http://schemas.microsoft.com/office/drawing/2014/main" id="{9ABC422C-FB42-433E-A66B-59B8E82ADD05}"/>
              </a:ext>
            </a:extLst>
          </p:cNvPr>
          <p:cNvSpPr txBox="1"/>
          <p:nvPr/>
        </p:nvSpPr>
        <p:spPr>
          <a:xfrm>
            <a:off x="2260400" y="2510964"/>
            <a:ext cx="2210990" cy="369332"/>
          </a:xfrm>
          <a:prstGeom prst="rect">
            <a:avLst/>
          </a:prstGeom>
          <a:noFill/>
        </p:spPr>
        <p:txBody>
          <a:bodyPr wrap="none" rtlCol="0">
            <a:spAutoFit/>
          </a:bodyPr>
          <a:lstStyle/>
          <a:p>
            <a:r>
              <a:rPr lang="nl-NL" dirty="0"/>
              <a:t>Welgestelde mensen</a:t>
            </a:r>
          </a:p>
        </p:txBody>
      </p:sp>
      <p:sp>
        <p:nvSpPr>
          <p:cNvPr id="8" name="Tekstvak 7">
            <a:extLst>
              <a:ext uri="{FF2B5EF4-FFF2-40B4-BE49-F238E27FC236}">
                <a16:creationId xmlns:a16="http://schemas.microsoft.com/office/drawing/2014/main" id="{2557CBC5-EF67-40B4-A567-1A374C3DEE0C}"/>
              </a:ext>
            </a:extLst>
          </p:cNvPr>
          <p:cNvSpPr txBox="1"/>
          <p:nvPr/>
        </p:nvSpPr>
        <p:spPr>
          <a:xfrm>
            <a:off x="2260400" y="2920431"/>
            <a:ext cx="1096775" cy="369332"/>
          </a:xfrm>
          <a:prstGeom prst="rect">
            <a:avLst/>
          </a:prstGeom>
          <a:noFill/>
        </p:spPr>
        <p:txBody>
          <a:bodyPr wrap="none" rtlCol="0">
            <a:spAutoFit/>
          </a:bodyPr>
          <a:lstStyle/>
          <a:p>
            <a:r>
              <a:rPr lang="nl-NL" dirty="0"/>
              <a:t>Militairen</a:t>
            </a:r>
          </a:p>
        </p:txBody>
      </p:sp>
      <p:sp>
        <p:nvSpPr>
          <p:cNvPr id="9" name="Tekstvak 8">
            <a:extLst>
              <a:ext uri="{FF2B5EF4-FFF2-40B4-BE49-F238E27FC236}">
                <a16:creationId xmlns:a16="http://schemas.microsoft.com/office/drawing/2014/main" id="{DE407ED5-ECF8-4EC7-B6D8-59032B7B6615}"/>
              </a:ext>
            </a:extLst>
          </p:cNvPr>
          <p:cNvSpPr txBox="1"/>
          <p:nvPr/>
        </p:nvSpPr>
        <p:spPr>
          <a:xfrm>
            <a:off x="2260400" y="3329899"/>
            <a:ext cx="3062057" cy="646331"/>
          </a:xfrm>
          <a:prstGeom prst="rect">
            <a:avLst/>
          </a:prstGeom>
          <a:noFill/>
        </p:spPr>
        <p:txBody>
          <a:bodyPr wrap="none" rtlCol="0">
            <a:spAutoFit/>
          </a:bodyPr>
          <a:lstStyle/>
          <a:p>
            <a:r>
              <a:rPr lang="nl-NL" dirty="0"/>
              <a:t>Dienstboden zonder kinderen</a:t>
            </a:r>
          </a:p>
          <a:p>
            <a:r>
              <a:rPr lang="nl-NL" dirty="0" err="1"/>
              <a:t>Seizoensarbeiders</a:t>
            </a:r>
            <a:endParaRPr lang="nl-NL" dirty="0"/>
          </a:p>
        </p:txBody>
      </p:sp>
      <p:sp>
        <p:nvSpPr>
          <p:cNvPr id="12" name="Tekstvak 11">
            <a:extLst>
              <a:ext uri="{FF2B5EF4-FFF2-40B4-BE49-F238E27FC236}">
                <a16:creationId xmlns:a16="http://schemas.microsoft.com/office/drawing/2014/main" id="{71936371-736F-447D-9F22-7922A395BEBB}"/>
              </a:ext>
            </a:extLst>
          </p:cNvPr>
          <p:cNvSpPr txBox="1"/>
          <p:nvPr/>
        </p:nvSpPr>
        <p:spPr>
          <a:xfrm>
            <a:off x="2260400" y="4695186"/>
            <a:ext cx="6009274" cy="369332"/>
          </a:xfrm>
          <a:prstGeom prst="rect">
            <a:avLst/>
          </a:prstGeom>
          <a:noFill/>
        </p:spPr>
        <p:txBody>
          <a:bodyPr wrap="none" rtlCol="0">
            <a:spAutoFit/>
          </a:bodyPr>
          <a:lstStyle/>
          <a:p>
            <a:r>
              <a:rPr lang="nl-NL" dirty="0"/>
              <a:t>Personen die afstand doen van een beroep op de armenkas</a:t>
            </a:r>
          </a:p>
        </p:txBody>
      </p:sp>
    </p:spTree>
    <p:extLst>
      <p:ext uri="{BB962C8B-B14F-4D97-AF65-F5344CB8AC3E}">
        <p14:creationId xmlns:p14="http://schemas.microsoft.com/office/powerpoint/2010/main" val="277169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8"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A7BB5EF-2B1A-4D82-8E4B-B8AB29E8E7E4}"/>
              </a:ext>
            </a:extLst>
          </p:cNvPr>
          <p:cNvSpPr txBox="1"/>
          <p:nvPr/>
        </p:nvSpPr>
        <p:spPr>
          <a:xfrm>
            <a:off x="7688178" y="288757"/>
            <a:ext cx="2898229" cy="369332"/>
          </a:xfrm>
          <a:prstGeom prst="rect">
            <a:avLst/>
          </a:prstGeom>
          <a:noFill/>
        </p:spPr>
        <p:txBody>
          <a:bodyPr wrap="none" rtlCol="0">
            <a:spAutoFit/>
          </a:bodyPr>
          <a:lstStyle/>
          <a:p>
            <a:r>
              <a:rPr lang="nl-NL" b="1" dirty="0"/>
              <a:t>Voorbeeld: Clara Jans(s)e(n)</a:t>
            </a:r>
          </a:p>
        </p:txBody>
      </p:sp>
      <p:pic>
        <p:nvPicPr>
          <p:cNvPr id="7" name="Afbeelding 6">
            <a:extLst>
              <a:ext uri="{FF2B5EF4-FFF2-40B4-BE49-F238E27FC236}">
                <a16:creationId xmlns:a16="http://schemas.microsoft.com/office/drawing/2014/main" id="{084E7804-4317-41B9-A7AF-5E7ED5D00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12153" y="156408"/>
            <a:ext cx="5008962" cy="6209810"/>
          </a:xfrm>
          <a:prstGeom prst="rect">
            <a:avLst/>
          </a:prstGeom>
        </p:spPr>
      </p:pic>
      <p:sp>
        <p:nvSpPr>
          <p:cNvPr id="8" name="Tekstvak 7">
            <a:extLst>
              <a:ext uri="{FF2B5EF4-FFF2-40B4-BE49-F238E27FC236}">
                <a16:creationId xmlns:a16="http://schemas.microsoft.com/office/drawing/2014/main" id="{820B231B-1821-46AF-99CE-92D7DED26FD7}"/>
              </a:ext>
            </a:extLst>
          </p:cNvPr>
          <p:cNvSpPr txBox="1"/>
          <p:nvPr/>
        </p:nvSpPr>
        <p:spPr>
          <a:xfrm>
            <a:off x="7243010" y="1335506"/>
            <a:ext cx="4657172" cy="3416320"/>
          </a:xfrm>
          <a:prstGeom prst="rect">
            <a:avLst/>
          </a:prstGeom>
          <a:noFill/>
        </p:spPr>
        <p:txBody>
          <a:bodyPr wrap="none" rtlCol="0">
            <a:spAutoFit/>
          </a:bodyPr>
          <a:lstStyle/>
          <a:p>
            <a:r>
              <a:rPr lang="nl-NL" i="1" dirty="0" err="1"/>
              <a:t>Ick</a:t>
            </a:r>
            <a:r>
              <a:rPr lang="nl-NL" i="1" dirty="0"/>
              <a:t> ondergeschreven pastoor en momber</a:t>
            </a:r>
          </a:p>
          <a:p>
            <a:r>
              <a:rPr lang="nl-NL" i="1" dirty="0"/>
              <a:t>der armen tafel van </a:t>
            </a:r>
            <a:r>
              <a:rPr lang="nl-NL" i="1" dirty="0" err="1"/>
              <a:t>Aldeneijck</a:t>
            </a:r>
            <a:r>
              <a:rPr lang="nl-NL" i="1" dirty="0"/>
              <a:t> </a:t>
            </a:r>
            <a:r>
              <a:rPr lang="nl-NL" i="1" dirty="0" err="1"/>
              <a:t>betuijge</a:t>
            </a:r>
            <a:endParaRPr lang="nl-NL" i="1" dirty="0"/>
          </a:p>
          <a:p>
            <a:r>
              <a:rPr lang="nl-NL" i="1" dirty="0"/>
              <a:t>dat de </a:t>
            </a:r>
            <a:r>
              <a:rPr lang="nl-NL" i="1" dirty="0" err="1"/>
              <a:t>eersaeme</a:t>
            </a:r>
            <a:r>
              <a:rPr lang="nl-NL" i="1" dirty="0"/>
              <a:t> Clara Jansen </a:t>
            </a:r>
            <a:r>
              <a:rPr lang="nl-NL" i="1" dirty="0" err="1"/>
              <a:t>gebortijgh</a:t>
            </a:r>
            <a:endParaRPr lang="nl-NL" i="1" dirty="0"/>
          </a:p>
          <a:p>
            <a:r>
              <a:rPr lang="nl-NL" i="1" dirty="0" err="1"/>
              <a:t>uijt</a:t>
            </a:r>
            <a:r>
              <a:rPr lang="nl-NL" i="1" dirty="0"/>
              <a:t> de parochie van </a:t>
            </a:r>
            <a:r>
              <a:rPr lang="nl-NL" i="1" dirty="0" err="1"/>
              <a:t>Aldeneijck</a:t>
            </a:r>
            <a:r>
              <a:rPr lang="nl-NL" i="1" dirty="0"/>
              <a:t> mij </a:t>
            </a:r>
            <a:r>
              <a:rPr lang="nl-NL" i="1" dirty="0" err="1"/>
              <a:t>versoght</a:t>
            </a:r>
            <a:endParaRPr lang="nl-NL" i="1" dirty="0"/>
          </a:p>
          <a:p>
            <a:r>
              <a:rPr lang="nl-NL" i="1" dirty="0"/>
              <a:t>het </a:t>
            </a:r>
            <a:r>
              <a:rPr lang="nl-NL" i="1" dirty="0" err="1"/>
              <a:t>eenen</a:t>
            </a:r>
            <a:r>
              <a:rPr lang="nl-NL" i="1" dirty="0"/>
              <a:t> ontlast brief: </a:t>
            </a:r>
            <a:r>
              <a:rPr lang="nl-NL" i="1" dirty="0" err="1"/>
              <a:t>altoe</a:t>
            </a:r>
            <a:r>
              <a:rPr lang="nl-NL" i="1" dirty="0"/>
              <a:t> </a:t>
            </a:r>
            <a:r>
              <a:rPr lang="nl-NL" i="1" dirty="0" err="1"/>
              <a:t>certificere</a:t>
            </a:r>
            <a:endParaRPr lang="nl-NL" i="1" dirty="0"/>
          </a:p>
          <a:p>
            <a:r>
              <a:rPr lang="nl-NL" i="1" dirty="0"/>
              <a:t>hier mede </a:t>
            </a:r>
            <a:r>
              <a:rPr lang="nl-NL" i="1" dirty="0" err="1"/>
              <a:t>waer</a:t>
            </a:r>
            <a:r>
              <a:rPr lang="nl-NL" i="1" dirty="0"/>
              <a:t> het </a:t>
            </a:r>
            <a:r>
              <a:rPr lang="nl-NL" i="1" dirty="0" err="1"/>
              <a:t>saecken</a:t>
            </a:r>
            <a:r>
              <a:rPr lang="nl-NL" i="1" dirty="0"/>
              <a:t> dat de </a:t>
            </a:r>
            <a:r>
              <a:rPr lang="nl-NL" i="1" dirty="0" err="1"/>
              <a:t>voors</a:t>
            </a:r>
            <a:r>
              <a:rPr lang="nl-NL" i="1" dirty="0"/>
              <a:t>.</a:t>
            </a:r>
          </a:p>
          <a:p>
            <a:r>
              <a:rPr lang="nl-NL" i="1" dirty="0"/>
              <a:t>Clara Jansen </a:t>
            </a:r>
            <a:r>
              <a:rPr lang="nl-NL" i="1" dirty="0" err="1"/>
              <a:t>soude</a:t>
            </a:r>
            <a:r>
              <a:rPr lang="nl-NL" i="1" dirty="0"/>
              <a:t> </a:t>
            </a:r>
            <a:r>
              <a:rPr lang="nl-NL" i="1" dirty="0" err="1"/>
              <a:t>coemen</a:t>
            </a:r>
            <a:r>
              <a:rPr lang="nl-NL" i="1" dirty="0"/>
              <a:t> tot </a:t>
            </a:r>
            <a:r>
              <a:rPr lang="nl-NL" i="1" dirty="0" err="1"/>
              <a:t>eenijghen</a:t>
            </a:r>
            <a:endParaRPr lang="nl-NL" i="1" dirty="0"/>
          </a:p>
          <a:p>
            <a:r>
              <a:rPr lang="nl-NL" i="1" dirty="0"/>
              <a:t>armoede </a:t>
            </a:r>
            <a:r>
              <a:rPr lang="nl-NL" i="1" dirty="0" err="1"/>
              <a:t>oft</a:t>
            </a:r>
            <a:r>
              <a:rPr lang="nl-NL" i="1" dirty="0"/>
              <a:t> </a:t>
            </a:r>
            <a:r>
              <a:rPr lang="nl-NL" i="1" dirty="0" err="1"/>
              <a:t>behoeftigheijt</a:t>
            </a:r>
            <a:r>
              <a:rPr lang="nl-NL" i="1" dirty="0"/>
              <a:t> </a:t>
            </a:r>
            <a:r>
              <a:rPr lang="nl-NL" i="1" dirty="0" err="1"/>
              <a:t>waer</a:t>
            </a:r>
            <a:r>
              <a:rPr lang="nl-NL" i="1" dirty="0"/>
              <a:t> voor den</a:t>
            </a:r>
          </a:p>
          <a:p>
            <a:r>
              <a:rPr lang="nl-NL" i="1" dirty="0" err="1"/>
              <a:t>allemoegende</a:t>
            </a:r>
            <a:r>
              <a:rPr lang="nl-NL" i="1" dirty="0"/>
              <a:t> </a:t>
            </a:r>
            <a:r>
              <a:rPr lang="nl-NL" i="1" dirty="0" err="1"/>
              <a:t>haer</a:t>
            </a:r>
            <a:r>
              <a:rPr lang="nl-NL" i="1" dirty="0"/>
              <a:t> </a:t>
            </a:r>
            <a:r>
              <a:rPr lang="nl-NL" i="1" dirty="0" err="1"/>
              <a:t>bewaecx</a:t>
            </a:r>
            <a:r>
              <a:rPr lang="nl-NL" i="1" dirty="0"/>
              <a:t>, wij van </a:t>
            </a:r>
            <a:r>
              <a:rPr lang="nl-NL" i="1" dirty="0" err="1"/>
              <a:t>onsen</a:t>
            </a:r>
            <a:endParaRPr lang="nl-NL" i="1" dirty="0"/>
          </a:p>
          <a:p>
            <a:r>
              <a:rPr lang="nl-NL" i="1" dirty="0"/>
              <a:t>kant, voor </a:t>
            </a:r>
            <a:r>
              <a:rPr lang="nl-NL" i="1" dirty="0" err="1"/>
              <a:t>soo</a:t>
            </a:r>
            <a:r>
              <a:rPr lang="nl-NL" i="1" dirty="0"/>
              <a:t> verre het </a:t>
            </a:r>
            <a:r>
              <a:rPr lang="nl-NL" i="1" dirty="0" err="1"/>
              <a:t>moegelijck</a:t>
            </a:r>
            <a:r>
              <a:rPr lang="nl-NL" i="1" dirty="0"/>
              <a:t> </a:t>
            </a:r>
            <a:r>
              <a:rPr lang="nl-NL" i="1" dirty="0" err="1"/>
              <a:t>soude</a:t>
            </a:r>
            <a:r>
              <a:rPr lang="nl-NL" i="1" dirty="0"/>
              <a:t> </a:t>
            </a:r>
            <a:r>
              <a:rPr lang="nl-NL" i="1" dirty="0" err="1"/>
              <a:t>sijn</a:t>
            </a:r>
            <a:endParaRPr lang="nl-NL" i="1" dirty="0"/>
          </a:p>
          <a:p>
            <a:r>
              <a:rPr lang="nl-NL" i="1" dirty="0" err="1"/>
              <a:t>uijt</a:t>
            </a:r>
            <a:r>
              <a:rPr lang="nl-NL" i="1" dirty="0"/>
              <a:t> </a:t>
            </a:r>
            <a:r>
              <a:rPr lang="nl-NL" i="1" dirty="0" err="1"/>
              <a:t>onse</a:t>
            </a:r>
            <a:r>
              <a:rPr lang="nl-NL" i="1" dirty="0"/>
              <a:t> armen tafel sullen </a:t>
            </a:r>
            <a:r>
              <a:rPr lang="nl-NL" i="1" dirty="0" err="1"/>
              <a:t>behulpsaem</a:t>
            </a:r>
            <a:r>
              <a:rPr lang="nl-NL" i="1" dirty="0"/>
              <a:t> </a:t>
            </a:r>
            <a:r>
              <a:rPr lang="nl-NL" i="1" dirty="0" err="1"/>
              <a:t>sijn</a:t>
            </a:r>
            <a:endParaRPr lang="nl-NL" i="1" dirty="0"/>
          </a:p>
          <a:p>
            <a:r>
              <a:rPr lang="nl-NL" i="1" dirty="0" err="1"/>
              <a:t>actum</a:t>
            </a:r>
            <a:r>
              <a:rPr lang="nl-NL" i="1" dirty="0"/>
              <a:t> </a:t>
            </a:r>
            <a:r>
              <a:rPr lang="nl-NL" i="1" dirty="0" err="1"/>
              <a:t>Aldeneijck</a:t>
            </a:r>
            <a:r>
              <a:rPr lang="nl-NL" i="1" dirty="0"/>
              <a:t> den 11 </a:t>
            </a:r>
            <a:r>
              <a:rPr lang="nl-NL" i="1" dirty="0" err="1"/>
              <a:t>julii</a:t>
            </a:r>
            <a:r>
              <a:rPr lang="nl-NL" i="1" dirty="0"/>
              <a:t> 1783  </a:t>
            </a:r>
          </a:p>
        </p:txBody>
      </p:sp>
      <p:sp>
        <p:nvSpPr>
          <p:cNvPr id="9" name="Tekstvak 8">
            <a:extLst>
              <a:ext uri="{FF2B5EF4-FFF2-40B4-BE49-F238E27FC236}">
                <a16:creationId xmlns:a16="http://schemas.microsoft.com/office/drawing/2014/main" id="{F1C1F224-E33F-42F4-BA41-07C47D925423}"/>
              </a:ext>
            </a:extLst>
          </p:cNvPr>
          <p:cNvSpPr txBox="1"/>
          <p:nvPr/>
        </p:nvSpPr>
        <p:spPr>
          <a:xfrm>
            <a:off x="1220835" y="6439982"/>
            <a:ext cx="5591595" cy="261610"/>
          </a:xfrm>
          <a:prstGeom prst="rect">
            <a:avLst/>
          </a:prstGeom>
          <a:noFill/>
        </p:spPr>
        <p:txBody>
          <a:bodyPr wrap="none" rtlCol="0">
            <a:spAutoFit/>
          </a:bodyPr>
          <a:lstStyle/>
          <a:p>
            <a:r>
              <a:rPr lang="nl-NL" sz="1100" dirty="0"/>
              <a:t>Archief 1232, Dorpsbestuur Loon op Zand, </a:t>
            </a:r>
            <a:r>
              <a:rPr lang="nl-NL" sz="1100" dirty="0" err="1"/>
              <a:t>inv</a:t>
            </a:r>
            <a:r>
              <a:rPr lang="nl-NL" sz="1100" dirty="0"/>
              <a:t>. 1407, ingekomen borgbrieven, 1781-1790</a:t>
            </a:r>
          </a:p>
        </p:txBody>
      </p:sp>
    </p:spTree>
    <p:extLst>
      <p:ext uri="{BB962C8B-B14F-4D97-AF65-F5344CB8AC3E}">
        <p14:creationId xmlns:p14="http://schemas.microsoft.com/office/powerpoint/2010/main" val="3583195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B47B747D-81F4-4EC0-8D4E-66FBD0D12F3C}"/>
              </a:ext>
            </a:extLst>
          </p:cNvPr>
          <p:cNvSpPr/>
          <p:nvPr/>
        </p:nvSpPr>
        <p:spPr>
          <a:xfrm>
            <a:off x="1457826" y="6085654"/>
            <a:ext cx="9276347" cy="261610"/>
          </a:xfrm>
          <a:prstGeom prst="rect">
            <a:avLst/>
          </a:prstGeom>
        </p:spPr>
        <p:txBody>
          <a:bodyPr wrap="square">
            <a:spAutoFit/>
          </a:bodyPr>
          <a:lstStyle/>
          <a:p>
            <a:r>
              <a:rPr lang="nl-NL" sz="1100" dirty="0"/>
              <a:t>Archief 1232, Dorpsbestuur Loon op Zand, </a:t>
            </a:r>
            <a:r>
              <a:rPr lang="nl-NL" sz="1100" dirty="0" err="1"/>
              <a:t>inv</a:t>
            </a:r>
            <a:r>
              <a:rPr lang="nl-NL" sz="1100" dirty="0"/>
              <a:t>. 1407, ingekomen borgbrieven, 1781-1790 (detail)</a:t>
            </a:r>
          </a:p>
        </p:txBody>
      </p:sp>
      <p:sp>
        <p:nvSpPr>
          <p:cNvPr id="7" name="Tekstvak 6">
            <a:extLst>
              <a:ext uri="{FF2B5EF4-FFF2-40B4-BE49-F238E27FC236}">
                <a16:creationId xmlns:a16="http://schemas.microsoft.com/office/drawing/2014/main" id="{72A00D4E-8372-4B0A-8DEE-645854B60196}"/>
              </a:ext>
            </a:extLst>
          </p:cNvPr>
          <p:cNvSpPr txBox="1"/>
          <p:nvPr/>
        </p:nvSpPr>
        <p:spPr>
          <a:xfrm>
            <a:off x="8982710" y="854597"/>
            <a:ext cx="3057312" cy="3970318"/>
          </a:xfrm>
          <a:prstGeom prst="rect">
            <a:avLst/>
          </a:prstGeom>
          <a:noFill/>
        </p:spPr>
        <p:txBody>
          <a:bodyPr wrap="none" rtlCol="0">
            <a:spAutoFit/>
          </a:bodyPr>
          <a:lstStyle/>
          <a:p>
            <a:r>
              <a:rPr lang="nl-NL" sz="1400" dirty="0"/>
              <a:t>Links:</a:t>
            </a:r>
          </a:p>
          <a:p>
            <a:r>
              <a:rPr lang="nl-NL" sz="1400" i="1" dirty="0"/>
              <a:t>Borg-brief in dato </a:t>
            </a:r>
            <a:r>
              <a:rPr lang="nl-NL" sz="1400" i="1" dirty="0" err="1"/>
              <a:t>Aldeneijck</a:t>
            </a:r>
            <a:endParaRPr lang="nl-NL" sz="1400" i="1" dirty="0"/>
          </a:p>
          <a:p>
            <a:r>
              <a:rPr lang="nl-NL" sz="1400" i="1" dirty="0"/>
              <a:t>11 juni 1783 Clara Jansen</a:t>
            </a:r>
          </a:p>
          <a:p>
            <a:endParaRPr lang="nl-NL" sz="1400" i="1" dirty="0"/>
          </a:p>
          <a:p>
            <a:r>
              <a:rPr lang="nl-NL" sz="1400" dirty="0"/>
              <a:t>Rechts:</a:t>
            </a:r>
          </a:p>
          <a:p>
            <a:r>
              <a:rPr lang="nl-NL" sz="1400" i="1" dirty="0"/>
              <a:t>Ter </a:t>
            </a:r>
            <a:r>
              <a:rPr lang="nl-NL" sz="1400" i="1" dirty="0" err="1"/>
              <a:t>secretarije</a:t>
            </a:r>
            <a:r>
              <a:rPr lang="nl-NL" sz="1400" i="1" dirty="0"/>
              <a:t> van </a:t>
            </a:r>
            <a:r>
              <a:rPr lang="nl-NL" sz="1400" i="1" dirty="0" err="1"/>
              <a:t>Venloon</a:t>
            </a:r>
            <a:r>
              <a:rPr lang="nl-NL" sz="1400" i="1" dirty="0"/>
              <a:t> </a:t>
            </a:r>
            <a:r>
              <a:rPr lang="nl-NL" sz="1400" i="1" dirty="0" err="1"/>
              <a:t>overgelegt</a:t>
            </a:r>
            <a:endParaRPr lang="nl-NL" sz="1400" i="1" dirty="0"/>
          </a:p>
          <a:p>
            <a:r>
              <a:rPr lang="nl-NL" sz="1400" i="1" dirty="0"/>
              <a:t>Inden </a:t>
            </a:r>
            <a:r>
              <a:rPr lang="nl-NL" sz="1400" i="1" dirty="0" err="1"/>
              <a:t>jare</a:t>
            </a:r>
            <a:r>
              <a:rPr lang="nl-NL" sz="1400" i="1" dirty="0"/>
              <a:t> 1785</a:t>
            </a:r>
          </a:p>
          <a:p>
            <a:r>
              <a:rPr lang="nl-NL" sz="1400" i="1" dirty="0"/>
              <a:t>- </a:t>
            </a:r>
          </a:p>
          <a:p>
            <a:r>
              <a:rPr lang="nl-NL" sz="1400" i="1" dirty="0"/>
              <a:t>Afgegeven den 1 oktober 1803</a:t>
            </a:r>
          </a:p>
          <a:p>
            <a:r>
              <a:rPr lang="nl-NL" sz="1400" i="1" dirty="0"/>
              <a:t>ter </a:t>
            </a:r>
            <a:r>
              <a:rPr lang="nl-NL" sz="1400" i="1" dirty="0" err="1"/>
              <a:t>secretarije</a:t>
            </a:r>
            <a:r>
              <a:rPr lang="nl-NL" sz="1400" i="1" dirty="0"/>
              <a:t> van Loon op Zand</a:t>
            </a:r>
          </a:p>
          <a:p>
            <a:endParaRPr lang="nl-NL" sz="1400" i="1" dirty="0"/>
          </a:p>
          <a:p>
            <a:r>
              <a:rPr lang="nl-NL" sz="1400" i="1" dirty="0"/>
              <a:t>alhier terug </a:t>
            </a:r>
            <a:r>
              <a:rPr lang="nl-NL" sz="1400" i="1" dirty="0" err="1"/>
              <a:t>gebragt</a:t>
            </a:r>
            <a:r>
              <a:rPr lang="nl-NL" sz="1400" i="1" dirty="0"/>
              <a:t> den</a:t>
            </a:r>
          </a:p>
          <a:p>
            <a:r>
              <a:rPr lang="nl-NL" sz="1400" i="1" dirty="0"/>
              <a:t>8 maart 1807</a:t>
            </a:r>
          </a:p>
          <a:p>
            <a:r>
              <a:rPr lang="nl-NL" sz="1400" i="1" dirty="0"/>
              <a:t>en verleend borgbrief</a:t>
            </a:r>
          </a:p>
          <a:p>
            <a:r>
              <a:rPr lang="nl-NL" sz="1400" i="1" dirty="0"/>
              <a:t>van Loon op Zand na Til-</a:t>
            </a:r>
          </a:p>
          <a:p>
            <a:r>
              <a:rPr lang="nl-NL" sz="1400" i="1" dirty="0"/>
              <a:t>borg in dato 11 maart 1807</a:t>
            </a:r>
          </a:p>
          <a:p>
            <a:r>
              <a:rPr lang="nl-NL" sz="1400" i="1" dirty="0"/>
              <a:t>mits bovenstaande ter se-</a:t>
            </a:r>
          </a:p>
          <a:p>
            <a:r>
              <a:rPr lang="nl-NL" sz="1400" i="1" dirty="0" err="1"/>
              <a:t>cretarije</a:t>
            </a:r>
            <a:r>
              <a:rPr lang="nl-NL" sz="1400" i="1" dirty="0"/>
              <a:t> van Loon op Zand</a:t>
            </a:r>
          </a:p>
        </p:txBody>
      </p:sp>
      <p:pic>
        <p:nvPicPr>
          <p:cNvPr id="9" name="Afbeelding 8">
            <a:extLst>
              <a:ext uri="{FF2B5EF4-FFF2-40B4-BE49-F238E27FC236}">
                <a16:creationId xmlns:a16="http://schemas.microsoft.com/office/drawing/2014/main" id="{5DE432DA-96A1-41EC-BDCF-7666FE80B056}"/>
              </a:ext>
            </a:extLst>
          </p:cNvPr>
          <p:cNvPicPr>
            <a:picLocks noChangeAspect="1"/>
          </p:cNvPicPr>
          <p:nvPr/>
        </p:nvPicPr>
        <p:blipFill>
          <a:blip r:embed="rId3"/>
          <a:stretch>
            <a:fillRect/>
          </a:stretch>
        </p:blipFill>
        <p:spPr>
          <a:xfrm>
            <a:off x="843246" y="854597"/>
            <a:ext cx="8014648" cy="5052908"/>
          </a:xfrm>
          <a:prstGeom prst="rect">
            <a:avLst/>
          </a:prstGeom>
        </p:spPr>
      </p:pic>
    </p:spTree>
    <p:extLst>
      <p:ext uri="{BB962C8B-B14F-4D97-AF65-F5344CB8AC3E}">
        <p14:creationId xmlns:p14="http://schemas.microsoft.com/office/powerpoint/2010/main" val="3117475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84F3C5C-AD2D-4031-A618-55721B13D789}"/>
              </a:ext>
            </a:extLst>
          </p:cNvPr>
          <p:cNvPicPr>
            <a:picLocks noChangeAspect="1"/>
          </p:cNvPicPr>
          <p:nvPr/>
        </p:nvPicPr>
        <p:blipFill>
          <a:blip r:embed="rId3"/>
          <a:stretch>
            <a:fillRect/>
          </a:stretch>
        </p:blipFill>
        <p:spPr>
          <a:xfrm>
            <a:off x="1070811" y="1719510"/>
            <a:ext cx="10651958" cy="1247825"/>
          </a:xfrm>
          <a:prstGeom prst="rect">
            <a:avLst/>
          </a:prstGeom>
        </p:spPr>
      </p:pic>
      <p:sp>
        <p:nvSpPr>
          <p:cNvPr id="5" name="Rechthoek 4">
            <a:extLst>
              <a:ext uri="{FF2B5EF4-FFF2-40B4-BE49-F238E27FC236}">
                <a16:creationId xmlns:a16="http://schemas.microsoft.com/office/drawing/2014/main" id="{9E768DD4-6ED1-4C7E-BAB8-9B0B90E32ABB}"/>
              </a:ext>
            </a:extLst>
          </p:cNvPr>
          <p:cNvSpPr/>
          <p:nvPr/>
        </p:nvSpPr>
        <p:spPr>
          <a:xfrm>
            <a:off x="2562726" y="5845576"/>
            <a:ext cx="9765632" cy="261610"/>
          </a:xfrm>
          <a:prstGeom prst="rect">
            <a:avLst/>
          </a:prstGeom>
        </p:spPr>
        <p:txBody>
          <a:bodyPr wrap="square">
            <a:spAutoFit/>
          </a:bodyPr>
          <a:lstStyle/>
          <a:p>
            <a:r>
              <a:rPr lang="nl-NL" sz="1100" dirty="0"/>
              <a:t>Archief 1232, Dorpsbestuur Loon op Zand, </a:t>
            </a:r>
            <a:r>
              <a:rPr lang="nl-NL" sz="1100" dirty="0" err="1"/>
              <a:t>inv</a:t>
            </a:r>
            <a:r>
              <a:rPr lang="nl-NL" sz="1100" dirty="0"/>
              <a:t>. 1412, Naamindex van personen die een borgbrief hebben ingeleverd, 1774-1822 (detail)</a:t>
            </a:r>
          </a:p>
        </p:txBody>
      </p:sp>
      <p:sp>
        <p:nvSpPr>
          <p:cNvPr id="6" name="Tekstvak 5">
            <a:extLst>
              <a:ext uri="{FF2B5EF4-FFF2-40B4-BE49-F238E27FC236}">
                <a16:creationId xmlns:a16="http://schemas.microsoft.com/office/drawing/2014/main" id="{D2099FDB-D952-4A17-AD00-E00407502502}"/>
              </a:ext>
            </a:extLst>
          </p:cNvPr>
          <p:cNvSpPr txBox="1"/>
          <p:nvPr/>
        </p:nvSpPr>
        <p:spPr>
          <a:xfrm>
            <a:off x="4031897" y="3228592"/>
            <a:ext cx="7363326" cy="923330"/>
          </a:xfrm>
          <a:prstGeom prst="rect">
            <a:avLst/>
          </a:prstGeom>
          <a:noFill/>
        </p:spPr>
        <p:txBody>
          <a:bodyPr wrap="square" rtlCol="0">
            <a:spAutoFit/>
          </a:bodyPr>
          <a:lstStyle/>
          <a:p>
            <a:r>
              <a:rPr lang="nl-NL" i="1" dirty="0"/>
              <a:t>Jansens (Clara) van </a:t>
            </a:r>
            <a:r>
              <a:rPr lang="nl-NL" i="1" dirty="0" err="1"/>
              <a:t>Aldeneijck</a:t>
            </a:r>
            <a:r>
              <a:rPr lang="nl-NL" i="1" dirty="0"/>
              <a:t> in dato 11 juni 1783</a:t>
            </a:r>
          </a:p>
          <a:p>
            <a:r>
              <a:rPr lang="nl-NL" i="1" dirty="0"/>
              <a:t>door haar zelve </a:t>
            </a:r>
            <a:r>
              <a:rPr lang="nl-NL" i="1" dirty="0" err="1"/>
              <a:t>geligt</a:t>
            </a:r>
            <a:r>
              <a:rPr lang="nl-NL" i="1" dirty="0"/>
              <a:t> op 3 </a:t>
            </a:r>
            <a:r>
              <a:rPr lang="nl-NL" i="1" dirty="0" err="1"/>
              <a:t>oct</a:t>
            </a:r>
            <a:r>
              <a:rPr lang="nl-NL" i="1" dirty="0"/>
              <a:t>. 1803 en weer</a:t>
            </a:r>
          </a:p>
          <a:p>
            <a:r>
              <a:rPr lang="nl-NL" i="1" dirty="0"/>
              <a:t>terug gebracht den 8 </a:t>
            </a:r>
            <a:r>
              <a:rPr lang="nl-NL" i="1" dirty="0" err="1"/>
              <a:t>maert</a:t>
            </a:r>
            <a:r>
              <a:rPr lang="nl-NL" i="1" dirty="0"/>
              <a:t> 1807</a:t>
            </a:r>
          </a:p>
        </p:txBody>
      </p:sp>
    </p:spTree>
    <p:extLst>
      <p:ext uri="{BB962C8B-B14F-4D97-AF65-F5344CB8AC3E}">
        <p14:creationId xmlns:p14="http://schemas.microsoft.com/office/powerpoint/2010/main" val="22241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64DF122F-1A7F-4382-A04C-968C5C82FD95}"/>
              </a:ext>
            </a:extLst>
          </p:cNvPr>
          <p:cNvSpPr txBox="1"/>
          <p:nvPr/>
        </p:nvSpPr>
        <p:spPr>
          <a:xfrm>
            <a:off x="1344378" y="5345106"/>
            <a:ext cx="4751622" cy="261610"/>
          </a:xfrm>
          <a:prstGeom prst="rect">
            <a:avLst/>
          </a:prstGeom>
          <a:noFill/>
        </p:spPr>
        <p:txBody>
          <a:bodyPr wrap="none" rtlCol="0">
            <a:spAutoFit/>
          </a:bodyPr>
          <a:lstStyle/>
          <a:p>
            <a:r>
              <a:rPr lang="nl-NL" sz="1100" i="1" dirty="0"/>
              <a:t>Archief 15, DTB boeken Tilburg, </a:t>
            </a:r>
            <a:r>
              <a:rPr lang="nl-NL" sz="1100" i="1" dirty="0" err="1"/>
              <a:t>inv</a:t>
            </a:r>
            <a:r>
              <a:rPr lang="nl-NL" sz="1100" i="1" dirty="0"/>
              <a:t>. 52 trouwboek schepenbank 1801-1810</a:t>
            </a:r>
          </a:p>
        </p:txBody>
      </p:sp>
      <p:sp>
        <p:nvSpPr>
          <p:cNvPr id="6" name="Tekstvak 5">
            <a:extLst>
              <a:ext uri="{FF2B5EF4-FFF2-40B4-BE49-F238E27FC236}">
                <a16:creationId xmlns:a16="http://schemas.microsoft.com/office/drawing/2014/main" id="{5FC92160-84A6-40F7-9EC1-0F1D163360CB}"/>
              </a:ext>
            </a:extLst>
          </p:cNvPr>
          <p:cNvSpPr txBox="1"/>
          <p:nvPr/>
        </p:nvSpPr>
        <p:spPr>
          <a:xfrm>
            <a:off x="6637152" y="1610797"/>
            <a:ext cx="4946419" cy="3416320"/>
          </a:xfrm>
          <a:prstGeom prst="rect">
            <a:avLst/>
          </a:prstGeom>
          <a:noFill/>
        </p:spPr>
        <p:txBody>
          <a:bodyPr wrap="none" rtlCol="0">
            <a:spAutoFit/>
          </a:bodyPr>
          <a:lstStyle/>
          <a:p>
            <a:r>
              <a:rPr lang="nl-NL" i="1" dirty="0"/>
              <a:t>Peter de Bruin meerderjarig jong-</a:t>
            </a:r>
          </a:p>
          <a:p>
            <a:r>
              <a:rPr lang="nl-NL" i="1" dirty="0"/>
              <a:t>Man geboren en </a:t>
            </a:r>
            <a:r>
              <a:rPr lang="nl-NL" i="1" dirty="0" err="1"/>
              <a:t>woonende</a:t>
            </a:r>
            <a:r>
              <a:rPr lang="nl-NL" i="1" dirty="0"/>
              <a:t> alhier van</a:t>
            </a:r>
          </a:p>
          <a:p>
            <a:r>
              <a:rPr lang="nl-NL" i="1" dirty="0"/>
              <a:t>Professie </a:t>
            </a:r>
            <a:r>
              <a:rPr lang="nl-NL" i="1" dirty="0" err="1"/>
              <a:t>kledermaaker</a:t>
            </a:r>
            <a:endParaRPr lang="nl-NL" i="1" dirty="0"/>
          </a:p>
          <a:p>
            <a:endParaRPr lang="nl-NL" i="1" dirty="0"/>
          </a:p>
          <a:p>
            <a:endParaRPr lang="nl-NL" i="1" dirty="0"/>
          </a:p>
          <a:p>
            <a:r>
              <a:rPr lang="nl-NL" i="1" dirty="0"/>
              <a:t>met </a:t>
            </a:r>
          </a:p>
          <a:p>
            <a:endParaRPr lang="nl-NL" i="1" dirty="0"/>
          </a:p>
          <a:p>
            <a:r>
              <a:rPr lang="nl-NL" i="1" dirty="0"/>
              <a:t>Clara Janssen weduwe van wijlen</a:t>
            </a:r>
          </a:p>
          <a:p>
            <a:r>
              <a:rPr lang="nl-NL" i="1" dirty="0"/>
              <a:t>Gijsbert van den </a:t>
            </a:r>
            <a:r>
              <a:rPr lang="nl-NL" i="1" dirty="0" err="1"/>
              <a:t>Hooven</a:t>
            </a:r>
            <a:r>
              <a:rPr lang="nl-NL" i="1" dirty="0"/>
              <a:t>, geboren te </a:t>
            </a:r>
            <a:r>
              <a:rPr lang="nl-NL" i="1" dirty="0" err="1"/>
              <a:t>Maasijk</a:t>
            </a:r>
            <a:endParaRPr lang="nl-NL" i="1" dirty="0"/>
          </a:p>
          <a:p>
            <a:r>
              <a:rPr lang="nl-NL" i="1" dirty="0"/>
              <a:t>en wonende </a:t>
            </a:r>
            <a:r>
              <a:rPr lang="nl-NL" i="1" dirty="0" err="1"/>
              <a:t>zedert</a:t>
            </a:r>
            <a:r>
              <a:rPr lang="nl-NL" i="1" dirty="0"/>
              <a:t> de laatste drie </a:t>
            </a:r>
            <a:r>
              <a:rPr lang="nl-NL" i="1" dirty="0" err="1"/>
              <a:t>jaaren</a:t>
            </a:r>
            <a:r>
              <a:rPr lang="nl-NL" i="1" dirty="0"/>
              <a:t> alhier</a:t>
            </a:r>
          </a:p>
          <a:p>
            <a:r>
              <a:rPr lang="nl-NL" i="1" dirty="0"/>
              <a:t>zijn ingeschreven om waarvan </a:t>
            </a:r>
            <a:r>
              <a:rPr lang="nl-NL" i="1" dirty="0" err="1"/>
              <a:t>actum</a:t>
            </a:r>
            <a:r>
              <a:rPr lang="nl-NL" i="1" dirty="0"/>
              <a:t> Tilburg den</a:t>
            </a:r>
          </a:p>
          <a:p>
            <a:r>
              <a:rPr lang="nl-NL" i="1" dirty="0"/>
              <a:t>zestienden november 1800 vijf</a:t>
            </a:r>
          </a:p>
        </p:txBody>
      </p:sp>
      <p:pic>
        <p:nvPicPr>
          <p:cNvPr id="2" name="Afbeelding 1">
            <a:extLst>
              <a:ext uri="{FF2B5EF4-FFF2-40B4-BE49-F238E27FC236}">
                <a16:creationId xmlns:a16="http://schemas.microsoft.com/office/drawing/2014/main" id="{211EB2F9-DFC7-4700-A4D8-6321BBB4EA7B}"/>
              </a:ext>
            </a:extLst>
          </p:cNvPr>
          <p:cNvPicPr>
            <a:picLocks noChangeAspect="1"/>
          </p:cNvPicPr>
          <p:nvPr/>
        </p:nvPicPr>
        <p:blipFill>
          <a:blip r:embed="rId3"/>
          <a:stretch>
            <a:fillRect/>
          </a:stretch>
        </p:blipFill>
        <p:spPr>
          <a:xfrm>
            <a:off x="704223" y="1251284"/>
            <a:ext cx="5766245" cy="3775833"/>
          </a:xfrm>
          <a:prstGeom prst="rect">
            <a:avLst/>
          </a:prstGeom>
        </p:spPr>
      </p:pic>
    </p:spTree>
    <p:extLst>
      <p:ext uri="{BB962C8B-B14F-4D97-AF65-F5344CB8AC3E}">
        <p14:creationId xmlns:p14="http://schemas.microsoft.com/office/powerpoint/2010/main" val="116330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275CFBA-FCED-4A1A-B045-2D26CF83B686}"/>
              </a:ext>
            </a:extLst>
          </p:cNvPr>
          <p:cNvPicPr>
            <a:picLocks noChangeAspect="1"/>
          </p:cNvPicPr>
          <p:nvPr/>
        </p:nvPicPr>
        <p:blipFill>
          <a:blip r:embed="rId3"/>
          <a:stretch>
            <a:fillRect/>
          </a:stretch>
        </p:blipFill>
        <p:spPr>
          <a:xfrm>
            <a:off x="845375" y="457200"/>
            <a:ext cx="3651682" cy="5553075"/>
          </a:xfrm>
          <a:prstGeom prst="rect">
            <a:avLst/>
          </a:prstGeom>
        </p:spPr>
      </p:pic>
      <p:sp>
        <p:nvSpPr>
          <p:cNvPr id="5" name="Tekstvak 4">
            <a:extLst>
              <a:ext uri="{FF2B5EF4-FFF2-40B4-BE49-F238E27FC236}">
                <a16:creationId xmlns:a16="http://schemas.microsoft.com/office/drawing/2014/main" id="{3C8E67FA-033A-4B16-99A9-A34515FD84A6}"/>
              </a:ext>
            </a:extLst>
          </p:cNvPr>
          <p:cNvSpPr txBox="1"/>
          <p:nvPr/>
        </p:nvSpPr>
        <p:spPr>
          <a:xfrm>
            <a:off x="707377" y="6139190"/>
            <a:ext cx="3927678" cy="261610"/>
          </a:xfrm>
          <a:prstGeom prst="rect">
            <a:avLst/>
          </a:prstGeom>
          <a:noFill/>
        </p:spPr>
        <p:txBody>
          <a:bodyPr wrap="none" rtlCol="0">
            <a:spAutoFit/>
          </a:bodyPr>
          <a:lstStyle/>
          <a:p>
            <a:r>
              <a:rPr lang="nl-NL" sz="1100" i="1" dirty="0"/>
              <a:t>Archief 491, DTB Loon op Zand, </a:t>
            </a:r>
            <a:r>
              <a:rPr lang="nl-NL" sz="1100" i="1" dirty="0" err="1"/>
              <a:t>inv</a:t>
            </a:r>
            <a:r>
              <a:rPr lang="nl-NL" sz="1100" i="1" dirty="0"/>
              <a:t>. 30 trouwboek 1806-1830</a:t>
            </a:r>
          </a:p>
        </p:txBody>
      </p:sp>
      <p:sp>
        <p:nvSpPr>
          <p:cNvPr id="6" name="Tekstvak 5">
            <a:extLst>
              <a:ext uri="{FF2B5EF4-FFF2-40B4-BE49-F238E27FC236}">
                <a16:creationId xmlns:a16="http://schemas.microsoft.com/office/drawing/2014/main" id="{C2DAAB6D-2158-4980-8486-9A7DE4A03EA5}"/>
              </a:ext>
            </a:extLst>
          </p:cNvPr>
          <p:cNvSpPr txBox="1"/>
          <p:nvPr/>
        </p:nvSpPr>
        <p:spPr>
          <a:xfrm>
            <a:off x="6557010" y="1078502"/>
            <a:ext cx="3320140" cy="4524315"/>
          </a:xfrm>
          <a:prstGeom prst="rect">
            <a:avLst/>
          </a:prstGeom>
          <a:noFill/>
        </p:spPr>
        <p:txBody>
          <a:bodyPr wrap="none" rtlCol="0">
            <a:spAutoFit/>
          </a:bodyPr>
          <a:lstStyle/>
          <a:p>
            <a:r>
              <a:rPr lang="nl-NL" i="1" dirty="0"/>
              <a:t>Op den 3</a:t>
            </a:r>
            <a:r>
              <a:rPr lang="nl-NL" i="1" baseline="30000" dirty="0"/>
              <a:t>e</a:t>
            </a:r>
            <a:r>
              <a:rPr lang="nl-NL" i="1" dirty="0"/>
              <a:t> </a:t>
            </a:r>
            <a:r>
              <a:rPr lang="nl-NL" i="1" dirty="0" err="1"/>
              <a:t>januarij</a:t>
            </a:r>
            <a:r>
              <a:rPr lang="nl-NL" i="1" dirty="0"/>
              <a:t> 1807</a:t>
            </a:r>
          </a:p>
          <a:p>
            <a:r>
              <a:rPr lang="nl-NL" i="1" dirty="0"/>
              <a:t>Compareerden voor schepenen</a:t>
            </a:r>
          </a:p>
          <a:p>
            <a:r>
              <a:rPr lang="nl-NL" i="1" dirty="0"/>
              <a:t>Commissarissen tot de huwelijk-</a:t>
            </a:r>
          </a:p>
          <a:p>
            <a:r>
              <a:rPr lang="nl-NL" i="1" dirty="0" err="1"/>
              <a:t>sche</a:t>
            </a:r>
            <a:r>
              <a:rPr lang="nl-NL" i="1" dirty="0"/>
              <a:t> </a:t>
            </a:r>
            <a:r>
              <a:rPr lang="nl-NL" i="1" dirty="0" err="1"/>
              <a:t>zaaken</a:t>
            </a:r>
            <a:r>
              <a:rPr lang="nl-NL" i="1" dirty="0"/>
              <a:t> te Loon op Zand</a:t>
            </a:r>
          </a:p>
          <a:p>
            <a:r>
              <a:rPr lang="nl-NL" i="1" dirty="0"/>
              <a:t>Peter de Bruijn, meerderjarig</a:t>
            </a:r>
          </a:p>
          <a:p>
            <a:r>
              <a:rPr lang="nl-NL" i="1" dirty="0" err="1"/>
              <a:t>jongman</a:t>
            </a:r>
            <a:r>
              <a:rPr lang="nl-NL" i="1" dirty="0"/>
              <a:t> geboortig van Til-</a:t>
            </a:r>
          </a:p>
          <a:p>
            <a:r>
              <a:rPr lang="nl-NL" i="1" dirty="0"/>
              <a:t>burg en aldaar </a:t>
            </a:r>
            <a:r>
              <a:rPr lang="nl-NL" i="1" dirty="0" err="1"/>
              <a:t>woonagtig</a:t>
            </a:r>
            <a:endParaRPr lang="nl-NL" i="1" dirty="0"/>
          </a:p>
          <a:p>
            <a:r>
              <a:rPr lang="nl-NL" i="1" dirty="0"/>
              <a:t>ende</a:t>
            </a:r>
          </a:p>
          <a:p>
            <a:r>
              <a:rPr lang="nl-NL" i="1" dirty="0"/>
              <a:t>Clara Janssen weduwe van Gijs-</a:t>
            </a:r>
          </a:p>
          <a:p>
            <a:r>
              <a:rPr lang="nl-NL" i="1" dirty="0" err="1"/>
              <a:t>bert</a:t>
            </a:r>
            <a:r>
              <a:rPr lang="nl-NL" i="1" dirty="0"/>
              <a:t> van den Hoven, </a:t>
            </a:r>
            <a:r>
              <a:rPr lang="nl-NL" i="1" dirty="0" err="1"/>
              <a:t>geboor</a:t>
            </a:r>
            <a:r>
              <a:rPr lang="nl-NL" i="1" dirty="0"/>
              <a:t>-</a:t>
            </a:r>
          </a:p>
          <a:p>
            <a:r>
              <a:rPr lang="nl-NL" i="1" dirty="0"/>
              <a:t>tig van </a:t>
            </a:r>
            <a:r>
              <a:rPr lang="nl-NL" i="1" strike="sngStrike" dirty="0"/>
              <a:t>Loon</a:t>
            </a:r>
            <a:r>
              <a:rPr lang="nl-NL" i="1" dirty="0"/>
              <a:t> Ouden Eijk,</a:t>
            </a:r>
          </a:p>
          <a:p>
            <a:r>
              <a:rPr lang="nl-NL" i="1" dirty="0"/>
              <a:t>gewoond hebbende te Loon op</a:t>
            </a:r>
          </a:p>
          <a:p>
            <a:r>
              <a:rPr lang="nl-NL" i="1" dirty="0"/>
              <a:t>Zand, dog thans te Tilburg</a:t>
            </a:r>
          </a:p>
          <a:p>
            <a:r>
              <a:rPr lang="nl-NL" i="1" dirty="0"/>
              <a:t>de welke </a:t>
            </a:r>
            <a:r>
              <a:rPr lang="nl-NL" i="1" dirty="0" err="1"/>
              <a:t>verzogten</a:t>
            </a:r>
            <a:r>
              <a:rPr lang="nl-NL" i="1" dirty="0"/>
              <a:t> enz.</a:t>
            </a:r>
          </a:p>
          <a:p>
            <a:r>
              <a:rPr lang="nl-NL" i="1" dirty="0"/>
              <a:t>Zoo hebben wij schepenen com-</a:t>
            </a:r>
          </a:p>
          <a:p>
            <a:r>
              <a:rPr lang="nl-NL" i="1" dirty="0"/>
              <a:t>missarissen voorn. enz. </a:t>
            </a:r>
          </a:p>
        </p:txBody>
      </p:sp>
    </p:spTree>
    <p:extLst>
      <p:ext uri="{BB962C8B-B14F-4D97-AF65-F5344CB8AC3E}">
        <p14:creationId xmlns:p14="http://schemas.microsoft.com/office/powerpoint/2010/main" val="2322159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23E6B28-87CF-4456-B376-0F99A4646735}"/>
              </a:ext>
            </a:extLst>
          </p:cNvPr>
          <p:cNvPicPr>
            <a:picLocks noChangeAspect="1"/>
          </p:cNvPicPr>
          <p:nvPr/>
        </p:nvPicPr>
        <p:blipFill>
          <a:blip r:embed="rId3"/>
          <a:stretch>
            <a:fillRect/>
          </a:stretch>
        </p:blipFill>
        <p:spPr>
          <a:xfrm>
            <a:off x="711121" y="0"/>
            <a:ext cx="4289504" cy="6675069"/>
          </a:xfrm>
          <a:prstGeom prst="rect">
            <a:avLst/>
          </a:prstGeom>
        </p:spPr>
      </p:pic>
      <p:sp>
        <p:nvSpPr>
          <p:cNvPr id="5" name="Tekstvak 4">
            <a:extLst>
              <a:ext uri="{FF2B5EF4-FFF2-40B4-BE49-F238E27FC236}">
                <a16:creationId xmlns:a16="http://schemas.microsoft.com/office/drawing/2014/main" id="{CD4A1F85-72D6-4564-ABAA-05B2CF632079}"/>
              </a:ext>
            </a:extLst>
          </p:cNvPr>
          <p:cNvSpPr txBox="1"/>
          <p:nvPr/>
        </p:nvSpPr>
        <p:spPr>
          <a:xfrm>
            <a:off x="7734300" y="0"/>
            <a:ext cx="4374211" cy="4524315"/>
          </a:xfrm>
          <a:prstGeom prst="rect">
            <a:avLst/>
          </a:prstGeom>
          <a:noFill/>
        </p:spPr>
        <p:txBody>
          <a:bodyPr wrap="none" rtlCol="0">
            <a:spAutoFit/>
          </a:bodyPr>
          <a:lstStyle/>
          <a:p>
            <a:r>
              <a:rPr lang="nl-NL" i="1" dirty="0" err="1"/>
              <a:t>Alzoo</a:t>
            </a:r>
            <a:r>
              <a:rPr lang="nl-NL" i="1" dirty="0"/>
              <a:t> ons commissarissen van hu-</a:t>
            </a:r>
          </a:p>
          <a:p>
            <a:r>
              <a:rPr lang="nl-NL" i="1" dirty="0" err="1"/>
              <a:t>Welijksche</a:t>
            </a:r>
            <a:r>
              <a:rPr lang="nl-NL" i="1" dirty="0"/>
              <a:t> </a:t>
            </a:r>
            <a:r>
              <a:rPr lang="nl-NL" i="1" dirty="0" err="1"/>
              <a:t>zaaken</a:t>
            </a:r>
            <a:r>
              <a:rPr lang="nl-NL" i="1" dirty="0"/>
              <a:t> te Loon op Zand, ge-</a:t>
            </a:r>
          </a:p>
          <a:p>
            <a:r>
              <a:rPr lang="nl-NL" i="1" dirty="0"/>
              <a:t>Bleken is dat de </a:t>
            </a:r>
            <a:r>
              <a:rPr lang="nl-NL" i="1" dirty="0" err="1"/>
              <a:t>huwelijksche</a:t>
            </a:r>
            <a:r>
              <a:rPr lang="nl-NL" i="1" dirty="0"/>
              <a:t> geboden van</a:t>
            </a:r>
          </a:p>
          <a:p>
            <a:r>
              <a:rPr lang="nl-NL" i="1" dirty="0"/>
              <a:t>Peter de Bruijn meerderjarig </a:t>
            </a:r>
            <a:r>
              <a:rPr lang="nl-NL" i="1" dirty="0" err="1"/>
              <a:t>jongman</a:t>
            </a:r>
            <a:endParaRPr lang="nl-NL" i="1" dirty="0"/>
          </a:p>
          <a:p>
            <a:r>
              <a:rPr lang="nl-NL" i="1" dirty="0"/>
              <a:t>ende Clara Janssen weduwe van Gijs-</a:t>
            </a:r>
          </a:p>
          <a:p>
            <a:r>
              <a:rPr lang="nl-NL" i="1" dirty="0"/>
              <a:t>Bert van den Hove, </a:t>
            </a:r>
            <a:r>
              <a:rPr lang="nl-NL" i="1" dirty="0" err="1"/>
              <a:t>beijden</a:t>
            </a:r>
            <a:r>
              <a:rPr lang="nl-NL" i="1" dirty="0"/>
              <a:t> thans </a:t>
            </a:r>
            <a:r>
              <a:rPr lang="nl-NL" i="1" dirty="0" err="1"/>
              <a:t>woo</a:t>
            </a:r>
            <a:r>
              <a:rPr lang="nl-NL" i="1" dirty="0"/>
              <a:t>-</a:t>
            </a:r>
          </a:p>
          <a:p>
            <a:r>
              <a:rPr lang="nl-NL" i="1" dirty="0" err="1"/>
              <a:t>nende</a:t>
            </a:r>
            <a:r>
              <a:rPr lang="nl-NL" i="1" dirty="0"/>
              <a:t> te Tilburg op den 4, 11 en 18 jan-</a:t>
            </a:r>
          </a:p>
          <a:p>
            <a:r>
              <a:rPr lang="nl-NL" i="1" dirty="0" err="1"/>
              <a:t>uari</a:t>
            </a:r>
            <a:r>
              <a:rPr lang="nl-NL" i="1" dirty="0"/>
              <a:t> 1806 (sic) </a:t>
            </a:r>
            <a:r>
              <a:rPr lang="nl-NL" i="1" dirty="0" err="1"/>
              <a:t>opentlijk</a:t>
            </a:r>
            <a:r>
              <a:rPr lang="nl-NL" i="1" dirty="0"/>
              <a:t> ende </a:t>
            </a:r>
            <a:r>
              <a:rPr lang="nl-NL" i="1" dirty="0" err="1"/>
              <a:t>onverhindert</a:t>
            </a:r>
            <a:r>
              <a:rPr lang="nl-NL" i="1" dirty="0"/>
              <a:t> </a:t>
            </a:r>
          </a:p>
          <a:p>
            <a:r>
              <a:rPr lang="nl-NL" i="1" dirty="0"/>
              <a:t>volgen de </a:t>
            </a:r>
            <a:r>
              <a:rPr lang="nl-NL" i="1" dirty="0" err="1"/>
              <a:t>relaezen</a:t>
            </a:r>
            <a:r>
              <a:rPr lang="nl-NL" i="1" dirty="0"/>
              <a:t> ingekomen zoo</a:t>
            </a:r>
          </a:p>
          <a:p>
            <a:r>
              <a:rPr lang="nl-NL" i="1" dirty="0"/>
              <a:t>van Tilburg als van deze plaats on-</a:t>
            </a:r>
          </a:p>
          <a:p>
            <a:r>
              <a:rPr lang="nl-NL" i="1" dirty="0"/>
              <a:t>verhindert zijn gegaan</a:t>
            </a:r>
          </a:p>
          <a:p>
            <a:r>
              <a:rPr lang="nl-NL" i="1" dirty="0"/>
              <a:t>Zoo hebben wij commissarissen</a:t>
            </a:r>
          </a:p>
          <a:p>
            <a:r>
              <a:rPr lang="nl-NL" i="1" dirty="0"/>
              <a:t>Voormeld bovengenoemde </a:t>
            </a:r>
            <a:r>
              <a:rPr lang="nl-NL" i="1" dirty="0" err="1"/>
              <a:t>persoonen</a:t>
            </a:r>
            <a:r>
              <a:rPr lang="nl-NL" i="1" dirty="0"/>
              <a:t> </a:t>
            </a:r>
          </a:p>
          <a:p>
            <a:r>
              <a:rPr lang="nl-NL" i="1" dirty="0"/>
              <a:t>In den huwelijken staat bevestigt </a:t>
            </a:r>
          </a:p>
          <a:p>
            <a:r>
              <a:rPr lang="nl-NL" i="1" dirty="0"/>
              <a:t>ten </a:t>
            </a:r>
            <a:r>
              <a:rPr lang="nl-NL" i="1" dirty="0" err="1"/>
              <a:t>raadhuijze</a:t>
            </a:r>
            <a:r>
              <a:rPr lang="nl-NL" i="1" dirty="0"/>
              <a:t> van Loon op Zand </a:t>
            </a:r>
          </a:p>
          <a:p>
            <a:r>
              <a:rPr lang="nl-NL" i="1" dirty="0"/>
              <a:t>den</a:t>
            </a:r>
          </a:p>
        </p:txBody>
      </p:sp>
      <p:sp>
        <p:nvSpPr>
          <p:cNvPr id="6" name="Tekstvak 5">
            <a:extLst>
              <a:ext uri="{FF2B5EF4-FFF2-40B4-BE49-F238E27FC236}">
                <a16:creationId xmlns:a16="http://schemas.microsoft.com/office/drawing/2014/main" id="{E8A8BCE2-34AF-45A7-AC75-4BD311815762}"/>
              </a:ext>
            </a:extLst>
          </p:cNvPr>
          <p:cNvSpPr txBox="1"/>
          <p:nvPr/>
        </p:nvSpPr>
        <p:spPr>
          <a:xfrm>
            <a:off x="5209763" y="84750"/>
            <a:ext cx="1772473" cy="4247317"/>
          </a:xfrm>
          <a:prstGeom prst="rect">
            <a:avLst/>
          </a:prstGeom>
          <a:noFill/>
        </p:spPr>
        <p:txBody>
          <a:bodyPr wrap="none" rtlCol="0">
            <a:spAutoFit/>
          </a:bodyPr>
          <a:lstStyle/>
          <a:p>
            <a:r>
              <a:rPr lang="nl-NL" i="1" dirty="0"/>
              <a:t>N(</a:t>
            </a:r>
            <a:r>
              <a:rPr lang="nl-NL" i="1" dirty="0" err="1"/>
              <a:t>ota</a:t>
            </a:r>
            <a:r>
              <a:rPr lang="nl-NL" i="1" dirty="0"/>
              <a:t>) b(ene)</a:t>
            </a:r>
          </a:p>
          <a:p>
            <a:r>
              <a:rPr lang="nl-NL" i="1" dirty="0"/>
              <a:t>Het </a:t>
            </a:r>
            <a:r>
              <a:rPr lang="nl-NL" i="1" dirty="0" err="1"/>
              <a:t>nevenstaan</a:t>
            </a:r>
            <a:r>
              <a:rPr lang="nl-NL" i="1" dirty="0"/>
              <a:t>-</a:t>
            </a:r>
          </a:p>
          <a:p>
            <a:r>
              <a:rPr lang="nl-NL" i="1" dirty="0"/>
              <a:t>de huwelijk is</a:t>
            </a:r>
          </a:p>
          <a:p>
            <a:r>
              <a:rPr lang="nl-NL" i="1" dirty="0"/>
              <a:t>niet voltrok-</a:t>
            </a:r>
          </a:p>
          <a:p>
            <a:r>
              <a:rPr lang="nl-NL" i="1" dirty="0"/>
              <a:t>ken vermits</a:t>
            </a:r>
          </a:p>
          <a:p>
            <a:r>
              <a:rPr lang="nl-NL" i="1" dirty="0"/>
              <a:t>de geboden te</a:t>
            </a:r>
          </a:p>
          <a:p>
            <a:r>
              <a:rPr lang="nl-NL" i="1" dirty="0"/>
              <a:t>Tilburg om</a:t>
            </a:r>
          </a:p>
          <a:p>
            <a:r>
              <a:rPr lang="nl-NL" i="1" dirty="0"/>
              <a:t>redenen het</a:t>
            </a:r>
          </a:p>
          <a:p>
            <a:r>
              <a:rPr lang="nl-NL" i="1" dirty="0"/>
              <a:t>gerecht dier</a:t>
            </a:r>
          </a:p>
          <a:p>
            <a:r>
              <a:rPr lang="nl-NL" i="1" dirty="0"/>
              <a:t>plaats move</a:t>
            </a:r>
          </a:p>
          <a:p>
            <a:r>
              <a:rPr lang="nl-NL" i="1" dirty="0"/>
              <a:t>rende belet </a:t>
            </a:r>
          </a:p>
          <a:p>
            <a:r>
              <a:rPr lang="nl-NL" i="1" dirty="0"/>
              <a:t>zijn te gaan</a:t>
            </a:r>
          </a:p>
          <a:p>
            <a:r>
              <a:rPr lang="nl-NL" i="1" dirty="0"/>
              <a:t>dient zulke </a:t>
            </a:r>
          </a:p>
          <a:p>
            <a:r>
              <a:rPr lang="nl-NL" i="1" dirty="0"/>
              <a:t>alhier voor</a:t>
            </a:r>
          </a:p>
          <a:p>
            <a:r>
              <a:rPr lang="nl-NL" i="1" dirty="0"/>
              <a:t>memorie</a:t>
            </a:r>
          </a:p>
        </p:txBody>
      </p:sp>
      <p:sp>
        <p:nvSpPr>
          <p:cNvPr id="7" name="Rechthoek 6">
            <a:extLst>
              <a:ext uri="{FF2B5EF4-FFF2-40B4-BE49-F238E27FC236}">
                <a16:creationId xmlns:a16="http://schemas.microsoft.com/office/drawing/2014/main" id="{8FFF5E11-E7FD-484C-A492-A09E636F9472}"/>
              </a:ext>
            </a:extLst>
          </p:cNvPr>
          <p:cNvSpPr/>
          <p:nvPr/>
        </p:nvSpPr>
        <p:spPr>
          <a:xfrm>
            <a:off x="914400" y="6596390"/>
            <a:ext cx="6096000" cy="261610"/>
          </a:xfrm>
          <a:prstGeom prst="rect">
            <a:avLst/>
          </a:prstGeom>
        </p:spPr>
        <p:txBody>
          <a:bodyPr>
            <a:spAutoFit/>
          </a:bodyPr>
          <a:lstStyle/>
          <a:p>
            <a:r>
              <a:rPr lang="nl-NL" sz="1100" dirty="0"/>
              <a:t>Archief 491, DTB Loon op Zand, </a:t>
            </a:r>
            <a:r>
              <a:rPr lang="nl-NL" sz="1100" dirty="0" err="1"/>
              <a:t>inv</a:t>
            </a:r>
            <a:r>
              <a:rPr lang="nl-NL" sz="1100" dirty="0"/>
              <a:t>. 30 trouwboek 1806-1830</a:t>
            </a:r>
          </a:p>
        </p:txBody>
      </p:sp>
    </p:spTree>
    <p:extLst>
      <p:ext uri="{BB962C8B-B14F-4D97-AF65-F5344CB8AC3E}">
        <p14:creationId xmlns:p14="http://schemas.microsoft.com/office/powerpoint/2010/main" val="278795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713F998-4C68-46B9-B091-E91A7FAF30C7}"/>
              </a:ext>
            </a:extLst>
          </p:cNvPr>
          <p:cNvPicPr>
            <a:picLocks noChangeAspect="1"/>
          </p:cNvPicPr>
          <p:nvPr/>
        </p:nvPicPr>
        <p:blipFill>
          <a:blip r:embed="rId3"/>
          <a:stretch>
            <a:fillRect/>
          </a:stretch>
        </p:blipFill>
        <p:spPr>
          <a:xfrm>
            <a:off x="1711389" y="1816768"/>
            <a:ext cx="9301516" cy="1815439"/>
          </a:xfrm>
          <a:prstGeom prst="rect">
            <a:avLst/>
          </a:prstGeom>
        </p:spPr>
      </p:pic>
      <p:sp>
        <p:nvSpPr>
          <p:cNvPr id="5" name="Tekstvak 4">
            <a:extLst>
              <a:ext uri="{FF2B5EF4-FFF2-40B4-BE49-F238E27FC236}">
                <a16:creationId xmlns:a16="http://schemas.microsoft.com/office/drawing/2014/main" id="{A8898350-EC59-44D6-9446-91FC5A32FCD5}"/>
              </a:ext>
            </a:extLst>
          </p:cNvPr>
          <p:cNvSpPr txBox="1"/>
          <p:nvPr/>
        </p:nvSpPr>
        <p:spPr>
          <a:xfrm>
            <a:off x="3567151" y="5654843"/>
            <a:ext cx="5589992" cy="261610"/>
          </a:xfrm>
          <a:prstGeom prst="rect">
            <a:avLst/>
          </a:prstGeom>
          <a:noFill/>
        </p:spPr>
        <p:txBody>
          <a:bodyPr wrap="none" rtlCol="0">
            <a:spAutoFit/>
          </a:bodyPr>
          <a:lstStyle/>
          <a:p>
            <a:r>
              <a:rPr lang="nl-NL" sz="1100" dirty="0"/>
              <a:t>Archief 781, Schepenbank Loon op Zand, </a:t>
            </a:r>
            <a:r>
              <a:rPr lang="nl-NL" sz="1100" dirty="0" err="1"/>
              <a:t>inv</a:t>
            </a:r>
            <a:r>
              <a:rPr lang="nl-NL" sz="1100" dirty="0"/>
              <a:t>. 117, register met diverse akten, 1805-1810</a:t>
            </a:r>
          </a:p>
        </p:txBody>
      </p:sp>
      <p:sp>
        <p:nvSpPr>
          <p:cNvPr id="6" name="Tekstvak 5">
            <a:extLst>
              <a:ext uri="{FF2B5EF4-FFF2-40B4-BE49-F238E27FC236}">
                <a16:creationId xmlns:a16="http://schemas.microsoft.com/office/drawing/2014/main" id="{EA547168-171A-4D24-A111-C8FEE8446810}"/>
              </a:ext>
            </a:extLst>
          </p:cNvPr>
          <p:cNvSpPr txBox="1"/>
          <p:nvPr/>
        </p:nvSpPr>
        <p:spPr>
          <a:xfrm>
            <a:off x="3898233" y="3904861"/>
            <a:ext cx="5742138" cy="1477328"/>
          </a:xfrm>
          <a:prstGeom prst="rect">
            <a:avLst/>
          </a:prstGeom>
          <a:noFill/>
        </p:spPr>
        <p:txBody>
          <a:bodyPr wrap="square" rtlCol="0">
            <a:spAutoFit/>
          </a:bodyPr>
          <a:lstStyle/>
          <a:p>
            <a:r>
              <a:rPr lang="nl-NL" i="1" dirty="0"/>
              <a:t>Borgbrief verleend aan Clara Janssen wed. </a:t>
            </a:r>
            <a:r>
              <a:rPr lang="nl-NL" i="1" dirty="0" err="1"/>
              <a:t>Gijsbt</a:t>
            </a:r>
            <a:endParaRPr lang="nl-NL" i="1" dirty="0"/>
          </a:p>
          <a:p>
            <a:r>
              <a:rPr lang="nl-NL" i="1" dirty="0"/>
              <a:t>Van den Hoven, naar Tilburg of </a:t>
            </a:r>
            <a:r>
              <a:rPr lang="nl-NL" i="1" dirty="0" err="1"/>
              <a:t>elder</a:t>
            </a:r>
            <a:r>
              <a:rPr lang="nl-NL" i="1" dirty="0"/>
              <a:t> – den</a:t>
            </a:r>
          </a:p>
          <a:p>
            <a:r>
              <a:rPr lang="nl-NL" i="1" dirty="0"/>
              <a:t>11 </a:t>
            </a:r>
            <a:r>
              <a:rPr lang="nl-NL" i="1" dirty="0" err="1"/>
              <a:t>maert</a:t>
            </a:r>
            <a:r>
              <a:rPr lang="nl-NL" i="1" dirty="0"/>
              <a:t> 1807. Zijnde ter </a:t>
            </a:r>
            <a:r>
              <a:rPr lang="nl-NL" i="1" dirty="0" err="1"/>
              <a:t>secretarije</a:t>
            </a:r>
            <a:r>
              <a:rPr lang="nl-NL" i="1" dirty="0"/>
              <a:t> alhier </a:t>
            </a:r>
            <a:r>
              <a:rPr lang="nl-NL" i="1" dirty="0" err="1"/>
              <a:t>berus</a:t>
            </a:r>
            <a:r>
              <a:rPr lang="nl-NL" i="1" dirty="0"/>
              <a:t>-</a:t>
            </a:r>
          </a:p>
          <a:p>
            <a:r>
              <a:rPr lang="nl-NL" i="1" dirty="0" err="1"/>
              <a:t>Tende</a:t>
            </a:r>
            <a:r>
              <a:rPr lang="nl-NL" i="1" dirty="0"/>
              <a:t> de borgbrief van .. Clara Jansen van</a:t>
            </a:r>
          </a:p>
          <a:p>
            <a:r>
              <a:rPr lang="nl-NL" i="1" dirty="0" err="1"/>
              <a:t>Aldeneijck</a:t>
            </a:r>
            <a:r>
              <a:rPr lang="nl-NL" i="1" dirty="0"/>
              <a:t> in dato </a:t>
            </a:r>
            <a:r>
              <a:rPr lang="nl-NL" i="1" dirty="0" err="1"/>
              <a:t>junij</a:t>
            </a:r>
            <a:r>
              <a:rPr lang="nl-NL" i="1" dirty="0"/>
              <a:t> 1783 voor memorie</a:t>
            </a:r>
          </a:p>
        </p:txBody>
      </p:sp>
    </p:spTree>
    <p:extLst>
      <p:ext uri="{BB962C8B-B14F-4D97-AF65-F5344CB8AC3E}">
        <p14:creationId xmlns:p14="http://schemas.microsoft.com/office/powerpoint/2010/main" val="2019463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FE10709-6517-4C2D-B210-53D4AF48947C}"/>
              </a:ext>
            </a:extLst>
          </p:cNvPr>
          <p:cNvPicPr>
            <a:picLocks noChangeAspect="1"/>
          </p:cNvPicPr>
          <p:nvPr/>
        </p:nvPicPr>
        <p:blipFill>
          <a:blip r:embed="rId3"/>
          <a:stretch>
            <a:fillRect/>
          </a:stretch>
        </p:blipFill>
        <p:spPr>
          <a:xfrm>
            <a:off x="1396472" y="166637"/>
            <a:ext cx="4308689" cy="5919537"/>
          </a:xfrm>
          <a:prstGeom prst="rect">
            <a:avLst/>
          </a:prstGeom>
        </p:spPr>
      </p:pic>
      <p:sp>
        <p:nvSpPr>
          <p:cNvPr id="6" name="Tekstvak 5">
            <a:extLst>
              <a:ext uri="{FF2B5EF4-FFF2-40B4-BE49-F238E27FC236}">
                <a16:creationId xmlns:a16="http://schemas.microsoft.com/office/drawing/2014/main" id="{68C047BD-D211-4AFA-A513-EE974DE30298}"/>
              </a:ext>
            </a:extLst>
          </p:cNvPr>
          <p:cNvSpPr txBox="1"/>
          <p:nvPr/>
        </p:nvSpPr>
        <p:spPr>
          <a:xfrm>
            <a:off x="724563" y="6206576"/>
            <a:ext cx="5652509" cy="261610"/>
          </a:xfrm>
          <a:prstGeom prst="rect">
            <a:avLst/>
          </a:prstGeom>
          <a:noFill/>
        </p:spPr>
        <p:txBody>
          <a:bodyPr wrap="none" rtlCol="0">
            <a:spAutoFit/>
          </a:bodyPr>
          <a:lstStyle/>
          <a:p>
            <a:r>
              <a:rPr lang="nl-NL" sz="1100" i="1" dirty="0"/>
              <a:t>Archief 3, Dorpsbestuur van Tilburg en Goirle, </a:t>
            </a:r>
            <a:r>
              <a:rPr lang="nl-NL" sz="1100" i="1" dirty="0" err="1"/>
              <a:t>inv</a:t>
            </a:r>
            <a:r>
              <a:rPr lang="nl-NL" sz="1100" i="1" dirty="0"/>
              <a:t>. 1469, ingekomen borgbrieven, 18</a:t>
            </a:r>
            <a:r>
              <a:rPr lang="nl-NL" sz="1100" i="1" baseline="30000" dirty="0"/>
              <a:t>e</a:t>
            </a:r>
            <a:r>
              <a:rPr lang="nl-NL" sz="1100" i="1" dirty="0"/>
              <a:t> eeuw </a:t>
            </a:r>
          </a:p>
        </p:txBody>
      </p:sp>
      <p:sp>
        <p:nvSpPr>
          <p:cNvPr id="7" name="Tekstvak 6">
            <a:extLst>
              <a:ext uri="{FF2B5EF4-FFF2-40B4-BE49-F238E27FC236}">
                <a16:creationId xmlns:a16="http://schemas.microsoft.com/office/drawing/2014/main" id="{50CFE0C6-8366-4817-AD0B-43BF18627702}"/>
              </a:ext>
            </a:extLst>
          </p:cNvPr>
          <p:cNvSpPr txBox="1"/>
          <p:nvPr/>
        </p:nvSpPr>
        <p:spPr>
          <a:xfrm>
            <a:off x="6730946" y="166637"/>
            <a:ext cx="4729180" cy="5355312"/>
          </a:xfrm>
          <a:prstGeom prst="rect">
            <a:avLst/>
          </a:prstGeom>
          <a:noFill/>
        </p:spPr>
        <p:txBody>
          <a:bodyPr wrap="none" rtlCol="0">
            <a:spAutoFit/>
          </a:bodyPr>
          <a:lstStyle/>
          <a:p>
            <a:r>
              <a:rPr lang="nl-NL" i="1" dirty="0"/>
              <a:t>Het gemeentebestuur te Loon op Zand</a:t>
            </a:r>
          </a:p>
          <a:p>
            <a:r>
              <a:rPr lang="nl-NL" i="1" dirty="0"/>
              <a:t>departement </a:t>
            </a:r>
            <a:r>
              <a:rPr lang="nl-NL" i="1" dirty="0" err="1"/>
              <a:t>Braband</a:t>
            </a:r>
            <a:r>
              <a:rPr lang="nl-NL" i="1" dirty="0"/>
              <a:t> </a:t>
            </a:r>
            <a:r>
              <a:rPr lang="nl-NL" i="1" dirty="0" err="1"/>
              <a:t>koningrijk</a:t>
            </a:r>
            <a:r>
              <a:rPr lang="nl-NL" i="1" dirty="0"/>
              <a:t> Holland</a:t>
            </a:r>
          </a:p>
          <a:p>
            <a:r>
              <a:rPr lang="nl-NL" i="1" dirty="0"/>
              <a:t>verklaard bij deze te </a:t>
            </a:r>
            <a:r>
              <a:rPr lang="nl-NL" i="1" dirty="0" err="1"/>
              <a:t>caveeren</a:t>
            </a:r>
            <a:r>
              <a:rPr lang="nl-NL" i="1" dirty="0"/>
              <a:t> en in te </a:t>
            </a:r>
            <a:r>
              <a:rPr lang="nl-NL" i="1" dirty="0" err="1"/>
              <a:t>staen</a:t>
            </a:r>
            <a:endParaRPr lang="nl-NL" i="1" dirty="0"/>
          </a:p>
          <a:p>
            <a:r>
              <a:rPr lang="nl-NL" i="1" dirty="0"/>
              <a:t>voor den last of schade welke het </a:t>
            </a:r>
          </a:p>
          <a:p>
            <a:r>
              <a:rPr lang="nl-NL" i="1" dirty="0"/>
              <a:t>armbestuur van Tilburg of mogen over</a:t>
            </a:r>
          </a:p>
          <a:p>
            <a:r>
              <a:rPr lang="nl-NL" i="1" dirty="0" err="1"/>
              <a:t>koomen</a:t>
            </a:r>
            <a:r>
              <a:rPr lang="nl-NL" i="1" dirty="0"/>
              <a:t> wegens Clara Janssen weduwe</a:t>
            </a:r>
          </a:p>
          <a:p>
            <a:r>
              <a:rPr lang="nl-NL" i="1" dirty="0"/>
              <a:t>van Gijsbert van den Hove, gewoond</a:t>
            </a:r>
          </a:p>
          <a:p>
            <a:r>
              <a:rPr lang="nl-NL" i="1" dirty="0"/>
              <a:t>hebbende binnen deze gemeente; en van </a:t>
            </a:r>
          </a:p>
          <a:p>
            <a:r>
              <a:rPr lang="nl-NL" i="1" dirty="0"/>
              <a:t>welke gemelde Clara Janssen, ter onzer</a:t>
            </a:r>
          </a:p>
          <a:p>
            <a:r>
              <a:rPr lang="nl-NL" i="1" dirty="0" err="1"/>
              <a:t>secreterije</a:t>
            </a:r>
            <a:r>
              <a:rPr lang="nl-NL" i="1" dirty="0"/>
              <a:t> is berustende en </a:t>
            </a:r>
            <a:r>
              <a:rPr lang="nl-NL" i="1" dirty="0" err="1"/>
              <a:t>overgebragt</a:t>
            </a:r>
            <a:endParaRPr lang="nl-NL" i="1" dirty="0"/>
          </a:p>
          <a:p>
            <a:r>
              <a:rPr lang="nl-NL" i="1" dirty="0"/>
              <a:t>ontlast brief </a:t>
            </a:r>
            <a:r>
              <a:rPr lang="nl-NL" i="1" dirty="0" err="1"/>
              <a:t>haeren</a:t>
            </a:r>
            <a:r>
              <a:rPr lang="nl-NL" i="1" dirty="0"/>
              <a:t> geboorte plaats</a:t>
            </a:r>
          </a:p>
          <a:p>
            <a:r>
              <a:rPr lang="nl-NL" i="1" dirty="0" err="1"/>
              <a:t>Aldeneijck</a:t>
            </a:r>
            <a:r>
              <a:rPr lang="nl-NL" i="1" dirty="0"/>
              <a:t> van dato 11 </a:t>
            </a:r>
            <a:r>
              <a:rPr lang="nl-NL" i="1" dirty="0" err="1"/>
              <a:t>junij</a:t>
            </a:r>
            <a:r>
              <a:rPr lang="nl-NL" i="1" dirty="0"/>
              <a:t> 1783</a:t>
            </a:r>
          </a:p>
          <a:p>
            <a:r>
              <a:rPr lang="nl-NL" i="1" dirty="0"/>
              <a:t>verbindende tot </a:t>
            </a:r>
            <a:r>
              <a:rPr lang="nl-NL" i="1" dirty="0" err="1"/>
              <a:t>naarkoming</a:t>
            </a:r>
            <a:r>
              <a:rPr lang="nl-NL" i="1" dirty="0"/>
              <a:t> dezer de</a:t>
            </a:r>
          </a:p>
          <a:p>
            <a:r>
              <a:rPr lang="nl-NL" i="1" dirty="0"/>
              <a:t>inkomsten van het fonds der </a:t>
            </a:r>
            <a:r>
              <a:rPr lang="nl-NL" i="1" dirty="0" err="1"/>
              <a:t>grooten</a:t>
            </a:r>
            <a:endParaRPr lang="nl-NL" i="1" dirty="0"/>
          </a:p>
          <a:p>
            <a:r>
              <a:rPr lang="nl-NL" i="1" dirty="0"/>
              <a:t>armen onzer plaats </a:t>
            </a:r>
            <a:r>
              <a:rPr lang="nl-NL" i="1" dirty="0" err="1"/>
              <a:t>werdende</a:t>
            </a:r>
            <a:r>
              <a:rPr lang="nl-NL" i="1" dirty="0"/>
              <a:t> deze</a:t>
            </a:r>
          </a:p>
          <a:p>
            <a:r>
              <a:rPr lang="nl-NL" i="1" dirty="0" err="1"/>
              <a:t>uitgegeeven</a:t>
            </a:r>
            <a:r>
              <a:rPr lang="nl-NL" i="1" dirty="0"/>
              <a:t> voorzien met het </a:t>
            </a:r>
            <a:r>
              <a:rPr lang="nl-NL" i="1" dirty="0" err="1"/>
              <a:t>cechet</a:t>
            </a:r>
            <a:r>
              <a:rPr lang="nl-NL" i="1" dirty="0"/>
              <a:t> van</a:t>
            </a:r>
          </a:p>
          <a:p>
            <a:r>
              <a:rPr lang="nl-NL" i="1" dirty="0"/>
              <a:t>dezen </a:t>
            </a:r>
            <a:r>
              <a:rPr lang="nl-NL" i="1" dirty="0" err="1"/>
              <a:t>dorpe</a:t>
            </a:r>
            <a:r>
              <a:rPr lang="nl-NL" i="1" dirty="0"/>
              <a:t>, en door onzen secretarie gedaan</a:t>
            </a:r>
          </a:p>
          <a:p>
            <a:r>
              <a:rPr lang="nl-NL" i="1" dirty="0" err="1"/>
              <a:t>teekenen</a:t>
            </a:r>
            <a:r>
              <a:rPr lang="nl-NL" i="1" dirty="0"/>
              <a:t>, binnen Loon op Zand den </a:t>
            </a:r>
          </a:p>
          <a:p>
            <a:r>
              <a:rPr lang="nl-NL" i="1" dirty="0"/>
              <a:t>11</a:t>
            </a:r>
            <a:r>
              <a:rPr lang="nl-NL" i="1" baseline="30000" dirty="0"/>
              <a:t>e</a:t>
            </a:r>
            <a:r>
              <a:rPr lang="nl-NL" i="1" dirty="0"/>
              <a:t> meert 1807 […]</a:t>
            </a:r>
          </a:p>
        </p:txBody>
      </p:sp>
    </p:spTree>
    <p:extLst>
      <p:ext uri="{BB962C8B-B14F-4D97-AF65-F5344CB8AC3E}">
        <p14:creationId xmlns:p14="http://schemas.microsoft.com/office/powerpoint/2010/main" val="1222898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1F838-0979-4B95-BCA5-F7B1E2B63F2F}"/>
              </a:ext>
            </a:extLst>
          </p:cNvPr>
          <p:cNvSpPr>
            <a:spLocks noGrp="1"/>
          </p:cNvSpPr>
          <p:nvPr>
            <p:ph type="title"/>
          </p:nvPr>
        </p:nvSpPr>
        <p:spPr>
          <a:xfrm>
            <a:off x="1295400" y="1562100"/>
            <a:ext cx="9601200" cy="1485900"/>
          </a:xfrm>
        </p:spPr>
        <p:txBody>
          <a:bodyPr/>
          <a:lstStyle/>
          <a:p>
            <a:r>
              <a:rPr lang="nl-NL" b="1" dirty="0"/>
              <a:t>				Borgbrieven</a:t>
            </a:r>
          </a:p>
        </p:txBody>
      </p:sp>
      <p:sp>
        <p:nvSpPr>
          <p:cNvPr id="3" name="Tijdelijke aanduiding voor inhoud 2">
            <a:extLst>
              <a:ext uri="{FF2B5EF4-FFF2-40B4-BE49-F238E27FC236}">
                <a16:creationId xmlns:a16="http://schemas.microsoft.com/office/drawing/2014/main" id="{BFE57990-EE53-4925-A237-E81F7865DF7C}"/>
              </a:ext>
            </a:extLst>
          </p:cNvPr>
          <p:cNvSpPr>
            <a:spLocks noGrp="1"/>
          </p:cNvSpPr>
          <p:nvPr>
            <p:ph idx="1"/>
          </p:nvPr>
        </p:nvSpPr>
        <p:spPr>
          <a:xfrm>
            <a:off x="1085306" y="2590800"/>
            <a:ext cx="9601200" cy="3581400"/>
          </a:xfrm>
        </p:spPr>
        <p:txBody>
          <a:bodyPr/>
          <a:lstStyle/>
          <a:p>
            <a:r>
              <a:rPr lang="nl-NL" b="1" dirty="0"/>
              <a:t>Wat is een borgbrief?</a:t>
            </a:r>
          </a:p>
          <a:p>
            <a:r>
              <a:rPr lang="nl-NL" b="1" dirty="0"/>
              <a:t>Historische context: Brabant in de 17</a:t>
            </a:r>
            <a:r>
              <a:rPr lang="nl-NL" b="1" baseline="30000" dirty="0"/>
              <a:t>e</a:t>
            </a:r>
            <a:r>
              <a:rPr lang="nl-NL" b="1" dirty="0"/>
              <a:t> en 18</a:t>
            </a:r>
            <a:r>
              <a:rPr lang="nl-NL" b="1" baseline="30000" dirty="0"/>
              <a:t>e</a:t>
            </a:r>
            <a:r>
              <a:rPr lang="nl-NL" b="1" dirty="0"/>
              <a:t> eeuw, armoede</a:t>
            </a:r>
          </a:p>
          <a:p>
            <a:r>
              <a:rPr lang="nl-NL" b="1" dirty="0"/>
              <a:t>Totstandkoming borgbrieven</a:t>
            </a:r>
          </a:p>
          <a:p>
            <a:r>
              <a:rPr lang="nl-NL" b="1" dirty="0"/>
              <a:t>Borgbrieven in genealogisch onderzoek</a:t>
            </a:r>
          </a:p>
          <a:p>
            <a:r>
              <a:rPr lang="nl-NL" b="1" dirty="0"/>
              <a:t>Voorbeeld: Clara Jans(s)e(n)</a:t>
            </a:r>
          </a:p>
          <a:p>
            <a:r>
              <a:rPr lang="nl-NL" b="1" dirty="0"/>
              <a:t>Waar zijn de borgbrieven te vinden?</a:t>
            </a:r>
          </a:p>
          <a:p>
            <a:endParaRPr lang="nl-NL" b="1" dirty="0"/>
          </a:p>
        </p:txBody>
      </p:sp>
      <p:sp>
        <p:nvSpPr>
          <p:cNvPr id="5" name="Tekstvak 4">
            <a:extLst>
              <a:ext uri="{FF2B5EF4-FFF2-40B4-BE49-F238E27FC236}">
                <a16:creationId xmlns:a16="http://schemas.microsoft.com/office/drawing/2014/main" id="{AA416297-80DB-41D6-B76A-A9F709C93477}"/>
              </a:ext>
            </a:extLst>
          </p:cNvPr>
          <p:cNvSpPr txBox="1"/>
          <p:nvPr/>
        </p:nvSpPr>
        <p:spPr>
          <a:xfrm>
            <a:off x="2504916" y="829270"/>
            <a:ext cx="8601778" cy="923330"/>
          </a:xfrm>
          <a:prstGeom prst="rect">
            <a:avLst/>
          </a:prstGeom>
          <a:noFill/>
        </p:spPr>
        <p:txBody>
          <a:bodyPr wrap="none" rtlCol="0">
            <a:prstTxWarp prst="textArchUp">
              <a:avLst/>
            </a:prstTxWarp>
            <a:spAutoFit/>
          </a:bodyPr>
          <a:lstStyle/>
          <a:p>
            <a:r>
              <a:rPr lang="nl-NL" sz="5400" dirty="0"/>
              <a:t>Wat je van </a:t>
            </a:r>
            <a:r>
              <a:rPr lang="nl-NL" sz="5400" dirty="0" err="1"/>
              <a:t>caveren</a:t>
            </a:r>
            <a:r>
              <a:rPr lang="nl-NL" sz="5400" dirty="0"/>
              <a:t> leren kan</a:t>
            </a:r>
          </a:p>
        </p:txBody>
      </p:sp>
    </p:spTree>
    <p:extLst>
      <p:ext uri="{BB962C8B-B14F-4D97-AF65-F5344CB8AC3E}">
        <p14:creationId xmlns:p14="http://schemas.microsoft.com/office/powerpoint/2010/main" val="2171427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DEBD401-5050-4100-9CC9-88D10F85E9B1}"/>
              </a:ext>
            </a:extLst>
          </p:cNvPr>
          <p:cNvPicPr>
            <a:picLocks noChangeAspect="1"/>
          </p:cNvPicPr>
          <p:nvPr/>
        </p:nvPicPr>
        <p:blipFill>
          <a:blip r:embed="rId3"/>
          <a:stretch>
            <a:fillRect/>
          </a:stretch>
        </p:blipFill>
        <p:spPr>
          <a:xfrm>
            <a:off x="751729" y="1210042"/>
            <a:ext cx="5344271" cy="4267796"/>
          </a:xfrm>
          <a:prstGeom prst="rect">
            <a:avLst/>
          </a:prstGeom>
        </p:spPr>
      </p:pic>
      <p:sp>
        <p:nvSpPr>
          <p:cNvPr id="5" name="Tekstvak 4">
            <a:extLst>
              <a:ext uri="{FF2B5EF4-FFF2-40B4-BE49-F238E27FC236}">
                <a16:creationId xmlns:a16="http://schemas.microsoft.com/office/drawing/2014/main" id="{43BF3C6E-1809-44FA-82B0-AF0F69D8E63F}"/>
              </a:ext>
            </a:extLst>
          </p:cNvPr>
          <p:cNvSpPr txBox="1"/>
          <p:nvPr/>
        </p:nvSpPr>
        <p:spPr>
          <a:xfrm>
            <a:off x="6241311" y="1210042"/>
            <a:ext cx="5465135" cy="1815882"/>
          </a:xfrm>
          <a:prstGeom prst="rect">
            <a:avLst/>
          </a:prstGeom>
          <a:noFill/>
        </p:spPr>
        <p:txBody>
          <a:bodyPr wrap="square" rtlCol="0">
            <a:spAutoFit/>
          </a:bodyPr>
          <a:lstStyle/>
          <a:p>
            <a:r>
              <a:rPr lang="nl-NL" sz="1600" i="1" dirty="0"/>
              <a:t>Zal berustende blijven, om in</a:t>
            </a:r>
          </a:p>
          <a:p>
            <a:r>
              <a:rPr lang="nl-NL" sz="1600" i="1" dirty="0" err="1"/>
              <a:t>cas</a:t>
            </a:r>
            <a:r>
              <a:rPr lang="nl-NL" sz="1600" i="1" dirty="0"/>
              <a:t> van armoede, aan-</a:t>
            </a:r>
          </a:p>
          <a:p>
            <a:r>
              <a:rPr lang="nl-NL" sz="1600" i="1" dirty="0" err="1"/>
              <a:t>schrijving</a:t>
            </a:r>
            <a:r>
              <a:rPr lang="nl-NL" sz="1600" i="1" dirty="0"/>
              <a:t> te kunnen doen</a:t>
            </a:r>
          </a:p>
          <a:p>
            <a:r>
              <a:rPr lang="nl-NL" sz="1600" i="1" dirty="0"/>
              <a:t>aan die van </a:t>
            </a:r>
            <a:r>
              <a:rPr lang="nl-NL" sz="1600" i="1" dirty="0" err="1"/>
              <a:t>Alden</a:t>
            </a:r>
            <a:r>
              <a:rPr lang="nl-NL" sz="1600" i="1" dirty="0"/>
              <a:t>-</a:t>
            </a:r>
          </a:p>
          <a:p>
            <a:r>
              <a:rPr lang="nl-NL" sz="1600" i="1" dirty="0" err="1"/>
              <a:t>eijck</a:t>
            </a:r>
            <a:r>
              <a:rPr lang="nl-NL" sz="1600" i="1" dirty="0"/>
              <a:t> en dus Loon</a:t>
            </a:r>
          </a:p>
          <a:p>
            <a:r>
              <a:rPr lang="nl-NL" sz="1600" i="1" dirty="0"/>
              <a:t>op Zand buiten alle schade te houden</a:t>
            </a:r>
          </a:p>
          <a:p>
            <a:r>
              <a:rPr lang="nl-NL" sz="1600" i="1" dirty="0"/>
              <a:t>voor memorie </a:t>
            </a:r>
          </a:p>
        </p:txBody>
      </p:sp>
      <p:sp>
        <p:nvSpPr>
          <p:cNvPr id="6" name="Rechthoek 5">
            <a:extLst>
              <a:ext uri="{FF2B5EF4-FFF2-40B4-BE49-F238E27FC236}">
                <a16:creationId xmlns:a16="http://schemas.microsoft.com/office/drawing/2014/main" id="{B1B1F60F-09FA-47AE-B5B7-5215C37FBDA6}"/>
              </a:ext>
            </a:extLst>
          </p:cNvPr>
          <p:cNvSpPr/>
          <p:nvPr/>
        </p:nvSpPr>
        <p:spPr>
          <a:xfrm>
            <a:off x="751729" y="5562898"/>
            <a:ext cx="6096000" cy="523220"/>
          </a:xfrm>
          <a:prstGeom prst="rect">
            <a:avLst/>
          </a:prstGeom>
        </p:spPr>
        <p:txBody>
          <a:bodyPr>
            <a:spAutoFit/>
          </a:bodyPr>
          <a:lstStyle/>
          <a:p>
            <a:r>
              <a:rPr lang="nl-NL" sz="1400" i="1" dirty="0"/>
              <a:t>Archief 1232, Dorpsbestuur Loon op Zand, </a:t>
            </a:r>
            <a:r>
              <a:rPr lang="nl-NL" sz="1400" i="1" dirty="0" err="1"/>
              <a:t>inv</a:t>
            </a:r>
            <a:r>
              <a:rPr lang="nl-NL" sz="1400" i="1" dirty="0"/>
              <a:t>. 1407, ingekomen borgbrieven, 1781-1790 (detail achterkant)</a:t>
            </a:r>
          </a:p>
        </p:txBody>
      </p:sp>
    </p:spTree>
    <p:extLst>
      <p:ext uri="{BB962C8B-B14F-4D97-AF65-F5344CB8AC3E}">
        <p14:creationId xmlns:p14="http://schemas.microsoft.com/office/powerpoint/2010/main" val="1458481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6C01C07-85D2-4705-B7B7-C14DE23A6AC4}"/>
              </a:ext>
            </a:extLst>
          </p:cNvPr>
          <p:cNvPicPr>
            <a:picLocks noChangeAspect="1"/>
          </p:cNvPicPr>
          <p:nvPr/>
        </p:nvPicPr>
        <p:blipFill>
          <a:blip r:embed="rId3"/>
          <a:stretch>
            <a:fillRect/>
          </a:stretch>
        </p:blipFill>
        <p:spPr>
          <a:xfrm>
            <a:off x="1479516" y="1662295"/>
            <a:ext cx="9583487" cy="1609950"/>
          </a:xfrm>
          <a:prstGeom prst="rect">
            <a:avLst/>
          </a:prstGeom>
        </p:spPr>
      </p:pic>
      <p:sp>
        <p:nvSpPr>
          <p:cNvPr id="5" name="Tekstvak 4">
            <a:extLst>
              <a:ext uri="{FF2B5EF4-FFF2-40B4-BE49-F238E27FC236}">
                <a16:creationId xmlns:a16="http://schemas.microsoft.com/office/drawing/2014/main" id="{76DCCFED-6FD4-49D6-8E85-9F262EF1F46F}"/>
              </a:ext>
            </a:extLst>
          </p:cNvPr>
          <p:cNvSpPr txBox="1"/>
          <p:nvPr/>
        </p:nvSpPr>
        <p:spPr>
          <a:xfrm>
            <a:off x="2366764" y="3585755"/>
            <a:ext cx="7946150" cy="646331"/>
          </a:xfrm>
          <a:prstGeom prst="rect">
            <a:avLst/>
          </a:prstGeom>
          <a:noFill/>
        </p:spPr>
        <p:txBody>
          <a:bodyPr wrap="none" rtlCol="0">
            <a:spAutoFit/>
          </a:bodyPr>
          <a:lstStyle/>
          <a:p>
            <a:r>
              <a:rPr lang="nl-NL" dirty="0"/>
              <a:t>			</a:t>
            </a:r>
            <a:r>
              <a:rPr lang="nl-NL" i="1" dirty="0"/>
              <a:t>Alfabetische index op de binnengekomen borgbrieven</a:t>
            </a:r>
          </a:p>
          <a:p>
            <a:r>
              <a:rPr lang="nl-NL" i="1" dirty="0"/>
              <a:t>Regionaal Archief Tilburg, Archief 3, Dorpsbestuur van Tilburg en Goirle, </a:t>
            </a:r>
            <a:r>
              <a:rPr lang="nl-NL" i="1" dirty="0" err="1"/>
              <a:t>inv</a:t>
            </a:r>
            <a:r>
              <a:rPr lang="nl-NL" i="1" dirty="0"/>
              <a:t>. 318</a:t>
            </a:r>
          </a:p>
        </p:txBody>
      </p:sp>
    </p:spTree>
    <p:extLst>
      <p:ext uri="{BB962C8B-B14F-4D97-AF65-F5344CB8AC3E}">
        <p14:creationId xmlns:p14="http://schemas.microsoft.com/office/powerpoint/2010/main" val="1681111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653B333-9509-4760-945A-D50E2061F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412" y="2501130"/>
            <a:ext cx="10934700" cy="1308870"/>
          </a:xfrm>
          <a:prstGeom prst="rect">
            <a:avLst/>
          </a:prstGeom>
          <a:ln w="228600" cap="sq" cmpd="thickThin">
            <a:solidFill>
              <a:srgbClr val="000000"/>
            </a:solidFill>
            <a:prstDash val="solid"/>
            <a:miter lim="800000"/>
          </a:ln>
          <a:effectLst>
            <a:innerShdw blurRad="76200">
              <a:srgbClr val="000000"/>
            </a:innerShdw>
          </a:effectLst>
        </p:spPr>
      </p:pic>
      <p:pic>
        <p:nvPicPr>
          <p:cNvPr id="2" name="Afbeelding 1">
            <a:extLst>
              <a:ext uri="{FF2B5EF4-FFF2-40B4-BE49-F238E27FC236}">
                <a16:creationId xmlns:a16="http://schemas.microsoft.com/office/drawing/2014/main" id="{6F3A70D8-997C-42C8-9254-BB4A5A579786}"/>
              </a:ext>
            </a:extLst>
          </p:cNvPr>
          <p:cNvPicPr>
            <a:picLocks noChangeAspect="1"/>
          </p:cNvPicPr>
          <p:nvPr/>
        </p:nvPicPr>
        <p:blipFill>
          <a:blip r:embed="rId4"/>
          <a:stretch>
            <a:fillRect/>
          </a:stretch>
        </p:blipFill>
        <p:spPr>
          <a:xfrm>
            <a:off x="717452" y="2257229"/>
            <a:ext cx="11474548" cy="1788991"/>
          </a:xfrm>
          <a:prstGeom prst="rect">
            <a:avLst/>
          </a:prstGeom>
        </p:spPr>
      </p:pic>
    </p:spTree>
    <p:extLst>
      <p:ext uri="{BB962C8B-B14F-4D97-AF65-F5344CB8AC3E}">
        <p14:creationId xmlns:p14="http://schemas.microsoft.com/office/powerpoint/2010/main" val="260650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6C21268-A3C7-47D8-BB46-BC420648FEA3}"/>
              </a:ext>
            </a:extLst>
          </p:cNvPr>
          <p:cNvSpPr txBox="1"/>
          <p:nvPr/>
        </p:nvSpPr>
        <p:spPr>
          <a:xfrm>
            <a:off x="5297576" y="692535"/>
            <a:ext cx="1596847" cy="369332"/>
          </a:xfrm>
          <a:prstGeom prst="rect">
            <a:avLst/>
          </a:prstGeom>
          <a:noFill/>
        </p:spPr>
        <p:txBody>
          <a:bodyPr wrap="none" rtlCol="0">
            <a:spAutoFit/>
          </a:bodyPr>
          <a:lstStyle/>
          <a:p>
            <a:r>
              <a:rPr lang="nl-NL" b="1" dirty="0"/>
              <a:t>Samenvattend</a:t>
            </a:r>
          </a:p>
        </p:txBody>
      </p:sp>
      <p:sp>
        <p:nvSpPr>
          <p:cNvPr id="7" name="Rechthoek 6">
            <a:extLst>
              <a:ext uri="{FF2B5EF4-FFF2-40B4-BE49-F238E27FC236}">
                <a16:creationId xmlns:a16="http://schemas.microsoft.com/office/drawing/2014/main" id="{355FAE86-6458-4162-AD52-E1EF9B0E8A0B}"/>
              </a:ext>
            </a:extLst>
          </p:cNvPr>
          <p:cNvSpPr/>
          <p:nvPr/>
        </p:nvSpPr>
        <p:spPr>
          <a:xfrm>
            <a:off x="2244325" y="5312050"/>
            <a:ext cx="8969507" cy="523220"/>
          </a:xfrm>
          <a:prstGeom prst="rect">
            <a:avLst/>
          </a:prstGeom>
        </p:spPr>
        <p:txBody>
          <a:bodyPr wrap="none">
            <a:spAutoFit/>
          </a:bodyPr>
          <a:lstStyle/>
          <a:p>
            <a:r>
              <a:rPr lang="nl-NL" sz="2800" b="1" dirty="0"/>
              <a:t>Maar waar kun je de borgbrieven in ons archief te vinden?</a:t>
            </a:r>
          </a:p>
        </p:txBody>
      </p:sp>
      <p:sp>
        <p:nvSpPr>
          <p:cNvPr id="2" name="Tekstvak 1">
            <a:extLst>
              <a:ext uri="{FF2B5EF4-FFF2-40B4-BE49-F238E27FC236}">
                <a16:creationId xmlns:a16="http://schemas.microsoft.com/office/drawing/2014/main" id="{5F68438E-89F8-4C42-A7ED-1DAE97EA8428}"/>
              </a:ext>
            </a:extLst>
          </p:cNvPr>
          <p:cNvSpPr txBox="1"/>
          <p:nvPr/>
        </p:nvSpPr>
        <p:spPr>
          <a:xfrm>
            <a:off x="2858020" y="1243351"/>
            <a:ext cx="9441944" cy="646331"/>
          </a:xfrm>
          <a:prstGeom prst="rect">
            <a:avLst/>
          </a:prstGeom>
          <a:noFill/>
        </p:spPr>
        <p:txBody>
          <a:bodyPr wrap="none" rtlCol="0">
            <a:spAutoFit/>
          </a:bodyPr>
          <a:lstStyle/>
          <a:p>
            <a:r>
              <a:rPr lang="nl-NL" dirty="0"/>
              <a:t>- Een borgbrief werd uitgevaardigd door een dorps-, stads- of armbestuur, in sommige gevallen</a:t>
            </a:r>
          </a:p>
          <a:p>
            <a:r>
              <a:rPr lang="nl-NL" dirty="0"/>
              <a:t>  stond een particulier voor iemand borg.  </a:t>
            </a:r>
          </a:p>
        </p:txBody>
      </p:sp>
      <p:sp>
        <p:nvSpPr>
          <p:cNvPr id="3" name="Tekstvak 2">
            <a:extLst>
              <a:ext uri="{FF2B5EF4-FFF2-40B4-BE49-F238E27FC236}">
                <a16:creationId xmlns:a16="http://schemas.microsoft.com/office/drawing/2014/main" id="{403483C3-C0A1-4156-813A-F31527BA2928}"/>
              </a:ext>
            </a:extLst>
          </p:cNvPr>
          <p:cNvSpPr txBox="1"/>
          <p:nvPr/>
        </p:nvSpPr>
        <p:spPr>
          <a:xfrm>
            <a:off x="2858020" y="1822519"/>
            <a:ext cx="8223020" cy="923330"/>
          </a:xfrm>
          <a:prstGeom prst="rect">
            <a:avLst/>
          </a:prstGeom>
          <a:noFill/>
        </p:spPr>
        <p:txBody>
          <a:bodyPr wrap="none" rtlCol="0">
            <a:spAutoFit/>
          </a:bodyPr>
          <a:lstStyle/>
          <a:p>
            <a:r>
              <a:rPr lang="nl-NL" dirty="0"/>
              <a:t>- In de borgbrief verklaarde men dat degene(n) aan wie de brief was uitgereikt</a:t>
            </a:r>
          </a:p>
          <a:p>
            <a:r>
              <a:rPr lang="nl-NL" dirty="0"/>
              <a:t>  van goed gedrag was en dat het bestuur borg stond voor de kosten, indien men </a:t>
            </a:r>
          </a:p>
          <a:p>
            <a:r>
              <a:rPr lang="nl-NL" dirty="0"/>
              <a:t>  in de nieuwe woonplaats tot armoede kwam te vervallen </a:t>
            </a:r>
          </a:p>
        </p:txBody>
      </p:sp>
      <p:sp>
        <p:nvSpPr>
          <p:cNvPr id="4" name="Tekstvak 3">
            <a:extLst>
              <a:ext uri="{FF2B5EF4-FFF2-40B4-BE49-F238E27FC236}">
                <a16:creationId xmlns:a16="http://schemas.microsoft.com/office/drawing/2014/main" id="{6D51F752-64B3-4A4D-B75E-264A21855375}"/>
              </a:ext>
            </a:extLst>
          </p:cNvPr>
          <p:cNvSpPr txBox="1"/>
          <p:nvPr/>
        </p:nvSpPr>
        <p:spPr>
          <a:xfrm>
            <a:off x="2858020" y="2676385"/>
            <a:ext cx="7742119" cy="923330"/>
          </a:xfrm>
          <a:prstGeom prst="rect">
            <a:avLst/>
          </a:prstGeom>
          <a:noFill/>
        </p:spPr>
        <p:txBody>
          <a:bodyPr wrap="none" rtlCol="0">
            <a:spAutoFit/>
          </a:bodyPr>
          <a:lstStyle/>
          <a:p>
            <a:r>
              <a:rPr lang="nl-NL" dirty="0"/>
              <a:t>- Niet iedereen had een borgbrief nodig: o.a. mensen met een bepaalde </a:t>
            </a:r>
          </a:p>
          <a:p>
            <a:r>
              <a:rPr lang="nl-NL" dirty="0"/>
              <a:t>  hoeveelheid kapitaal, soldaten en seizoenarbeiders hoefden geen borgbrief </a:t>
            </a:r>
          </a:p>
          <a:p>
            <a:r>
              <a:rPr lang="nl-NL" dirty="0"/>
              <a:t>  te tonen </a:t>
            </a:r>
          </a:p>
        </p:txBody>
      </p:sp>
      <p:sp>
        <p:nvSpPr>
          <p:cNvPr id="6" name="Tekstvak 5">
            <a:extLst>
              <a:ext uri="{FF2B5EF4-FFF2-40B4-BE49-F238E27FC236}">
                <a16:creationId xmlns:a16="http://schemas.microsoft.com/office/drawing/2014/main" id="{34EBC360-33BA-4A03-8DF9-438B2FCAED1F}"/>
              </a:ext>
            </a:extLst>
          </p:cNvPr>
          <p:cNvSpPr txBox="1"/>
          <p:nvPr/>
        </p:nvSpPr>
        <p:spPr>
          <a:xfrm>
            <a:off x="2858020" y="3602017"/>
            <a:ext cx="9240415" cy="646331"/>
          </a:xfrm>
          <a:prstGeom prst="rect">
            <a:avLst/>
          </a:prstGeom>
          <a:noFill/>
        </p:spPr>
        <p:txBody>
          <a:bodyPr wrap="none" rtlCol="0">
            <a:spAutoFit/>
          </a:bodyPr>
          <a:lstStyle/>
          <a:p>
            <a:r>
              <a:rPr lang="nl-NL" dirty="0"/>
              <a:t>- Uit een borgbrief kun je vaak interessante genealogische gegevens halen. Bijvoorbeeld de </a:t>
            </a:r>
          </a:p>
          <a:p>
            <a:r>
              <a:rPr lang="nl-NL" dirty="0"/>
              <a:t>  geboorteplaats, grootte van het gezin en kerkgezindte</a:t>
            </a:r>
          </a:p>
        </p:txBody>
      </p:sp>
      <p:sp>
        <p:nvSpPr>
          <p:cNvPr id="8" name="Tekstvak 7">
            <a:extLst>
              <a:ext uri="{FF2B5EF4-FFF2-40B4-BE49-F238E27FC236}">
                <a16:creationId xmlns:a16="http://schemas.microsoft.com/office/drawing/2014/main" id="{C2771F85-FFC9-4EDE-86FF-D8FD2DC85E68}"/>
              </a:ext>
            </a:extLst>
          </p:cNvPr>
          <p:cNvSpPr txBox="1"/>
          <p:nvPr/>
        </p:nvSpPr>
        <p:spPr>
          <a:xfrm>
            <a:off x="2858020" y="4386418"/>
            <a:ext cx="8202374" cy="646331"/>
          </a:xfrm>
          <a:prstGeom prst="rect">
            <a:avLst/>
          </a:prstGeom>
          <a:noFill/>
        </p:spPr>
        <p:txBody>
          <a:bodyPr wrap="none" rtlCol="0">
            <a:spAutoFit/>
          </a:bodyPr>
          <a:lstStyle/>
          <a:p>
            <a:r>
              <a:rPr lang="nl-NL" dirty="0"/>
              <a:t>- De meeste waarde van borgbrieven herbergt erin dat onderzoek naar borgbrieven</a:t>
            </a:r>
          </a:p>
          <a:p>
            <a:r>
              <a:rPr lang="nl-NL" dirty="0"/>
              <a:t>  het mogelijk maakt om migratiebewegingen vóór 1811 inzichtelijk te maken</a:t>
            </a:r>
          </a:p>
        </p:txBody>
      </p:sp>
    </p:spTree>
    <p:extLst>
      <p:ext uri="{BB962C8B-B14F-4D97-AF65-F5344CB8AC3E}">
        <p14:creationId xmlns:p14="http://schemas.microsoft.com/office/powerpoint/2010/main" val="182824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4"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29A9A93-E7B5-400A-ADA8-631212F19698}"/>
              </a:ext>
            </a:extLst>
          </p:cNvPr>
          <p:cNvPicPr>
            <a:picLocks noChangeAspect="1"/>
          </p:cNvPicPr>
          <p:nvPr/>
        </p:nvPicPr>
        <p:blipFill>
          <a:blip r:embed="rId3"/>
          <a:stretch>
            <a:fillRect/>
          </a:stretch>
        </p:blipFill>
        <p:spPr>
          <a:xfrm>
            <a:off x="2077949" y="674114"/>
            <a:ext cx="9100594" cy="5509771"/>
          </a:xfrm>
          <a:prstGeom prst="rect">
            <a:avLst/>
          </a:prstGeom>
        </p:spPr>
      </p:pic>
      <p:sp>
        <p:nvSpPr>
          <p:cNvPr id="5" name="Tekstvak 4">
            <a:extLst>
              <a:ext uri="{FF2B5EF4-FFF2-40B4-BE49-F238E27FC236}">
                <a16:creationId xmlns:a16="http://schemas.microsoft.com/office/drawing/2014/main" id="{7049EC54-DDA6-4CE5-B9FB-D20CDAF6DCBF}"/>
              </a:ext>
            </a:extLst>
          </p:cNvPr>
          <p:cNvSpPr txBox="1"/>
          <p:nvPr/>
        </p:nvSpPr>
        <p:spPr>
          <a:xfrm>
            <a:off x="3444949" y="6368902"/>
            <a:ext cx="5700600" cy="307777"/>
          </a:xfrm>
          <a:prstGeom prst="rect">
            <a:avLst/>
          </a:prstGeom>
          <a:noFill/>
        </p:spPr>
        <p:txBody>
          <a:bodyPr wrap="none" rtlCol="0">
            <a:spAutoFit/>
          </a:bodyPr>
          <a:lstStyle/>
          <a:p>
            <a:r>
              <a:rPr lang="nl-NL" sz="1400" i="1" dirty="0"/>
              <a:t>Regionaal Archief Tilburg, archief 2700: dorpsbestuur van Raamsdonk</a:t>
            </a:r>
            <a:endParaRPr lang="nl-NL" sz="1400" dirty="0"/>
          </a:p>
        </p:txBody>
      </p:sp>
      <p:sp>
        <p:nvSpPr>
          <p:cNvPr id="2" name="Tekstvak 1">
            <a:extLst>
              <a:ext uri="{FF2B5EF4-FFF2-40B4-BE49-F238E27FC236}">
                <a16:creationId xmlns:a16="http://schemas.microsoft.com/office/drawing/2014/main" id="{C375ADAD-E2E6-4ADC-9DC2-8439E24A61BF}"/>
              </a:ext>
            </a:extLst>
          </p:cNvPr>
          <p:cNvSpPr txBox="1"/>
          <p:nvPr/>
        </p:nvSpPr>
        <p:spPr>
          <a:xfrm>
            <a:off x="4863830" y="340468"/>
            <a:ext cx="3049746" cy="369332"/>
          </a:xfrm>
          <a:prstGeom prst="rect">
            <a:avLst/>
          </a:prstGeom>
          <a:noFill/>
        </p:spPr>
        <p:txBody>
          <a:bodyPr wrap="none" rtlCol="0">
            <a:spAutoFit/>
          </a:bodyPr>
          <a:lstStyle/>
          <a:p>
            <a:r>
              <a:rPr lang="nl-NL" i="1" dirty="0"/>
              <a:t>Meestal </a:t>
            </a:r>
            <a:r>
              <a:rPr lang="nl-NL" dirty="0"/>
              <a:t>in de dorpsarchieven</a:t>
            </a:r>
            <a:endParaRPr lang="nl-NL" i="1" dirty="0"/>
          </a:p>
        </p:txBody>
      </p:sp>
    </p:spTree>
    <p:extLst>
      <p:ext uri="{BB962C8B-B14F-4D97-AF65-F5344CB8AC3E}">
        <p14:creationId xmlns:p14="http://schemas.microsoft.com/office/powerpoint/2010/main" val="1309761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D7283DF-683C-4919-B4CF-527932B21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333" y="689896"/>
            <a:ext cx="3767016" cy="5478208"/>
          </a:xfrm>
          <a:prstGeom prst="rect">
            <a:avLst/>
          </a:prstGeom>
        </p:spPr>
      </p:pic>
      <p:sp>
        <p:nvSpPr>
          <p:cNvPr id="8" name="Pijl: omlaag 7">
            <a:extLst>
              <a:ext uri="{FF2B5EF4-FFF2-40B4-BE49-F238E27FC236}">
                <a16:creationId xmlns:a16="http://schemas.microsoft.com/office/drawing/2014/main" id="{294B8CBA-ADA5-4893-8E1F-050796F4B9CD}"/>
              </a:ext>
            </a:extLst>
          </p:cNvPr>
          <p:cNvSpPr/>
          <p:nvPr/>
        </p:nvSpPr>
        <p:spPr>
          <a:xfrm rot="6680974">
            <a:off x="4168084" y="1453245"/>
            <a:ext cx="413672" cy="1644176"/>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036EF9B-7E5A-4AD1-B5FD-864C13B321E3}"/>
              </a:ext>
            </a:extLst>
          </p:cNvPr>
          <p:cNvSpPr txBox="1"/>
          <p:nvPr/>
        </p:nvSpPr>
        <p:spPr>
          <a:xfrm>
            <a:off x="1999523" y="216568"/>
            <a:ext cx="2499530" cy="369332"/>
          </a:xfrm>
          <a:prstGeom prst="rect">
            <a:avLst/>
          </a:prstGeom>
          <a:noFill/>
        </p:spPr>
        <p:txBody>
          <a:bodyPr wrap="none" rtlCol="0">
            <a:spAutoFit/>
          </a:bodyPr>
          <a:lstStyle/>
          <a:p>
            <a:r>
              <a:rPr lang="nl-NL" dirty="0"/>
              <a:t>Archieven schepenbank</a:t>
            </a:r>
          </a:p>
        </p:txBody>
      </p:sp>
      <p:pic>
        <p:nvPicPr>
          <p:cNvPr id="11" name="Afbeelding 10">
            <a:extLst>
              <a:ext uri="{FF2B5EF4-FFF2-40B4-BE49-F238E27FC236}">
                <a16:creationId xmlns:a16="http://schemas.microsoft.com/office/drawing/2014/main" id="{C5491F7E-3688-4196-88C3-94C3BC6FFF89}"/>
              </a:ext>
            </a:extLst>
          </p:cNvPr>
          <p:cNvPicPr>
            <a:picLocks noChangeAspect="1"/>
          </p:cNvPicPr>
          <p:nvPr/>
        </p:nvPicPr>
        <p:blipFill>
          <a:blip r:embed="rId4"/>
          <a:stretch>
            <a:fillRect/>
          </a:stretch>
        </p:blipFill>
        <p:spPr>
          <a:xfrm>
            <a:off x="5879645" y="2550695"/>
            <a:ext cx="8540496" cy="1149682"/>
          </a:xfrm>
          <a:prstGeom prst="rect">
            <a:avLst/>
          </a:prstGeom>
        </p:spPr>
      </p:pic>
      <p:sp>
        <p:nvSpPr>
          <p:cNvPr id="12" name="Rechthoek 11">
            <a:extLst>
              <a:ext uri="{FF2B5EF4-FFF2-40B4-BE49-F238E27FC236}">
                <a16:creationId xmlns:a16="http://schemas.microsoft.com/office/drawing/2014/main" id="{3712F70B-525A-439E-8CB5-603F07969B96}"/>
              </a:ext>
            </a:extLst>
          </p:cNvPr>
          <p:cNvSpPr/>
          <p:nvPr/>
        </p:nvSpPr>
        <p:spPr>
          <a:xfrm>
            <a:off x="7376967" y="216568"/>
            <a:ext cx="3527697" cy="369332"/>
          </a:xfrm>
          <a:prstGeom prst="rect">
            <a:avLst/>
          </a:prstGeom>
        </p:spPr>
        <p:txBody>
          <a:bodyPr wrap="none">
            <a:spAutoFit/>
          </a:bodyPr>
          <a:lstStyle/>
          <a:p>
            <a:r>
              <a:rPr lang="nl-NL" dirty="0"/>
              <a:t>Archieven van kerkelijke instanties</a:t>
            </a:r>
          </a:p>
        </p:txBody>
      </p:sp>
      <p:sp>
        <p:nvSpPr>
          <p:cNvPr id="13" name="Tekstvak 12">
            <a:extLst>
              <a:ext uri="{FF2B5EF4-FFF2-40B4-BE49-F238E27FC236}">
                <a16:creationId xmlns:a16="http://schemas.microsoft.com/office/drawing/2014/main" id="{32DF8733-2B3D-4237-8D1E-960462F168E6}"/>
              </a:ext>
            </a:extLst>
          </p:cNvPr>
          <p:cNvSpPr txBox="1"/>
          <p:nvPr/>
        </p:nvSpPr>
        <p:spPr>
          <a:xfrm>
            <a:off x="6557211" y="6243941"/>
            <a:ext cx="4881465" cy="261610"/>
          </a:xfrm>
          <a:prstGeom prst="rect">
            <a:avLst/>
          </a:prstGeom>
          <a:noFill/>
        </p:spPr>
        <p:txBody>
          <a:bodyPr wrap="none" rtlCol="0">
            <a:spAutoFit/>
          </a:bodyPr>
          <a:lstStyle/>
          <a:p>
            <a:r>
              <a:rPr lang="nl-NL" sz="1100" dirty="0"/>
              <a:t>Archief 2507, Nederlands Hervormde Gemeente van Hooge en </a:t>
            </a:r>
            <a:r>
              <a:rPr lang="nl-NL" sz="1100" dirty="0" err="1"/>
              <a:t>Laage</a:t>
            </a:r>
            <a:r>
              <a:rPr lang="nl-NL" sz="1100" dirty="0"/>
              <a:t> Zwaluwe</a:t>
            </a:r>
          </a:p>
        </p:txBody>
      </p:sp>
      <p:sp>
        <p:nvSpPr>
          <p:cNvPr id="14" name="Rechthoek 13">
            <a:extLst>
              <a:ext uri="{FF2B5EF4-FFF2-40B4-BE49-F238E27FC236}">
                <a16:creationId xmlns:a16="http://schemas.microsoft.com/office/drawing/2014/main" id="{5CCC13AB-261B-4632-B8C3-50EAB02DE82F}"/>
              </a:ext>
            </a:extLst>
          </p:cNvPr>
          <p:cNvSpPr/>
          <p:nvPr/>
        </p:nvSpPr>
        <p:spPr>
          <a:xfrm>
            <a:off x="1712495" y="6272100"/>
            <a:ext cx="6096000" cy="261610"/>
          </a:xfrm>
          <a:prstGeom prst="rect">
            <a:avLst/>
          </a:prstGeom>
        </p:spPr>
        <p:txBody>
          <a:bodyPr>
            <a:spAutoFit/>
          </a:bodyPr>
          <a:lstStyle/>
          <a:p>
            <a:r>
              <a:rPr lang="nl-NL" sz="1100" dirty="0"/>
              <a:t>Archief 822, Schepenbank Moergestel, </a:t>
            </a:r>
            <a:r>
              <a:rPr lang="nl-NL" sz="1100" dirty="0" err="1"/>
              <a:t>inv</a:t>
            </a:r>
            <a:r>
              <a:rPr lang="nl-NL" sz="1100" dirty="0"/>
              <a:t>. 341</a:t>
            </a:r>
          </a:p>
        </p:txBody>
      </p:sp>
    </p:spTree>
    <p:extLst>
      <p:ext uri="{BB962C8B-B14F-4D97-AF65-F5344CB8AC3E}">
        <p14:creationId xmlns:p14="http://schemas.microsoft.com/office/powerpoint/2010/main" val="4220961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C9DF69-3115-4937-8D43-A777F5C4C465}"/>
              </a:ext>
            </a:extLst>
          </p:cNvPr>
          <p:cNvSpPr>
            <a:spLocks noGrp="1"/>
          </p:cNvSpPr>
          <p:nvPr>
            <p:ph type="title"/>
          </p:nvPr>
        </p:nvSpPr>
        <p:spPr>
          <a:xfrm>
            <a:off x="2943340" y="260588"/>
            <a:ext cx="9601200" cy="1485900"/>
          </a:xfrm>
        </p:spPr>
        <p:txBody>
          <a:bodyPr>
            <a:normAutofit/>
          </a:bodyPr>
          <a:lstStyle/>
          <a:p>
            <a:r>
              <a:rPr lang="nl-NL" sz="3600" dirty="0"/>
              <a:t>Zoeken op naam in de borgbrieven</a:t>
            </a:r>
          </a:p>
        </p:txBody>
      </p:sp>
      <p:pic>
        <p:nvPicPr>
          <p:cNvPr id="4" name="Afbeelding 3">
            <a:extLst>
              <a:ext uri="{FF2B5EF4-FFF2-40B4-BE49-F238E27FC236}">
                <a16:creationId xmlns:a16="http://schemas.microsoft.com/office/drawing/2014/main" id="{9803478A-8CFA-4313-BED4-875CAF535A74}"/>
              </a:ext>
            </a:extLst>
          </p:cNvPr>
          <p:cNvPicPr>
            <a:picLocks noChangeAspect="1"/>
          </p:cNvPicPr>
          <p:nvPr/>
        </p:nvPicPr>
        <p:blipFill>
          <a:blip r:embed="rId3"/>
          <a:stretch>
            <a:fillRect/>
          </a:stretch>
        </p:blipFill>
        <p:spPr>
          <a:xfrm>
            <a:off x="1958093" y="926420"/>
            <a:ext cx="8952809" cy="4615070"/>
          </a:xfrm>
          <a:prstGeom prst="rect">
            <a:avLst/>
          </a:prstGeom>
        </p:spPr>
      </p:pic>
      <p:pic>
        <p:nvPicPr>
          <p:cNvPr id="5" name="Afbeelding 4">
            <a:extLst>
              <a:ext uri="{FF2B5EF4-FFF2-40B4-BE49-F238E27FC236}">
                <a16:creationId xmlns:a16="http://schemas.microsoft.com/office/drawing/2014/main" id="{645B25C4-B233-45FD-A4BB-CDF36386C340}"/>
              </a:ext>
            </a:extLst>
          </p:cNvPr>
          <p:cNvPicPr>
            <a:picLocks noChangeAspect="1"/>
          </p:cNvPicPr>
          <p:nvPr/>
        </p:nvPicPr>
        <p:blipFill>
          <a:blip r:embed="rId4"/>
          <a:stretch>
            <a:fillRect/>
          </a:stretch>
        </p:blipFill>
        <p:spPr>
          <a:xfrm>
            <a:off x="8952224" y="5804906"/>
            <a:ext cx="3112906" cy="715388"/>
          </a:xfrm>
          <a:prstGeom prst="rect">
            <a:avLst/>
          </a:prstGeom>
        </p:spPr>
      </p:pic>
      <p:sp>
        <p:nvSpPr>
          <p:cNvPr id="3" name="Tekstvak 2">
            <a:extLst>
              <a:ext uri="{FF2B5EF4-FFF2-40B4-BE49-F238E27FC236}">
                <a16:creationId xmlns:a16="http://schemas.microsoft.com/office/drawing/2014/main" id="{BE2EDB82-DA0A-432B-94E0-912852382772}"/>
              </a:ext>
            </a:extLst>
          </p:cNvPr>
          <p:cNvSpPr txBox="1"/>
          <p:nvPr/>
        </p:nvSpPr>
        <p:spPr>
          <a:xfrm>
            <a:off x="5859780" y="5977934"/>
            <a:ext cx="959045" cy="369332"/>
          </a:xfrm>
          <a:prstGeom prst="rect">
            <a:avLst/>
          </a:prstGeom>
          <a:noFill/>
        </p:spPr>
        <p:txBody>
          <a:bodyPr wrap="none" rtlCol="0">
            <a:spAutoFit/>
          </a:bodyPr>
          <a:lstStyle/>
          <a:p>
            <a:r>
              <a:rPr lang="nl-NL" dirty="0">
                <a:solidFill>
                  <a:srgbClr val="FF33CC"/>
                </a:solidFill>
                <a:hlinkClick r:id="rId5"/>
              </a:rPr>
              <a:t>Website</a:t>
            </a:r>
            <a:endParaRPr lang="nl-NL" dirty="0">
              <a:solidFill>
                <a:srgbClr val="FF33CC"/>
              </a:solidFill>
            </a:endParaRPr>
          </a:p>
        </p:txBody>
      </p:sp>
    </p:spTree>
    <p:extLst>
      <p:ext uri="{BB962C8B-B14F-4D97-AF65-F5344CB8AC3E}">
        <p14:creationId xmlns:p14="http://schemas.microsoft.com/office/powerpoint/2010/main" val="1376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65E5E-A30C-4F27-ACBF-2455D84427A7}"/>
              </a:ext>
            </a:extLst>
          </p:cNvPr>
          <p:cNvSpPr>
            <a:spLocks noGrp="1"/>
          </p:cNvSpPr>
          <p:nvPr>
            <p:ph type="title"/>
          </p:nvPr>
        </p:nvSpPr>
        <p:spPr>
          <a:xfrm>
            <a:off x="2590800" y="266007"/>
            <a:ext cx="9601200" cy="1485900"/>
          </a:xfrm>
        </p:spPr>
        <p:txBody>
          <a:bodyPr>
            <a:normAutofit/>
          </a:bodyPr>
          <a:lstStyle/>
          <a:p>
            <a:r>
              <a:rPr lang="nl-NL" sz="1800" b="1" dirty="0"/>
              <a:t>			Wat is een borgbrief?</a:t>
            </a:r>
          </a:p>
        </p:txBody>
      </p:sp>
      <p:pic>
        <p:nvPicPr>
          <p:cNvPr id="3" name="Afbeelding 2">
            <a:extLst>
              <a:ext uri="{FF2B5EF4-FFF2-40B4-BE49-F238E27FC236}">
                <a16:creationId xmlns:a16="http://schemas.microsoft.com/office/drawing/2014/main" id="{CA4C0D68-783A-4B21-A374-E4BBC3E8B747}"/>
              </a:ext>
            </a:extLst>
          </p:cNvPr>
          <p:cNvPicPr>
            <a:picLocks noChangeAspect="1"/>
          </p:cNvPicPr>
          <p:nvPr/>
        </p:nvPicPr>
        <p:blipFill>
          <a:blip r:embed="rId3"/>
          <a:stretch>
            <a:fillRect/>
          </a:stretch>
        </p:blipFill>
        <p:spPr>
          <a:xfrm>
            <a:off x="4486612" y="654627"/>
            <a:ext cx="3825572" cy="1394581"/>
          </a:xfrm>
          <a:prstGeom prst="rect">
            <a:avLst/>
          </a:prstGeom>
        </p:spPr>
      </p:pic>
      <p:pic>
        <p:nvPicPr>
          <p:cNvPr id="4" name="Afbeelding 3">
            <a:extLst>
              <a:ext uri="{FF2B5EF4-FFF2-40B4-BE49-F238E27FC236}">
                <a16:creationId xmlns:a16="http://schemas.microsoft.com/office/drawing/2014/main" id="{5720E831-B365-40A8-B5C4-BCDAA17A721D}"/>
              </a:ext>
            </a:extLst>
          </p:cNvPr>
          <p:cNvPicPr>
            <a:picLocks noChangeAspect="1"/>
          </p:cNvPicPr>
          <p:nvPr/>
        </p:nvPicPr>
        <p:blipFill>
          <a:blip r:embed="rId4"/>
          <a:stretch>
            <a:fillRect/>
          </a:stretch>
        </p:blipFill>
        <p:spPr>
          <a:xfrm>
            <a:off x="7599525" y="2500246"/>
            <a:ext cx="3962743" cy="1417443"/>
          </a:xfrm>
          <a:prstGeom prst="rect">
            <a:avLst/>
          </a:prstGeom>
        </p:spPr>
      </p:pic>
      <p:pic>
        <p:nvPicPr>
          <p:cNvPr id="6" name="Afbeelding 5">
            <a:extLst>
              <a:ext uri="{FF2B5EF4-FFF2-40B4-BE49-F238E27FC236}">
                <a16:creationId xmlns:a16="http://schemas.microsoft.com/office/drawing/2014/main" id="{1018E14C-97A6-4D80-B4A1-D6DEC45C7690}"/>
              </a:ext>
            </a:extLst>
          </p:cNvPr>
          <p:cNvPicPr>
            <a:picLocks noChangeAspect="1"/>
          </p:cNvPicPr>
          <p:nvPr/>
        </p:nvPicPr>
        <p:blipFill>
          <a:blip r:embed="rId5"/>
          <a:stretch>
            <a:fillRect/>
          </a:stretch>
        </p:blipFill>
        <p:spPr>
          <a:xfrm>
            <a:off x="741735" y="4358544"/>
            <a:ext cx="4227873" cy="1463168"/>
          </a:xfrm>
          <a:prstGeom prst="rect">
            <a:avLst/>
          </a:prstGeom>
        </p:spPr>
      </p:pic>
      <p:pic>
        <p:nvPicPr>
          <p:cNvPr id="7" name="Afbeelding 6">
            <a:extLst>
              <a:ext uri="{FF2B5EF4-FFF2-40B4-BE49-F238E27FC236}">
                <a16:creationId xmlns:a16="http://schemas.microsoft.com/office/drawing/2014/main" id="{5B517837-82ED-4E4D-95F9-330C745B9235}"/>
              </a:ext>
            </a:extLst>
          </p:cNvPr>
          <p:cNvPicPr>
            <a:picLocks noChangeAspect="1"/>
          </p:cNvPicPr>
          <p:nvPr/>
        </p:nvPicPr>
        <p:blipFill>
          <a:blip r:embed="rId6"/>
          <a:stretch>
            <a:fillRect/>
          </a:stretch>
        </p:blipFill>
        <p:spPr>
          <a:xfrm>
            <a:off x="879732" y="2346510"/>
            <a:ext cx="4267570" cy="1463167"/>
          </a:xfrm>
          <a:prstGeom prst="rect">
            <a:avLst/>
          </a:prstGeom>
        </p:spPr>
      </p:pic>
      <p:pic>
        <p:nvPicPr>
          <p:cNvPr id="5" name="Afbeelding 4">
            <a:extLst>
              <a:ext uri="{FF2B5EF4-FFF2-40B4-BE49-F238E27FC236}">
                <a16:creationId xmlns:a16="http://schemas.microsoft.com/office/drawing/2014/main" id="{7194C452-EA11-4D8D-B795-2E0EF72254D6}"/>
              </a:ext>
            </a:extLst>
          </p:cNvPr>
          <p:cNvPicPr>
            <a:picLocks noChangeAspect="1"/>
          </p:cNvPicPr>
          <p:nvPr/>
        </p:nvPicPr>
        <p:blipFill>
          <a:blip r:embed="rId7"/>
          <a:stretch>
            <a:fillRect/>
          </a:stretch>
        </p:blipFill>
        <p:spPr>
          <a:xfrm>
            <a:off x="7496175" y="4666028"/>
            <a:ext cx="4580188" cy="1126871"/>
          </a:xfrm>
          <a:prstGeom prst="rect">
            <a:avLst/>
          </a:prstGeom>
        </p:spPr>
      </p:pic>
      <p:sp>
        <p:nvSpPr>
          <p:cNvPr id="8" name="Tekstvak 7">
            <a:extLst>
              <a:ext uri="{FF2B5EF4-FFF2-40B4-BE49-F238E27FC236}">
                <a16:creationId xmlns:a16="http://schemas.microsoft.com/office/drawing/2014/main" id="{18D39E64-50E6-4CF6-AA2D-FB1636982751}"/>
              </a:ext>
            </a:extLst>
          </p:cNvPr>
          <p:cNvSpPr txBox="1"/>
          <p:nvPr/>
        </p:nvSpPr>
        <p:spPr>
          <a:xfrm>
            <a:off x="1773996" y="3843451"/>
            <a:ext cx="2163349" cy="369332"/>
          </a:xfrm>
          <a:prstGeom prst="rect">
            <a:avLst/>
          </a:prstGeom>
          <a:noFill/>
        </p:spPr>
        <p:txBody>
          <a:bodyPr wrap="none" rtlCol="0">
            <a:spAutoFit/>
          </a:bodyPr>
          <a:lstStyle/>
          <a:p>
            <a:r>
              <a:rPr lang="nl-NL" dirty="0"/>
              <a:t>Acte van indemniteit</a:t>
            </a:r>
          </a:p>
        </p:txBody>
      </p:sp>
      <p:sp>
        <p:nvSpPr>
          <p:cNvPr id="9" name="Rechthoek 8">
            <a:extLst>
              <a:ext uri="{FF2B5EF4-FFF2-40B4-BE49-F238E27FC236}">
                <a16:creationId xmlns:a16="http://schemas.microsoft.com/office/drawing/2014/main" id="{EEA577AA-280A-4067-97E8-C1CE576020AA}"/>
              </a:ext>
            </a:extLst>
          </p:cNvPr>
          <p:cNvSpPr/>
          <p:nvPr/>
        </p:nvSpPr>
        <p:spPr>
          <a:xfrm>
            <a:off x="8521407" y="4028117"/>
            <a:ext cx="2118978" cy="369332"/>
          </a:xfrm>
          <a:prstGeom prst="rect">
            <a:avLst/>
          </a:prstGeom>
        </p:spPr>
        <p:txBody>
          <a:bodyPr wrap="none">
            <a:spAutoFit/>
          </a:bodyPr>
          <a:lstStyle/>
          <a:p>
            <a:r>
              <a:rPr lang="nl-NL" dirty="0"/>
              <a:t>Acte van </a:t>
            </a:r>
            <a:r>
              <a:rPr lang="nl-NL" dirty="0" err="1"/>
              <a:t>borghtoght</a:t>
            </a:r>
            <a:endParaRPr lang="nl-NL" dirty="0"/>
          </a:p>
        </p:txBody>
      </p:sp>
      <p:sp>
        <p:nvSpPr>
          <p:cNvPr id="10" name="Tekstvak 9">
            <a:extLst>
              <a:ext uri="{FF2B5EF4-FFF2-40B4-BE49-F238E27FC236}">
                <a16:creationId xmlns:a16="http://schemas.microsoft.com/office/drawing/2014/main" id="{30F0534A-FCB4-4A8B-A428-8EC01C915EB6}"/>
              </a:ext>
            </a:extLst>
          </p:cNvPr>
          <p:cNvSpPr txBox="1"/>
          <p:nvPr/>
        </p:nvSpPr>
        <p:spPr>
          <a:xfrm>
            <a:off x="8521407" y="5951653"/>
            <a:ext cx="1662378" cy="369332"/>
          </a:xfrm>
          <a:prstGeom prst="rect">
            <a:avLst/>
          </a:prstGeom>
          <a:noFill/>
        </p:spPr>
        <p:txBody>
          <a:bodyPr wrap="none" rtlCol="0">
            <a:spAutoFit/>
          </a:bodyPr>
          <a:lstStyle/>
          <a:p>
            <a:r>
              <a:rPr lang="nl-NL" dirty="0"/>
              <a:t>Acte van cautie</a:t>
            </a:r>
          </a:p>
        </p:txBody>
      </p:sp>
      <p:sp>
        <p:nvSpPr>
          <p:cNvPr id="11" name="Rechthoek 10">
            <a:extLst>
              <a:ext uri="{FF2B5EF4-FFF2-40B4-BE49-F238E27FC236}">
                <a16:creationId xmlns:a16="http://schemas.microsoft.com/office/drawing/2014/main" id="{FA4F27F9-6FEA-44B8-8E7D-DD184C55E104}"/>
              </a:ext>
            </a:extLst>
          </p:cNvPr>
          <p:cNvSpPr/>
          <p:nvPr/>
        </p:nvSpPr>
        <p:spPr>
          <a:xfrm>
            <a:off x="1906382" y="5951653"/>
            <a:ext cx="1394484" cy="369332"/>
          </a:xfrm>
          <a:prstGeom prst="rect">
            <a:avLst/>
          </a:prstGeom>
        </p:spPr>
        <p:txBody>
          <a:bodyPr wrap="none">
            <a:spAutoFit/>
          </a:bodyPr>
          <a:lstStyle/>
          <a:p>
            <a:r>
              <a:rPr lang="nl-NL" dirty="0" err="1"/>
              <a:t>Ontlastbrieff</a:t>
            </a:r>
            <a:endParaRPr lang="nl-NL" dirty="0"/>
          </a:p>
        </p:txBody>
      </p:sp>
    </p:spTree>
    <p:extLst>
      <p:ext uri="{BB962C8B-B14F-4D97-AF65-F5344CB8AC3E}">
        <p14:creationId xmlns:p14="http://schemas.microsoft.com/office/powerpoint/2010/main" val="159507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2AF04-8B44-491A-A42E-173CDEAB5AC8}"/>
              </a:ext>
            </a:extLst>
          </p:cNvPr>
          <p:cNvSpPr>
            <a:spLocks noGrp="1"/>
          </p:cNvSpPr>
          <p:nvPr>
            <p:ph type="title"/>
          </p:nvPr>
        </p:nvSpPr>
        <p:spPr>
          <a:xfrm>
            <a:off x="2690078" y="400600"/>
            <a:ext cx="9601200" cy="1485900"/>
          </a:xfrm>
        </p:spPr>
        <p:txBody>
          <a:bodyPr>
            <a:normAutofit/>
          </a:bodyPr>
          <a:lstStyle/>
          <a:p>
            <a:r>
              <a:rPr lang="nl-NL" sz="4000" b="1" dirty="0"/>
              <a:t>Context: Noord-Brabant 17</a:t>
            </a:r>
            <a:r>
              <a:rPr lang="nl-NL" sz="4000" b="1" baseline="30000" dirty="0"/>
              <a:t>e</a:t>
            </a:r>
            <a:r>
              <a:rPr lang="nl-NL" sz="4000" b="1" dirty="0"/>
              <a:t> en 18</a:t>
            </a:r>
            <a:r>
              <a:rPr lang="nl-NL" sz="4000" b="1" baseline="30000" dirty="0"/>
              <a:t>e</a:t>
            </a:r>
            <a:r>
              <a:rPr lang="nl-NL" sz="4000" b="1" dirty="0"/>
              <a:t> eeuw</a:t>
            </a:r>
          </a:p>
        </p:txBody>
      </p:sp>
      <p:sp>
        <p:nvSpPr>
          <p:cNvPr id="3" name="Tekstvak 2">
            <a:extLst>
              <a:ext uri="{FF2B5EF4-FFF2-40B4-BE49-F238E27FC236}">
                <a16:creationId xmlns:a16="http://schemas.microsoft.com/office/drawing/2014/main" id="{CE2B100C-6649-4A56-9E4C-93305682A36B}"/>
              </a:ext>
            </a:extLst>
          </p:cNvPr>
          <p:cNvSpPr txBox="1"/>
          <p:nvPr/>
        </p:nvSpPr>
        <p:spPr>
          <a:xfrm>
            <a:off x="847160" y="1277157"/>
            <a:ext cx="2683427" cy="307777"/>
          </a:xfrm>
          <a:prstGeom prst="rect">
            <a:avLst/>
          </a:prstGeom>
          <a:noFill/>
        </p:spPr>
        <p:txBody>
          <a:bodyPr wrap="none" rtlCol="0">
            <a:spAutoFit/>
          </a:bodyPr>
          <a:lstStyle/>
          <a:p>
            <a:r>
              <a:rPr lang="nl-NL" sz="1400" dirty="0"/>
              <a:t>Tachtigjarige oorlog (1568-1648)</a:t>
            </a:r>
          </a:p>
        </p:txBody>
      </p:sp>
      <p:sp>
        <p:nvSpPr>
          <p:cNvPr id="4" name="Tekstvak 3">
            <a:extLst>
              <a:ext uri="{FF2B5EF4-FFF2-40B4-BE49-F238E27FC236}">
                <a16:creationId xmlns:a16="http://schemas.microsoft.com/office/drawing/2014/main" id="{7C8DE7B4-FA71-484A-952E-EAEA9C49D785}"/>
              </a:ext>
            </a:extLst>
          </p:cNvPr>
          <p:cNvSpPr txBox="1"/>
          <p:nvPr/>
        </p:nvSpPr>
        <p:spPr>
          <a:xfrm>
            <a:off x="847160" y="1774664"/>
            <a:ext cx="2483885" cy="307777"/>
          </a:xfrm>
          <a:prstGeom prst="rect">
            <a:avLst/>
          </a:prstGeom>
          <a:noFill/>
        </p:spPr>
        <p:txBody>
          <a:bodyPr wrap="none" rtlCol="0">
            <a:spAutoFit/>
          </a:bodyPr>
          <a:lstStyle/>
          <a:p>
            <a:r>
              <a:rPr lang="nl-NL" sz="1400" dirty="0"/>
              <a:t>Hollandse oorlog (1672-1679)</a:t>
            </a:r>
          </a:p>
        </p:txBody>
      </p:sp>
      <p:sp>
        <p:nvSpPr>
          <p:cNvPr id="5" name="Tekstvak 4">
            <a:extLst>
              <a:ext uri="{FF2B5EF4-FFF2-40B4-BE49-F238E27FC236}">
                <a16:creationId xmlns:a16="http://schemas.microsoft.com/office/drawing/2014/main" id="{3D6735AA-9802-45A4-903C-DA0A0E733853}"/>
              </a:ext>
            </a:extLst>
          </p:cNvPr>
          <p:cNvSpPr txBox="1"/>
          <p:nvPr/>
        </p:nvSpPr>
        <p:spPr>
          <a:xfrm>
            <a:off x="866497" y="2310959"/>
            <a:ext cx="2625719" cy="307777"/>
          </a:xfrm>
          <a:prstGeom prst="rect">
            <a:avLst/>
          </a:prstGeom>
          <a:noFill/>
        </p:spPr>
        <p:txBody>
          <a:bodyPr wrap="none" rtlCol="0">
            <a:spAutoFit/>
          </a:bodyPr>
          <a:lstStyle/>
          <a:p>
            <a:r>
              <a:rPr lang="nl-NL" sz="1400" dirty="0"/>
              <a:t>Negenjarige oorlog (1688-1697)</a:t>
            </a:r>
          </a:p>
        </p:txBody>
      </p:sp>
      <p:sp>
        <p:nvSpPr>
          <p:cNvPr id="6" name="Tekstvak 5">
            <a:extLst>
              <a:ext uri="{FF2B5EF4-FFF2-40B4-BE49-F238E27FC236}">
                <a16:creationId xmlns:a16="http://schemas.microsoft.com/office/drawing/2014/main" id="{FC0E1827-DEC1-477C-8459-92EF684D997E}"/>
              </a:ext>
            </a:extLst>
          </p:cNvPr>
          <p:cNvSpPr txBox="1"/>
          <p:nvPr/>
        </p:nvSpPr>
        <p:spPr>
          <a:xfrm>
            <a:off x="866497" y="2833990"/>
            <a:ext cx="3095719" cy="307777"/>
          </a:xfrm>
          <a:prstGeom prst="rect">
            <a:avLst/>
          </a:prstGeom>
          <a:noFill/>
        </p:spPr>
        <p:txBody>
          <a:bodyPr wrap="none" rtlCol="0">
            <a:spAutoFit/>
          </a:bodyPr>
          <a:lstStyle/>
          <a:p>
            <a:r>
              <a:rPr lang="nl-NL" sz="1400" dirty="0"/>
              <a:t>Spaanse successieoorlog (1701-1713)</a:t>
            </a:r>
          </a:p>
        </p:txBody>
      </p:sp>
      <p:sp>
        <p:nvSpPr>
          <p:cNvPr id="7" name="Tekstvak 6">
            <a:extLst>
              <a:ext uri="{FF2B5EF4-FFF2-40B4-BE49-F238E27FC236}">
                <a16:creationId xmlns:a16="http://schemas.microsoft.com/office/drawing/2014/main" id="{BCC38FDF-F972-45E9-BCE6-DD2995C6AD10}"/>
              </a:ext>
            </a:extLst>
          </p:cNvPr>
          <p:cNvSpPr txBox="1"/>
          <p:nvPr/>
        </p:nvSpPr>
        <p:spPr>
          <a:xfrm>
            <a:off x="897301" y="3370285"/>
            <a:ext cx="3360022" cy="307777"/>
          </a:xfrm>
          <a:prstGeom prst="rect">
            <a:avLst/>
          </a:prstGeom>
          <a:noFill/>
        </p:spPr>
        <p:txBody>
          <a:bodyPr wrap="none" rtlCol="0">
            <a:spAutoFit/>
          </a:bodyPr>
          <a:lstStyle/>
          <a:p>
            <a:r>
              <a:rPr lang="nl-NL" sz="1400" dirty="0"/>
              <a:t>Oostenrijkse successieoorlog (1740-1748)</a:t>
            </a:r>
          </a:p>
        </p:txBody>
      </p:sp>
      <p:sp>
        <p:nvSpPr>
          <p:cNvPr id="8" name="Tekstvak 7">
            <a:extLst>
              <a:ext uri="{FF2B5EF4-FFF2-40B4-BE49-F238E27FC236}">
                <a16:creationId xmlns:a16="http://schemas.microsoft.com/office/drawing/2014/main" id="{7CE6C7B3-B93D-4A8F-A5B2-5415942B8A9E}"/>
              </a:ext>
            </a:extLst>
          </p:cNvPr>
          <p:cNvSpPr txBox="1"/>
          <p:nvPr/>
        </p:nvSpPr>
        <p:spPr>
          <a:xfrm>
            <a:off x="897301" y="3875395"/>
            <a:ext cx="4977068" cy="307777"/>
          </a:xfrm>
          <a:prstGeom prst="rect">
            <a:avLst/>
          </a:prstGeom>
          <a:noFill/>
        </p:spPr>
        <p:txBody>
          <a:bodyPr wrap="none" rtlCol="0">
            <a:spAutoFit/>
          </a:bodyPr>
          <a:lstStyle/>
          <a:p>
            <a:r>
              <a:rPr lang="nl-NL" sz="1400" dirty="0"/>
              <a:t>Franse revolutieoorlogen &amp; Bataafse Omwenteling (1793-1795)</a:t>
            </a:r>
          </a:p>
        </p:txBody>
      </p:sp>
      <p:pic>
        <p:nvPicPr>
          <p:cNvPr id="10" name="Afbeelding 9">
            <a:extLst>
              <a:ext uri="{FF2B5EF4-FFF2-40B4-BE49-F238E27FC236}">
                <a16:creationId xmlns:a16="http://schemas.microsoft.com/office/drawing/2014/main" id="{98E467D1-93A0-4015-9EBD-40D9D200C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632" y="1277157"/>
            <a:ext cx="5514796" cy="4470647"/>
          </a:xfrm>
          <a:prstGeom prst="rect">
            <a:avLst/>
          </a:prstGeom>
        </p:spPr>
      </p:pic>
      <p:sp>
        <p:nvSpPr>
          <p:cNvPr id="11" name="Tekstvak 10">
            <a:extLst>
              <a:ext uri="{FF2B5EF4-FFF2-40B4-BE49-F238E27FC236}">
                <a16:creationId xmlns:a16="http://schemas.microsoft.com/office/drawing/2014/main" id="{55FA0767-9D6F-47D0-AC16-BDF3BEE91465}"/>
              </a:ext>
            </a:extLst>
          </p:cNvPr>
          <p:cNvSpPr txBox="1"/>
          <p:nvPr/>
        </p:nvSpPr>
        <p:spPr>
          <a:xfrm>
            <a:off x="7403592" y="5847622"/>
            <a:ext cx="3635932" cy="261610"/>
          </a:xfrm>
          <a:prstGeom prst="rect">
            <a:avLst/>
          </a:prstGeom>
          <a:noFill/>
        </p:spPr>
        <p:txBody>
          <a:bodyPr wrap="none" rtlCol="0">
            <a:spAutoFit/>
          </a:bodyPr>
          <a:lstStyle/>
          <a:p>
            <a:r>
              <a:rPr lang="nl-NL" sz="1100" i="1" dirty="0"/>
              <a:t>Kaart van Spaans en Staats-Brabant, 1681, collectie BHIC</a:t>
            </a:r>
          </a:p>
        </p:txBody>
      </p:sp>
      <p:pic>
        <p:nvPicPr>
          <p:cNvPr id="9" name="Afbeelding 8">
            <a:extLst>
              <a:ext uri="{FF2B5EF4-FFF2-40B4-BE49-F238E27FC236}">
                <a16:creationId xmlns:a16="http://schemas.microsoft.com/office/drawing/2014/main" id="{21D95CF3-4989-4784-9C2E-589DF0C3C62A}"/>
              </a:ext>
            </a:extLst>
          </p:cNvPr>
          <p:cNvPicPr>
            <a:picLocks noChangeAspect="1"/>
          </p:cNvPicPr>
          <p:nvPr/>
        </p:nvPicPr>
        <p:blipFill>
          <a:blip r:embed="rId4"/>
          <a:stretch>
            <a:fillRect/>
          </a:stretch>
        </p:blipFill>
        <p:spPr>
          <a:xfrm>
            <a:off x="4556860" y="3075058"/>
            <a:ext cx="3521543" cy="954225"/>
          </a:xfrm>
          <a:prstGeom prst="rect">
            <a:avLst/>
          </a:prstGeom>
        </p:spPr>
      </p:pic>
    </p:spTree>
    <p:extLst>
      <p:ext uri="{BB962C8B-B14F-4D97-AF65-F5344CB8AC3E}">
        <p14:creationId xmlns:p14="http://schemas.microsoft.com/office/powerpoint/2010/main" val="378608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3EA80-76D8-4587-AD92-E77227D67A4F}"/>
              </a:ext>
            </a:extLst>
          </p:cNvPr>
          <p:cNvSpPr>
            <a:spLocks noGrp="1"/>
          </p:cNvSpPr>
          <p:nvPr>
            <p:ph type="title"/>
          </p:nvPr>
        </p:nvSpPr>
        <p:spPr>
          <a:xfrm>
            <a:off x="1661145" y="254653"/>
            <a:ext cx="9601200" cy="1485900"/>
          </a:xfrm>
        </p:spPr>
        <p:txBody>
          <a:bodyPr/>
          <a:lstStyle/>
          <a:p>
            <a:r>
              <a:rPr lang="nl-NL" dirty="0"/>
              <a:t>				</a:t>
            </a:r>
            <a:r>
              <a:rPr lang="nl-NL" b="1" dirty="0"/>
              <a:t>Armoede</a:t>
            </a:r>
          </a:p>
        </p:txBody>
      </p:sp>
      <p:pic>
        <p:nvPicPr>
          <p:cNvPr id="8" name="Afbeelding 7">
            <a:extLst>
              <a:ext uri="{FF2B5EF4-FFF2-40B4-BE49-F238E27FC236}">
                <a16:creationId xmlns:a16="http://schemas.microsoft.com/office/drawing/2014/main" id="{A79A286B-0D99-4EC2-87FF-8E35A3FD7D36}"/>
              </a:ext>
            </a:extLst>
          </p:cNvPr>
          <p:cNvPicPr>
            <a:picLocks noChangeAspect="1"/>
          </p:cNvPicPr>
          <p:nvPr/>
        </p:nvPicPr>
        <p:blipFill>
          <a:blip r:embed="rId3"/>
          <a:stretch>
            <a:fillRect/>
          </a:stretch>
        </p:blipFill>
        <p:spPr>
          <a:xfrm>
            <a:off x="3540231" y="1062413"/>
            <a:ext cx="5843028" cy="4560564"/>
          </a:xfrm>
          <a:prstGeom prst="rect">
            <a:avLst/>
          </a:prstGeom>
        </p:spPr>
      </p:pic>
      <p:sp>
        <p:nvSpPr>
          <p:cNvPr id="9" name="Tekstvak 8">
            <a:extLst>
              <a:ext uri="{FF2B5EF4-FFF2-40B4-BE49-F238E27FC236}">
                <a16:creationId xmlns:a16="http://schemas.microsoft.com/office/drawing/2014/main" id="{413EBEAD-5BBD-46C4-AA58-437FA12AC731}"/>
              </a:ext>
            </a:extLst>
          </p:cNvPr>
          <p:cNvSpPr txBox="1"/>
          <p:nvPr/>
        </p:nvSpPr>
        <p:spPr>
          <a:xfrm>
            <a:off x="3959233" y="5722037"/>
            <a:ext cx="5005024" cy="369332"/>
          </a:xfrm>
          <a:prstGeom prst="rect">
            <a:avLst/>
          </a:prstGeom>
          <a:noFill/>
        </p:spPr>
        <p:txBody>
          <a:bodyPr wrap="none" rtlCol="0">
            <a:spAutoFit/>
          </a:bodyPr>
          <a:lstStyle/>
          <a:p>
            <a:r>
              <a:rPr lang="nl-NL" dirty="0"/>
              <a:t>Tekening van een bedelaar die een aalmoes krijgt</a:t>
            </a:r>
          </a:p>
        </p:txBody>
      </p:sp>
      <p:sp>
        <p:nvSpPr>
          <p:cNvPr id="12" name="Rechthoek 11">
            <a:extLst>
              <a:ext uri="{FF2B5EF4-FFF2-40B4-BE49-F238E27FC236}">
                <a16:creationId xmlns:a16="http://schemas.microsoft.com/office/drawing/2014/main" id="{476438F5-6E57-4F48-9C6D-DC1A3B16C9B5}"/>
              </a:ext>
            </a:extLst>
          </p:cNvPr>
          <p:cNvSpPr/>
          <p:nvPr/>
        </p:nvSpPr>
        <p:spPr>
          <a:xfrm>
            <a:off x="4808594" y="6091369"/>
            <a:ext cx="6096000" cy="261610"/>
          </a:xfrm>
          <a:prstGeom prst="rect">
            <a:avLst/>
          </a:prstGeom>
        </p:spPr>
        <p:txBody>
          <a:bodyPr>
            <a:spAutoFit/>
          </a:bodyPr>
          <a:lstStyle/>
          <a:p>
            <a:r>
              <a:rPr lang="nl-NL" sz="1100" i="1" dirty="0"/>
              <a:t>Archief 51, Tafel van de Heilige Geest Tilburg, </a:t>
            </a:r>
            <a:r>
              <a:rPr lang="nl-NL" sz="1100" i="1" dirty="0" err="1"/>
              <a:t>inv</a:t>
            </a:r>
            <a:r>
              <a:rPr lang="nl-NL" sz="1100" i="1" dirty="0"/>
              <a:t>. 857</a:t>
            </a:r>
          </a:p>
        </p:txBody>
      </p:sp>
    </p:spTree>
    <p:extLst>
      <p:ext uri="{BB962C8B-B14F-4D97-AF65-F5344CB8AC3E}">
        <p14:creationId xmlns:p14="http://schemas.microsoft.com/office/powerpoint/2010/main" val="136247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608573-D789-40D2-9434-559A236480C8}"/>
              </a:ext>
            </a:extLst>
          </p:cNvPr>
          <p:cNvSpPr>
            <a:spLocks noGrp="1"/>
          </p:cNvSpPr>
          <p:nvPr>
            <p:ph type="title"/>
          </p:nvPr>
        </p:nvSpPr>
        <p:spPr>
          <a:xfrm>
            <a:off x="3227788" y="339480"/>
            <a:ext cx="9601200" cy="1485900"/>
          </a:xfrm>
        </p:spPr>
        <p:txBody>
          <a:bodyPr>
            <a:normAutofit/>
          </a:bodyPr>
          <a:lstStyle/>
          <a:p>
            <a:r>
              <a:rPr lang="nl-NL" sz="2000" b="1" dirty="0"/>
              <a:t>8 augustus 1682</a:t>
            </a:r>
          </a:p>
        </p:txBody>
      </p:sp>
      <p:pic>
        <p:nvPicPr>
          <p:cNvPr id="3" name="Afbeelding 2">
            <a:extLst>
              <a:ext uri="{FF2B5EF4-FFF2-40B4-BE49-F238E27FC236}">
                <a16:creationId xmlns:a16="http://schemas.microsoft.com/office/drawing/2014/main" id="{B115C7B6-3B7A-4000-9479-6C72A96620F0}"/>
              </a:ext>
            </a:extLst>
          </p:cNvPr>
          <p:cNvPicPr>
            <a:picLocks noChangeAspect="1"/>
          </p:cNvPicPr>
          <p:nvPr/>
        </p:nvPicPr>
        <p:blipFill>
          <a:blip r:embed="rId3"/>
          <a:stretch>
            <a:fillRect/>
          </a:stretch>
        </p:blipFill>
        <p:spPr>
          <a:xfrm>
            <a:off x="716159" y="864476"/>
            <a:ext cx="7216435" cy="5499042"/>
          </a:xfrm>
          <a:prstGeom prst="rect">
            <a:avLst/>
          </a:prstGeom>
        </p:spPr>
      </p:pic>
      <p:sp>
        <p:nvSpPr>
          <p:cNvPr id="4" name="Rechthoek 3">
            <a:extLst>
              <a:ext uri="{FF2B5EF4-FFF2-40B4-BE49-F238E27FC236}">
                <a16:creationId xmlns:a16="http://schemas.microsoft.com/office/drawing/2014/main" id="{ECC85AFA-A0F6-436C-A513-AACA5ADF5536}"/>
              </a:ext>
            </a:extLst>
          </p:cNvPr>
          <p:cNvSpPr/>
          <p:nvPr/>
        </p:nvSpPr>
        <p:spPr>
          <a:xfrm>
            <a:off x="8028388" y="2012918"/>
            <a:ext cx="4106662" cy="1708160"/>
          </a:xfrm>
          <a:prstGeom prst="rect">
            <a:avLst/>
          </a:prstGeom>
        </p:spPr>
        <p:txBody>
          <a:bodyPr wrap="square">
            <a:spAutoFit/>
          </a:bodyPr>
          <a:lstStyle/>
          <a:p>
            <a:pPr lvl="0" defTabSz="914400">
              <a:defRPr/>
            </a:pPr>
            <a:r>
              <a:rPr lang="nl-NL" sz="1500" i="1" dirty="0"/>
              <a:t>[…] Tot </a:t>
            </a:r>
            <a:r>
              <a:rPr lang="nl-NL" sz="1500" i="1" dirty="0" err="1"/>
              <a:t>sulke</a:t>
            </a:r>
            <a:r>
              <a:rPr lang="nl-NL" sz="1500" i="1" dirty="0"/>
              <a:t> </a:t>
            </a:r>
            <a:r>
              <a:rPr lang="nl-NL" sz="1500" i="1" dirty="0" err="1"/>
              <a:t>effecte</a:t>
            </a:r>
            <a:r>
              <a:rPr lang="nl-NL" sz="1500" i="1" dirty="0"/>
              <a:t>, dat die </a:t>
            </a:r>
            <a:r>
              <a:rPr lang="nl-NL" sz="1500" i="1" dirty="0" err="1"/>
              <a:t>plaetse</a:t>
            </a:r>
            <a:r>
              <a:rPr lang="nl-NL" sz="1500" i="1" dirty="0"/>
              <a:t> van </a:t>
            </a:r>
            <a:r>
              <a:rPr lang="nl-NL" sz="1500" i="1" dirty="0" err="1"/>
              <a:t>waer</a:t>
            </a:r>
            <a:r>
              <a:rPr lang="nl-NL" sz="1500" i="1" dirty="0"/>
              <a:t> de </a:t>
            </a:r>
            <a:r>
              <a:rPr lang="nl-NL" sz="1500" i="1" dirty="0" err="1"/>
              <a:t>selve</a:t>
            </a:r>
            <a:r>
              <a:rPr lang="nl-NL" sz="1500" i="1" dirty="0"/>
              <a:t> vertrokken zijn, niet </a:t>
            </a:r>
            <a:r>
              <a:rPr lang="nl-NL" sz="1500" i="1" dirty="0" err="1"/>
              <a:t>sal</a:t>
            </a:r>
            <a:r>
              <a:rPr lang="nl-NL" sz="1500" i="1" dirty="0"/>
              <a:t> kunnen </a:t>
            </a:r>
            <a:r>
              <a:rPr lang="nl-NL" sz="1500" i="1" dirty="0" err="1"/>
              <a:t>geobligeert</a:t>
            </a:r>
            <a:r>
              <a:rPr lang="nl-NL" sz="1500" i="1" dirty="0"/>
              <a:t> worden, om </a:t>
            </a:r>
            <a:r>
              <a:rPr lang="nl-NL" sz="1500" i="1" dirty="0" err="1"/>
              <a:t>aen</a:t>
            </a:r>
            <a:r>
              <a:rPr lang="nl-NL" sz="1500" i="1" dirty="0"/>
              <a:t> </a:t>
            </a:r>
            <a:r>
              <a:rPr lang="nl-NL" sz="1500" i="1" dirty="0" err="1"/>
              <a:t>soodanige</a:t>
            </a:r>
            <a:r>
              <a:rPr lang="nl-NL" sz="1500" i="1" dirty="0"/>
              <a:t> </a:t>
            </a:r>
            <a:r>
              <a:rPr lang="nl-NL" sz="1500" i="1" dirty="0" err="1"/>
              <a:t>persoonen</a:t>
            </a:r>
            <a:r>
              <a:rPr lang="nl-NL" sz="1500" i="1" dirty="0"/>
              <a:t> of der </a:t>
            </a:r>
            <a:r>
              <a:rPr lang="nl-NL" sz="1500" i="1" dirty="0" err="1"/>
              <a:t>selver</a:t>
            </a:r>
            <a:r>
              <a:rPr lang="nl-NL" sz="1500" i="1" dirty="0"/>
              <a:t> </a:t>
            </a:r>
            <a:r>
              <a:rPr lang="nl-NL" sz="1500" i="1" dirty="0" err="1"/>
              <a:t>familien</a:t>
            </a:r>
            <a:r>
              <a:rPr lang="nl-NL" sz="1500" i="1" dirty="0"/>
              <a:t> te presteren die </a:t>
            </a:r>
            <a:r>
              <a:rPr lang="nl-NL" sz="1500" i="1" dirty="0" err="1"/>
              <a:t>officien</a:t>
            </a:r>
            <a:r>
              <a:rPr lang="nl-NL" sz="1500" i="1" dirty="0"/>
              <a:t> van </a:t>
            </a:r>
            <a:r>
              <a:rPr lang="nl-NL" sz="1500" i="1" dirty="0" err="1"/>
              <a:t>barmhertigheit</a:t>
            </a:r>
            <a:r>
              <a:rPr lang="nl-NL" sz="1500" i="1" dirty="0"/>
              <a:t>. Die de </a:t>
            </a:r>
            <a:r>
              <a:rPr lang="nl-NL" sz="1500" i="1" dirty="0" err="1"/>
              <a:t>selve</a:t>
            </a:r>
            <a:r>
              <a:rPr lang="nl-NL" sz="1500" i="1" dirty="0"/>
              <a:t> </a:t>
            </a:r>
            <a:r>
              <a:rPr lang="nl-NL" sz="1500" i="1" dirty="0" err="1"/>
              <a:t>aen</a:t>
            </a:r>
            <a:r>
              <a:rPr lang="nl-NL" sz="1500" i="1" dirty="0"/>
              <a:t> de </a:t>
            </a:r>
            <a:r>
              <a:rPr lang="nl-NL" sz="1500" i="1" dirty="0" err="1"/>
              <a:t>ingesetenen</a:t>
            </a:r>
            <a:r>
              <a:rPr lang="nl-NL" sz="1500" i="1" dirty="0"/>
              <a:t> van hare plaatsen gewoon </a:t>
            </a:r>
            <a:r>
              <a:rPr lang="nl-NL" sz="1500" i="1" dirty="0" err="1"/>
              <a:t>sijn</a:t>
            </a:r>
            <a:r>
              <a:rPr lang="nl-NL" sz="1500" i="1" dirty="0"/>
              <a:t> te laten genieten.</a:t>
            </a:r>
          </a:p>
        </p:txBody>
      </p:sp>
    </p:spTree>
    <p:extLst>
      <p:ext uri="{BB962C8B-B14F-4D97-AF65-F5344CB8AC3E}">
        <p14:creationId xmlns:p14="http://schemas.microsoft.com/office/powerpoint/2010/main" val="1446453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5032DC1-DE77-4B03-8662-89B0C7F48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54" y="0"/>
            <a:ext cx="4030636" cy="6289492"/>
          </a:xfrm>
          <a:prstGeom prst="rect">
            <a:avLst/>
          </a:prstGeom>
        </p:spPr>
      </p:pic>
      <p:sp>
        <p:nvSpPr>
          <p:cNvPr id="7" name="Rechthoek 6">
            <a:extLst>
              <a:ext uri="{FF2B5EF4-FFF2-40B4-BE49-F238E27FC236}">
                <a16:creationId xmlns:a16="http://schemas.microsoft.com/office/drawing/2014/main" id="{C9D0E8F7-B3A3-4147-BBCD-29B7B0CD9358}"/>
              </a:ext>
            </a:extLst>
          </p:cNvPr>
          <p:cNvSpPr/>
          <p:nvPr/>
        </p:nvSpPr>
        <p:spPr>
          <a:xfrm>
            <a:off x="4777198" y="1450676"/>
            <a:ext cx="7414802" cy="3970318"/>
          </a:xfrm>
          <a:prstGeom prst="rect">
            <a:avLst/>
          </a:prstGeom>
        </p:spPr>
        <p:txBody>
          <a:bodyPr wrap="square">
            <a:spAutoFit/>
          </a:bodyPr>
          <a:lstStyle/>
          <a:p>
            <a:r>
              <a:rPr lang="nl-NL" i="1" dirty="0"/>
              <a:t>Nu </a:t>
            </a:r>
            <a:r>
              <a:rPr lang="nl-NL" i="1" dirty="0" err="1"/>
              <a:t>onlanghs</a:t>
            </a:r>
            <a:r>
              <a:rPr lang="nl-NL" i="1" dirty="0"/>
              <a:t> </a:t>
            </a:r>
            <a:r>
              <a:rPr lang="nl-NL" i="1" dirty="0" err="1"/>
              <a:t>verscheijde</a:t>
            </a:r>
            <a:r>
              <a:rPr lang="nl-NL" i="1" dirty="0"/>
              <a:t> vreemdelinge van </a:t>
            </a:r>
            <a:r>
              <a:rPr lang="nl-NL" i="1" dirty="0" err="1"/>
              <a:t>buijten</a:t>
            </a:r>
            <a:r>
              <a:rPr lang="nl-NL" i="1" dirty="0"/>
              <a:t> binnen </a:t>
            </a:r>
            <a:r>
              <a:rPr lang="nl-NL" i="1" dirty="0" err="1"/>
              <a:t>dese</a:t>
            </a:r>
            <a:r>
              <a:rPr lang="nl-NL" i="1" dirty="0"/>
              <a:t> </a:t>
            </a:r>
            <a:r>
              <a:rPr lang="nl-NL" i="1" dirty="0" err="1"/>
              <a:t>heerlijckheden</a:t>
            </a:r>
            <a:r>
              <a:rPr lang="nl-NL" i="1" dirty="0"/>
              <a:t> </a:t>
            </a:r>
            <a:r>
              <a:rPr lang="nl-NL" i="1" dirty="0" err="1"/>
              <a:t>Tilborgh</a:t>
            </a:r>
            <a:r>
              <a:rPr lang="nl-NL" i="1" dirty="0"/>
              <a:t> ende Goirle </a:t>
            </a:r>
            <a:r>
              <a:rPr lang="nl-NL" i="1" dirty="0" err="1"/>
              <a:t>ingecomen</a:t>
            </a:r>
            <a:r>
              <a:rPr lang="nl-NL" i="1" dirty="0"/>
              <a:t> </a:t>
            </a:r>
            <a:r>
              <a:rPr lang="nl-NL" i="1" dirty="0" err="1"/>
              <a:t>sijn</a:t>
            </a:r>
            <a:r>
              <a:rPr lang="nl-NL" i="1" dirty="0"/>
              <a:t> ende </a:t>
            </a:r>
            <a:r>
              <a:rPr lang="nl-NL" i="1" dirty="0" err="1"/>
              <a:t>haere</a:t>
            </a:r>
            <a:r>
              <a:rPr lang="nl-NL" i="1" dirty="0"/>
              <a:t> residentie genomen hebben </a:t>
            </a:r>
            <a:r>
              <a:rPr lang="nl-NL" i="1" dirty="0" err="1"/>
              <a:t>sonder</a:t>
            </a:r>
            <a:r>
              <a:rPr lang="nl-NL" i="1" dirty="0"/>
              <a:t> bij wettige certificatie te </a:t>
            </a:r>
            <a:r>
              <a:rPr lang="nl-NL" i="1" dirty="0" err="1"/>
              <a:t>blijcken</a:t>
            </a:r>
            <a:r>
              <a:rPr lang="nl-NL" i="1" dirty="0"/>
              <a:t> </a:t>
            </a:r>
            <a:r>
              <a:rPr lang="nl-NL" i="1" dirty="0" err="1"/>
              <a:t>vande</a:t>
            </a:r>
            <a:r>
              <a:rPr lang="nl-NL" i="1" dirty="0"/>
              <a:t> </a:t>
            </a:r>
            <a:r>
              <a:rPr lang="nl-NL" i="1" dirty="0" err="1"/>
              <a:t>plaetse</a:t>
            </a:r>
            <a:r>
              <a:rPr lang="nl-NL" i="1" dirty="0"/>
              <a:t> </a:t>
            </a:r>
            <a:r>
              <a:rPr lang="nl-NL" i="1" dirty="0" err="1"/>
              <a:t>hender</a:t>
            </a:r>
            <a:r>
              <a:rPr lang="nl-NL" i="1" dirty="0"/>
              <a:t> geboorte […] ende dat den armen van </a:t>
            </a:r>
            <a:r>
              <a:rPr lang="nl-NL" i="1" dirty="0" err="1"/>
              <a:t>Tilborgh</a:t>
            </a:r>
            <a:r>
              <a:rPr lang="nl-NL" i="1" dirty="0"/>
              <a:t> ende Goirle </a:t>
            </a:r>
            <a:r>
              <a:rPr lang="nl-NL" i="1" dirty="0" err="1"/>
              <a:t>voors</a:t>
            </a:r>
            <a:r>
              <a:rPr lang="nl-NL" i="1" dirty="0"/>
              <a:t>. door de </a:t>
            </a:r>
            <a:r>
              <a:rPr lang="nl-NL" i="1" dirty="0" err="1"/>
              <a:t>selve</a:t>
            </a:r>
            <a:r>
              <a:rPr lang="nl-NL" i="1" dirty="0"/>
              <a:t> </a:t>
            </a:r>
            <a:r>
              <a:rPr lang="nl-NL" i="1" dirty="0" err="1"/>
              <a:t>grootelijcx</a:t>
            </a:r>
            <a:r>
              <a:rPr lang="nl-NL" i="1" dirty="0"/>
              <a:t> werden </a:t>
            </a:r>
            <a:r>
              <a:rPr lang="nl-NL" i="1" dirty="0" err="1"/>
              <a:t>beswaert</a:t>
            </a:r>
            <a:r>
              <a:rPr lang="nl-NL" i="1" dirty="0"/>
              <a:t> […] </a:t>
            </a:r>
            <a:r>
              <a:rPr lang="nl-NL" i="1" dirty="0" err="1"/>
              <a:t>soo</a:t>
            </a:r>
            <a:r>
              <a:rPr lang="nl-NL" i="1" dirty="0"/>
              <a:t> </a:t>
            </a:r>
            <a:r>
              <a:rPr lang="nl-NL" i="1" dirty="0" err="1"/>
              <a:t>ist</a:t>
            </a:r>
            <a:r>
              <a:rPr lang="nl-NL" i="1" dirty="0"/>
              <a:t> dat de </a:t>
            </a:r>
            <a:r>
              <a:rPr lang="nl-NL" i="1" dirty="0" err="1"/>
              <a:t>heere</a:t>
            </a:r>
            <a:r>
              <a:rPr lang="nl-NL" i="1" dirty="0"/>
              <a:t> </a:t>
            </a:r>
            <a:r>
              <a:rPr lang="nl-NL" i="1" dirty="0" err="1"/>
              <a:t>drossaert</a:t>
            </a:r>
            <a:r>
              <a:rPr lang="nl-NL" i="1" dirty="0"/>
              <a:t> ende schepenen van </a:t>
            </a:r>
            <a:r>
              <a:rPr lang="nl-NL" i="1" dirty="0" err="1"/>
              <a:t>Tilborgh</a:t>
            </a:r>
            <a:r>
              <a:rPr lang="nl-NL" i="1" dirty="0"/>
              <a:t> ende Goirle […] hebben </a:t>
            </a:r>
            <a:r>
              <a:rPr lang="nl-NL" i="1" dirty="0" err="1"/>
              <a:t>goetgevonden</a:t>
            </a:r>
            <a:r>
              <a:rPr lang="nl-NL" i="1" dirty="0"/>
              <a:t> […] dat van nu </a:t>
            </a:r>
            <a:r>
              <a:rPr lang="nl-NL" i="1" dirty="0" err="1"/>
              <a:t>voortaen</a:t>
            </a:r>
            <a:r>
              <a:rPr lang="nl-NL" i="1" dirty="0"/>
              <a:t> </a:t>
            </a:r>
            <a:r>
              <a:rPr lang="nl-NL" i="1" dirty="0" err="1"/>
              <a:t>egeende</a:t>
            </a:r>
            <a:r>
              <a:rPr lang="nl-NL" i="1" dirty="0"/>
              <a:t> vreemdelinge […] binnen de </a:t>
            </a:r>
            <a:r>
              <a:rPr lang="nl-NL" i="1" dirty="0" err="1"/>
              <a:t>voors</a:t>
            </a:r>
            <a:r>
              <a:rPr lang="nl-NL" i="1" dirty="0"/>
              <a:t>. </a:t>
            </a:r>
            <a:r>
              <a:rPr lang="nl-NL" i="1" dirty="0" err="1"/>
              <a:t>heerlijckheden</a:t>
            </a:r>
            <a:r>
              <a:rPr lang="nl-NL" i="1" dirty="0"/>
              <a:t> resideren </a:t>
            </a:r>
            <a:r>
              <a:rPr lang="nl-NL" i="1" dirty="0" err="1"/>
              <a:t>sonder</a:t>
            </a:r>
            <a:r>
              <a:rPr lang="nl-NL" i="1" dirty="0"/>
              <a:t> alvorens te </a:t>
            </a:r>
            <a:r>
              <a:rPr lang="nl-NL" i="1" dirty="0" err="1"/>
              <a:t>blijcken</a:t>
            </a:r>
            <a:r>
              <a:rPr lang="nl-NL" i="1" dirty="0"/>
              <a:t> wettige</a:t>
            </a:r>
          </a:p>
          <a:p>
            <a:r>
              <a:rPr lang="nl-NL" i="1" dirty="0"/>
              <a:t>certificatie </a:t>
            </a:r>
            <a:r>
              <a:rPr lang="nl-NL" i="1" dirty="0" err="1"/>
              <a:t>vande</a:t>
            </a:r>
            <a:r>
              <a:rPr lang="nl-NL" i="1" dirty="0"/>
              <a:t> </a:t>
            </a:r>
            <a:r>
              <a:rPr lang="nl-NL" i="1" dirty="0" err="1"/>
              <a:t>plaetse</a:t>
            </a:r>
            <a:r>
              <a:rPr lang="nl-NL" i="1" dirty="0"/>
              <a:t> </a:t>
            </a:r>
            <a:r>
              <a:rPr lang="nl-NL" i="1" dirty="0" err="1"/>
              <a:t>hender</a:t>
            </a:r>
            <a:r>
              <a:rPr lang="nl-NL" i="1" dirty="0"/>
              <a:t> geboorte </a:t>
            </a:r>
            <a:r>
              <a:rPr lang="nl-NL" i="1" dirty="0" err="1"/>
              <a:t>oock</a:t>
            </a:r>
            <a:r>
              <a:rPr lang="nl-NL" i="1" dirty="0"/>
              <a:t> dat van </a:t>
            </a:r>
            <a:r>
              <a:rPr lang="nl-NL" i="1" dirty="0" err="1"/>
              <a:t>eerlijcke</a:t>
            </a:r>
            <a:r>
              <a:rPr lang="nl-NL" i="1" dirty="0"/>
              <a:t> ouders ende van goede </a:t>
            </a:r>
            <a:r>
              <a:rPr lang="nl-NL" i="1" dirty="0" err="1"/>
              <a:t>compoirtemen</a:t>
            </a:r>
            <a:r>
              <a:rPr lang="nl-NL" i="1" dirty="0"/>
              <a:t> te </a:t>
            </a:r>
            <a:r>
              <a:rPr lang="nl-NL" i="1" dirty="0" err="1"/>
              <a:t>sijn</a:t>
            </a:r>
            <a:r>
              <a:rPr lang="nl-NL" i="1" dirty="0"/>
              <a:t> ten </a:t>
            </a:r>
            <a:r>
              <a:rPr lang="nl-NL" i="1" dirty="0" err="1"/>
              <a:t>sij</a:t>
            </a:r>
            <a:r>
              <a:rPr lang="nl-NL" i="1" dirty="0"/>
              <a:t> bij hen cautie werden </a:t>
            </a:r>
            <a:r>
              <a:rPr lang="nl-NL" i="1" dirty="0" err="1"/>
              <a:t>gestelt</a:t>
            </a:r>
            <a:r>
              <a:rPr lang="nl-NL" i="1" dirty="0"/>
              <a:t> van dat door hen ofte door </a:t>
            </a:r>
            <a:r>
              <a:rPr lang="nl-NL" i="1" dirty="0" err="1"/>
              <a:t>henne</a:t>
            </a:r>
            <a:r>
              <a:rPr lang="nl-NL" i="1" dirty="0"/>
              <a:t> kinderen den arme ofte gemeente </a:t>
            </a:r>
            <a:r>
              <a:rPr lang="nl-NL" i="1" dirty="0" err="1"/>
              <a:t>voors</a:t>
            </a:r>
            <a:r>
              <a:rPr lang="nl-NL" i="1" dirty="0"/>
              <a:t>. </a:t>
            </a:r>
            <a:r>
              <a:rPr lang="nl-NL" i="1" dirty="0" err="1"/>
              <a:t>naemaels</a:t>
            </a:r>
            <a:r>
              <a:rPr lang="nl-NL" i="1" dirty="0"/>
              <a:t> niet belast ofte </a:t>
            </a:r>
            <a:r>
              <a:rPr lang="nl-NL" i="1" dirty="0" err="1"/>
              <a:t>beswaert</a:t>
            </a:r>
            <a:r>
              <a:rPr lang="nl-NL" i="1" dirty="0"/>
              <a:t> </a:t>
            </a:r>
            <a:r>
              <a:rPr lang="nl-NL" i="1" dirty="0" err="1"/>
              <a:t>sal</a:t>
            </a:r>
            <a:r>
              <a:rPr lang="nl-NL" i="1" dirty="0"/>
              <a:t> worden </a:t>
            </a:r>
            <a:r>
              <a:rPr lang="nl-NL" i="1" dirty="0" err="1"/>
              <a:t>welcke</a:t>
            </a:r>
            <a:r>
              <a:rPr lang="nl-NL" i="1" dirty="0"/>
              <a:t> </a:t>
            </a:r>
            <a:r>
              <a:rPr lang="nl-NL" i="1" dirty="0" err="1"/>
              <a:t>borge</a:t>
            </a:r>
            <a:endParaRPr lang="nl-NL" i="1" dirty="0"/>
          </a:p>
          <a:p>
            <a:r>
              <a:rPr lang="nl-NL" i="1" dirty="0" err="1"/>
              <a:t>sufficientelijck</a:t>
            </a:r>
            <a:r>
              <a:rPr lang="nl-NL" i="1" dirty="0"/>
              <a:t> sullen moeten </a:t>
            </a:r>
            <a:r>
              <a:rPr lang="nl-NL" i="1" dirty="0" err="1"/>
              <a:t>caveren</a:t>
            </a:r>
            <a:r>
              <a:rPr lang="nl-NL" i="1" dirty="0"/>
              <a:t> voor de </a:t>
            </a:r>
            <a:r>
              <a:rPr lang="nl-NL" i="1" dirty="0" err="1"/>
              <a:t>somme</a:t>
            </a:r>
            <a:r>
              <a:rPr lang="nl-NL" i="1" dirty="0"/>
              <a:t> van </a:t>
            </a:r>
            <a:r>
              <a:rPr lang="nl-NL" i="1" dirty="0" err="1"/>
              <a:t>vijffhondert</a:t>
            </a:r>
            <a:r>
              <a:rPr lang="nl-NL" i="1" dirty="0"/>
              <a:t> guldens</a:t>
            </a:r>
          </a:p>
        </p:txBody>
      </p:sp>
      <p:sp>
        <p:nvSpPr>
          <p:cNvPr id="8" name="Tekstvak 7">
            <a:extLst>
              <a:ext uri="{FF2B5EF4-FFF2-40B4-BE49-F238E27FC236}">
                <a16:creationId xmlns:a16="http://schemas.microsoft.com/office/drawing/2014/main" id="{0433326C-B27D-4699-BFD2-5730D85B7A11}"/>
              </a:ext>
            </a:extLst>
          </p:cNvPr>
          <p:cNvSpPr txBox="1"/>
          <p:nvPr/>
        </p:nvSpPr>
        <p:spPr>
          <a:xfrm>
            <a:off x="787111" y="6449291"/>
            <a:ext cx="3445174" cy="261610"/>
          </a:xfrm>
          <a:prstGeom prst="rect">
            <a:avLst/>
          </a:prstGeom>
          <a:noFill/>
        </p:spPr>
        <p:txBody>
          <a:bodyPr wrap="none" rtlCol="0">
            <a:spAutoFit/>
          </a:bodyPr>
          <a:lstStyle/>
          <a:p>
            <a:r>
              <a:rPr lang="nl-NL" sz="1100" i="1" dirty="0"/>
              <a:t>Archief 3, dorpsbestuur van Tilburg en Goirle, </a:t>
            </a:r>
            <a:r>
              <a:rPr lang="nl-NL" sz="1100" i="1" dirty="0" err="1"/>
              <a:t>inv</a:t>
            </a:r>
            <a:r>
              <a:rPr lang="nl-NL" sz="1100" i="1" dirty="0"/>
              <a:t>. nr. 2</a:t>
            </a:r>
          </a:p>
        </p:txBody>
      </p:sp>
      <p:sp>
        <p:nvSpPr>
          <p:cNvPr id="9" name="Tekstvak 8">
            <a:extLst>
              <a:ext uri="{FF2B5EF4-FFF2-40B4-BE49-F238E27FC236}">
                <a16:creationId xmlns:a16="http://schemas.microsoft.com/office/drawing/2014/main" id="{DFBFDF64-0752-4490-A860-3A2DD18D8D5D}"/>
              </a:ext>
            </a:extLst>
          </p:cNvPr>
          <p:cNvSpPr txBox="1"/>
          <p:nvPr/>
        </p:nvSpPr>
        <p:spPr>
          <a:xfrm>
            <a:off x="6096000" y="436417"/>
            <a:ext cx="4624536" cy="369332"/>
          </a:xfrm>
          <a:prstGeom prst="rect">
            <a:avLst/>
          </a:prstGeom>
          <a:noFill/>
        </p:spPr>
        <p:txBody>
          <a:bodyPr wrap="none" rtlCol="0">
            <a:spAutoFit/>
          </a:bodyPr>
          <a:lstStyle/>
          <a:p>
            <a:r>
              <a:rPr lang="nl-NL" dirty="0"/>
              <a:t>Maatregels op lokaal niveau: Tilburg en Goirle</a:t>
            </a:r>
          </a:p>
        </p:txBody>
      </p:sp>
      <p:sp>
        <p:nvSpPr>
          <p:cNvPr id="10" name="Tekstvak 9">
            <a:extLst>
              <a:ext uri="{FF2B5EF4-FFF2-40B4-BE49-F238E27FC236}">
                <a16:creationId xmlns:a16="http://schemas.microsoft.com/office/drawing/2014/main" id="{E198428B-C40D-434A-9906-374808592B1E}"/>
              </a:ext>
            </a:extLst>
          </p:cNvPr>
          <p:cNvSpPr txBox="1"/>
          <p:nvPr/>
        </p:nvSpPr>
        <p:spPr>
          <a:xfrm>
            <a:off x="7263245" y="839183"/>
            <a:ext cx="2071657" cy="369332"/>
          </a:xfrm>
          <a:prstGeom prst="rect">
            <a:avLst/>
          </a:prstGeom>
          <a:noFill/>
        </p:spPr>
        <p:txBody>
          <a:bodyPr wrap="none" rtlCol="0">
            <a:spAutoFit/>
          </a:bodyPr>
          <a:lstStyle/>
          <a:p>
            <a:r>
              <a:rPr lang="nl-NL" dirty="0"/>
              <a:t>16 december 1686</a:t>
            </a:r>
          </a:p>
        </p:txBody>
      </p:sp>
    </p:spTree>
    <p:extLst>
      <p:ext uri="{BB962C8B-B14F-4D97-AF65-F5344CB8AC3E}">
        <p14:creationId xmlns:p14="http://schemas.microsoft.com/office/powerpoint/2010/main" val="2407462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C0B9D-4A44-42C0-B0C6-1C96088E11EC}"/>
              </a:ext>
            </a:extLst>
          </p:cNvPr>
          <p:cNvSpPr>
            <a:spLocks noGrp="1"/>
          </p:cNvSpPr>
          <p:nvPr>
            <p:ph type="title"/>
          </p:nvPr>
        </p:nvSpPr>
        <p:spPr>
          <a:xfrm>
            <a:off x="4127864" y="247650"/>
            <a:ext cx="9601200" cy="1485900"/>
          </a:xfrm>
        </p:spPr>
        <p:txBody>
          <a:bodyPr>
            <a:normAutofit/>
          </a:bodyPr>
          <a:lstStyle/>
          <a:p>
            <a:r>
              <a:rPr lang="nl-NL" sz="1800" b="1" dirty="0"/>
              <a:t>Algemene bepaling voor Staats-Brabant</a:t>
            </a:r>
            <a:br>
              <a:rPr lang="nl-NL" sz="1800" b="1" dirty="0"/>
            </a:br>
            <a:r>
              <a:rPr lang="nl-NL" sz="1800" b="1" dirty="0"/>
              <a:t>	7 september 1731</a:t>
            </a:r>
          </a:p>
        </p:txBody>
      </p:sp>
      <p:pic>
        <p:nvPicPr>
          <p:cNvPr id="5" name="Afbeelding 4">
            <a:extLst>
              <a:ext uri="{FF2B5EF4-FFF2-40B4-BE49-F238E27FC236}">
                <a16:creationId xmlns:a16="http://schemas.microsoft.com/office/drawing/2014/main" id="{7663DE72-DACD-467D-B341-8BAC7DDC43B3}"/>
              </a:ext>
            </a:extLst>
          </p:cNvPr>
          <p:cNvPicPr>
            <a:picLocks noChangeAspect="1"/>
          </p:cNvPicPr>
          <p:nvPr/>
        </p:nvPicPr>
        <p:blipFill>
          <a:blip r:embed="rId3"/>
          <a:stretch>
            <a:fillRect/>
          </a:stretch>
        </p:blipFill>
        <p:spPr>
          <a:xfrm>
            <a:off x="859341" y="1305341"/>
            <a:ext cx="5945677" cy="4876253"/>
          </a:xfrm>
          <a:prstGeom prst="rect">
            <a:avLst/>
          </a:prstGeom>
        </p:spPr>
      </p:pic>
      <p:sp>
        <p:nvSpPr>
          <p:cNvPr id="6" name="Rechthoek 5">
            <a:extLst>
              <a:ext uri="{FF2B5EF4-FFF2-40B4-BE49-F238E27FC236}">
                <a16:creationId xmlns:a16="http://schemas.microsoft.com/office/drawing/2014/main" id="{B5DB82D3-F63B-4F2A-A2AA-DC16DB9CCC0E}"/>
              </a:ext>
            </a:extLst>
          </p:cNvPr>
          <p:cNvSpPr/>
          <p:nvPr/>
        </p:nvSpPr>
        <p:spPr>
          <a:xfrm>
            <a:off x="7243082" y="1733550"/>
            <a:ext cx="4741818" cy="4247317"/>
          </a:xfrm>
          <a:prstGeom prst="rect">
            <a:avLst/>
          </a:prstGeom>
        </p:spPr>
        <p:txBody>
          <a:bodyPr wrap="square">
            <a:spAutoFit/>
          </a:bodyPr>
          <a:lstStyle/>
          <a:p>
            <a:r>
              <a:rPr lang="nl-NL" i="1" dirty="0">
                <a:solidFill>
                  <a:srgbClr val="000000"/>
                </a:solidFill>
                <a:latin typeface="ui-serif"/>
              </a:rPr>
              <a:t>[…] voor een generaal reglement </a:t>
            </a:r>
            <a:r>
              <a:rPr lang="nl-NL" i="1" dirty="0" err="1">
                <a:solidFill>
                  <a:srgbClr val="000000"/>
                </a:solidFill>
                <a:latin typeface="ui-serif"/>
              </a:rPr>
              <a:t>sal</a:t>
            </a:r>
            <a:r>
              <a:rPr lang="nl-NL" i="1" dirty="0">
                <a:solidFill>
                  <a:srgbClr val="000000"/>
                </a:solidFill>
                <a:latin typeface="ui-serif"/>
              </a:rPr>
              <a:t> werden </a:t>
            </a:r>
            <a:r>
              <a:rPr lang="nl-NL" i="1" dirty="0" err="1">
                <a:solidFill>
                  <a:srgbClr val="000000"/>
                </a:solidFill>
                <a:latin typeface="ui-serif"/>
              </a:rPr>
              <a:t>vastgestelt</a:t>
            </a:r>
            <a:r>
              <a:rPr lang="nl-NL" i="1" dirty="0">
                <a:solidFill>
                  <a:srgbClr val="000000"/>
                </a:solidFill>
                <a:latin typeface="ui-serif"/>
              </a:rPr>
              <a:t> en </a:t>
            </a:r>
            <a:r>
              <a:rPr lang="nl-NL" i="1" dirty="0" err="1">
                <a:solidFill>
                  <a:srgbClr val="000000"/>
                </a:solidFill>
                <a:latin typeface="ui-serif"/>
              </a:rPr>
              <a:t>geattesteert</a:t>
            </a:r>
            <a:r>
              <a:rPr lang="nl-NL" i="1" dirty="0">
                <a:solidFill>
                  <a:srgbClr val="000000"/>
                </a:solidFill>
                <a:latin typeface="ui-serif"/>
              </a:rPr>
              <a:t>, </a:t>
            </a:r>
            <a:r>
              <a:rPr lang="nl-NL" i="1" dirty="0" err="1">
                <a:solidFill>
                  <a:srgbClr val="000000"/>
                </a:solidFill>
                <a:latin typeface="ui-serif"/>
              </a:rPr>
              <a:t>soo</a:t>
            </a:r>
            <a:r>
              <a:rPr lang="nl-NL" i="1" dirty="0">
                <a:solidFill>
                  <a:srgbClr val="000000"/>
                </a:solidFill>
                <a:latin typeface="ui-serif"/>
              </a:rPr>
              <a:t> als </a:t>
            </a:r>
            <a:r>
              <a:rPr lang="nl-NL" i="1" dirty="0" err="1">
                <a:solidFill>
                  <a:srgbClr val="000000"/>
                </a:solidFill>
                <a:latin typeface="ui-serif"/>
              </a:rPr>
              <a:t>vastgestelt</a:t>
            </a:r>
            <a:r>
              <a:rPr lang="nl-NL" i="1" dirty="0">
                <a:solidFill>
                  <a:srgbClr val="000000"/>
                </a:solidFill>
                <a:latin typeface="ui-serif"/>
              </a:rPr>
              <a:t> ende </a:t>
            </a:r>
            <a:r>
              <a:rPr lang="nl-NL" i="1" dirty="0" err="1">
                <a:solidFill>
                  <a:srgbClr val="000000"/>
                </a:solidFill>
                <a:latin typeface="ui-serif"/>
              </a:rPr>
              <a:t>geattesteert</a:t>
            </a:r>
            <a:r>
              <a:rPr lang="nl-NL" i="1" dirty="0">
                <a:solidFill>
                  <a:srgbClr val="000000"/>
                </a:solidFill>
                <a:latin typeface="ui-serif"/>
              </a:rPr>
              <a:t> </a:t>
            </a:r>
            <a:r>
              <a:rPr lang="nl-NL" i="1" dirty="0" err="1">
                <a:solidFill>
                  <a:srgbClr val="000000"/>
                </a:solidFill>
                <a:latin typeface="ui-serif"/>
              </a:rPr>
              <a:t>werdt</a:t>
            </a:r>
            <a:r>
              <a:rPr lang="nl-NL" i="1" dirty="0">
                <a:solidFill>
                  <a:srgbClr val="000000"/>
                </a:solidFill>
                <a:latin typeface="ui-serif"/>
              </a:rPr>
              <a:t> mits </a:t>
            </a:r>
            <a:r>
              <a:rPr lang="nl-NL" i="1" dirty="0" err="1">
                <a:solidFill>
                  <a:srgbClr val="000000"/>
                </a:solidFill>
                <a:latin typeface="ui-serif"/>
              </a:rPr>
              <a:t>desen</a:t>
            </a:r>
            <a:r>
              <a:rPr lang="nl-NL" i="1" dirty="0">
                <a:solidFill>
                  <a:srgbClr val="000000"/>
                </a:solidFill>
                <a:latin typeface="ui-serif"/>
              </a:rPr>
              <a:t>, dat alle </a:t>
            </a:r>
            <a:r>
              <a:rPr lang="nl-NL" i="1" dirty="0" err="1">
                <a:solidFill>
                  <a:srgbClr val="000000"/>
                </a:solidFill>
                <a:latin typeface="ui-serif"/>
              </a:rPr>
              <a:t>soodanige</a:t>
            </a:r>
            <a:r>
              <a:rPr lang="nl-NL" i="1" dirty="0">
                <a:solidFill>
                  <a:srgbClr val="000000"/>
                </a:solidFill>
                <a:latin typeface="ui-serif"/>
              </a:rPr>
              <a:t> </a:t>
            </a:r>
            <a:r>
              <a:rPr lang="nl-NL" i="1" dirty="0" err="1">
                <a:solidFill>
                  <a:srgbClr val="000000"/>
                </a:solidFill>
                <a:latin typeface="ui-serif"/>
              </a:rPr>
              <a:t>persoonen</a:t>
            </a:r>
            <a:r>
              <a:rPr lang="nl-NL" i="1" dirty="0">
                <a:solidFill>
                  <a:srgbClr val="000000"/>
                </a:solidFill>
                <a:latin typeface="ui-serif"/>
              </a:rPr>
              <a:t>, die </a:t>
            </a:r>
            <a:r>
              <a:rPr lang="nl-NL" i="1" dirty="0" err="1">
                <a:solidFill>
                  <a:srgbClr val="000000"/>
                </a:solidFill>
                <a:latin typeface="ui-serif"/>
              </a:rPr>
              <a:t>uyt</a:t>
            </a:r>
            <a:r>
              <a:rPr lang="nl-NL" i="1" dirty="0">
                <a:solidFill>
                  <a:srgbClr val="000000"/>
                </a:solidFill>
                <a:latin typeface="ui-serif"/>
              </a:rPr>
              <a:t> </a:t>
            </a:r>
            <a:r>
              <a:rPr lang="nl-NL" i="1" dirty="0" err="1">
                <a:solidFill>
                  <a:srgbClr val="000000"/>
                </a:solidFill>
                <a:latin typeface="ui-serif"/>
              </a:rPr>
              <a:t>eenige</a:t>
            </a:r>
            <a:r>
              <a:rPr lang="nl-NL" i="1" dirty="0">
                <a:solidFill>
                  <a:srgbClr val="000000"/>
                </a:solidFill>
                <a:latin typeface="ui-serif"/>
              </a:rPr>
              <a:t> plaatsen, </a:t>
            </a:r>
            <a:r>
              <a:rPr lang="nl-NL" i="1" dirty="0" err="1">
                <a:solidFill>
                  <a:srgbClr val="000000"/>
                </a:solidFill>
                <a:latin typeface="ui-serif"/>
              </a:rPr>
              <a:t>steeden</a:t>
            </a:r>
            <a:r>
              <a:rPr lang="nl-NL" i="1" dirty="0">
                <a:solidFill>
                  <a:srgbClr val="000000"/>
                </a:solidFill>
                <a:latin typeface="ui-serif"/>
              </a:rPr>
              <a:t> of dorpen, onder </a:t>
            </a:r>
            <a:r>
              <a:rPr lang="nl-NL" i="1" dirty="0" err="1">
                <a:solidFill>
                  <a:srgbClr val="000000"/>
                </a:solidFill>
                <a:latin typeface="ui-serif"/>
              </a:rPr>
              <a:t>Brabandt</a:t>
            </a:r>
            <a:r>
              <a:rPr lang="nl-NL" i="1" dirty="0">
                <a:solidFill>
                  <a:srgbClr val="000000"/>
                </a:solidFill>
                <a:latin typeface="ui-serif"/>
              </a:rPr>
              <a:t>, ressort van </a:t>
            </a:r>
            <a:r>
              <a:rPr lang="nl-NL" i="1" dirty="0" err="1">
                <a:solidFill>
                  <a:srgbClr val="000000"/>
                </a:solidFill>
                <a:latin typeface="ui-serif"/>
              </a:rPr>
              <a:t>desen</a:t>
            </a:r>
            <a:r>
              <a:rPr lang="nl-NL" i="1" dirty="0">
                <a:solidFill>
                  <a:srgbClr val="000000"/>
                </a:solidFill>
                <a:latin typeface="ui-serif"/>
              </a:rPr>
              <a:t> staat </a:t>
            </a:r>
            <a:r>
              <a:rPr lang="nl-NL" i="1" dirty="0" err="1">
                <a:solidFill>
                  <a:srgbClr val="000000"/>
                </a:solidFill>
                <a:latin typeface="ui-serif"/>
              </a:rPr>
              <a:t>gehoorende</a:t>
            </a:r>
            <a:r>
              <a:rPr lang="nl-NL" i="1" dirty="0">
                <a:solidFill>
                  <a:srgbClr val="000000"/>
                </a:solidFill>
                <a:latin typeface="ui-serif"/>
              </a:rPr>
              <a:t>, sullen </a:t>
            </a:r>
            <a:r>
              <a:rPr lang="nl-NL" i="1" dirty="0" err="1">
                <a:solidFill>
                  <a:srgbClr val="000000"/>
                </a:solidFill>
                <a:latin typeface="ui-serif"/>
              </a:rPr>
              <a:t>wesen</a:t>
            </a:r>
            <a:r>
              <a:rPr lang="nl-NL" i="1" dirty="0">
                <a:solidFill>
                  <a:srgbClr val="000000"/>
                </a:solidFill>
                <a:latin typeface="ui-serif"/>
              </a:rPr>
              <a:t> </a:t>
            </a:r>
            <a:r>
              <a:rPr lang="nl-NL" i="1" dirty="0" err="1">
                <a:solidFill>
                  <a:srgbClr val="000000"/>
                </a:solidFill>
                <a:latin typeface="ui-serif"/>
              </a:rPr>
              <a:t>vertrocken</a:t>
            </a:r>
            <a:r>
              <a:rPr lang="nl-NL" i="1" dirty="0">
                <a:solidFill>
                  <a:srgbClr val="000000"/>
                </a:solidFill>
                <a:latin typeface="ui-serif"/>
              </a:rPr>
              <a:t>, </a:t>
            </a:r>
            <a:r>
              <a:rPr lang="nl-NL" i="1" dirty="0" err="1">
                <a:solidFill>
                  <a:srgbClr val="000000"/>
                </a:solidFill>
                <a:latin typeface="ui-serif"/>
              </a:rPr>
              <a:t>sonder</a:t>
            </a:r>
            <a:r>
              <a:rPr lang="nl-NL" i="1" dirty="0">
                <a:solidFill>
                  <a:srgbClr val="000000"/>
                </a:solidFill>
                <a:latin typeface="ui-serif"/>
              </a:rPr>
              <a:t> </a:t>
            </a:r>
            <a:r>
              <a:rPr lang="nl-NL" i="1" dirty="0" err="1">
                <a:solidFill>
                  <a:srgbClr val="000000"/>
                </a:solidFill>
                <a:latin typeface="ui-serif"/>
              </a:rPr>
              <a:t>eenige</a:t>
            </a:r>
            <a:r>
              <a:rPr lang="nl-NL" i="1" dirty="0">
                <a:solidFill>
                  <a:srgbClr val="000000"/>
                </a:solidFill>
                <a:latin typeface="ui-serif"/>
              </a:rPr>
              <a:t> acte van de magistraat te hebben </a:t>
            </a:r>
            <a:r>
              <a:rPr lang="nl-NL" i="1" dirty="0" err="1">
                <a:solidFill>
                  <a:srgbClr val="000000"/>
                </a:solidFill>
                <a:latin typeface="ui-serif"/>
              </a:rPr>
              <a:t>geobtineert</a:t>
            </a:r>
            <a:r>
              <a:rPr lang="nl-NL" i="1" dirty="0">
                <a:solidFill>
                  <a:srgbClr val="000000"/>
                </a:solidFill>
                <a:latin typeface="ui-serif"/>
              </a:rPr>
              <a:t>, naar verloop van een jaar en </a:t>
            </a:r>
            <a:r>
              <a:rPr lang="nl-NL" i="1" dirty="0" err="1">
                <a:solidFill>
                  <a:srgbClr val="000000"/>
                </a:solidFill>
                <a:latin typeface="ui-serif"/>
              </a:rPr>
              <a:t>ses</a:t>
            </a:r>
            <a:r>
              <a:rPr lang="nl-NL" i="1" dirty="0">
                <a:solidFill>
                  <a:srgbClr val="000000"/>
                </a:solidFill>
                <a:latin typeface="ui-serif"/>
              </a:rPr>
              <a:t> </a:t>
            </a:r>
            <a:r>
              <a:rPr lang="nl-NL" i="1" dirty="0" err="1">
                <a:solidFill>
                  <a:srgbClr val="000000"/>
                </a:solidFill>
                <a:latin typeface="ui-serif"/>
              </a:rPr>
              <a:t>weeken</a:t>
            </a:r>
            <a:r>
              <a:rPr lang="nl-NL" i="1" dirty="0">
                <a:solidFill>
                  <a:srgbClr val="000000"/>
                </a:solidFill>
                <a:latin typeface="ui-serif"/>
              </a:rPr>
              <a:t>, sullen werden verstaan niet meer te </a:t>
            </a:r>
            <a:r>
              <a:rPr lang="nl-NL" i="1" dirty="0" err="1">
                <a:solidFill>
                  <a:srgbClr val="000000"/>
                </a:solidFill>
                <a:latin typeface="ui-serif"/>
              </a:rPr>
              <a:t>behooren</a:t>
            </a:r>
            <a:r>
              <a:rPr lang="nl-NL" i="1" dirty="0">
                <a:solidFill>
                  <a:srgbClr val="000000"/>
                </a:solidFill>
                <a:latin typeface="ui-serif"/>
              </a:rPr>
              <a:t> tot die Plaatsen, van waar de </a:t>
            </a:r>
            <a:r>
              <a:rPr lang="nl-NL" i="1" dirty="0" err="1">
                <a:solidFill>
                  <a:srgbClr val="000000"/>
                </a:solidFill>
                <a:latin typeface="ui-serif"/>
              </a:rPr>
              <a:t>selve</a:t>
            </a:r>
            <a:r>
              <a:rPr lang="nl-NL" i="1" dirty="0">
                <a:solidFill>
                  <a:srgbClr val="000000"/>
                </a:solidFill>
                <a:latin typeface="ui-serif"/>
              </a:rPr>
              <a:t> </a:t>
            </a:r>
            <a:r>
              <a:rPr lang="nl-NL" i="1" dirty="0" err="1">
                <a:solidFill>
                  <a:srgbClr val="000000"/>
                </a:solidFill>
                <a:latin typeface="ui-serif"/>
              </a:rPr>
              <a:t>alsoo</a:t>
            </a:r>
            <a:r>
              <a:rPr lang="nl-NL" i="1" dirty="0">
                <a:solidFill>
                  <a:srgbClr val="000000"/>
                </a:solidFill>
                <a:latin typeface="ui-serif"/>
              </a:rPr>
              <a:t> </a:t>
            </a:r>
            <a:r>
              <a:rPr lang="nl-NL" i="1" dirty="0" err="1">
                <a:solidFill>
                  <a:srgbClr val="000000"/>
                </a:solidFill>
                <a:latin typeface="ui-serif"/>
              </a:rPr>
              <a:t>vertrocken</a:t>
            </a:r>
            <a:r>
              <a:rPr lang="nl-NL" i="1" dirty="0">
                <a:solidFill>
                  <a:srgbClr val="000000"/>
                </a:solidFill>
                <a:latin typeface="ui-serif"/>
              </a:rPr>
              <a:t> </a:t>
            </a:r>
            <a:r>
              <a:rPr lang="nl-NL" i="1" dirty="0" err="1">
                <a:solidFill>
                  <a:srgbClr val="000000"/>
                </a:solidFill>
                <a:latin typeface="ui-serif"/>
              </a:rPr>
              <a:t>zyn</a:t>
            </a:r>
            <a:r>
              <a:rPr lang="nl-NL" i="1" dirty="0">
                <a:solidFill>
                  <a:srgbClr val="000000"/>
                </a:solidFill>
                <a:latin typeface="ui-serif"/>
              </a:rPr>
              <a:t>, […] dat die plaatsen, van waar de </a:t>
            </a:r>
            <a:r>
              <a:rPr lang="nl-NL" i="1" dirty="0" err="1">
                <a:solidFill>
                  <a:srgbClr val="000000"/>
                </a:solidFill>
                <a:latin typeface="ui-serif"/>
              </a:rPr>
              <a:t>selve</a:t>
            </a:r>
            <a:r>
              <a:rPr lang="nl-NL" i="1" dirty="0">
                <a:solidFill>
                  <a:srgbClr val="000000"/>
                </a:solidFill>
                <a:latin typeface="ui-serif"/>
              </a:rPr>
              <a:t> aldus </a:t>
            </a:r>
            <a:r>
              <a:rPr lang="nl-NL" i="1" dirty="0" err="1">
                <a:solidFill>
                  <a:srgbClr val="000000"/>
                </a:solidFill>
                <a:latin typeface="ui-serif"/>
              </a:rPr>
              <a:t>vertrocken</a:t>
            </a:r>
            <a:r>
              <a:rPr lang="nl-NL" i="1" dirty="0">
                <a:solidFill>
                  <a:srgbClr val="000000"/>
                </a:solidFill>
                <a:latin typeface="ui-serif"/>
              </a:rPr>
              <a:t> </a:t>
            </a:r>
            <a:r>
              <a:rPr lang="nl-NL" i="1" dirty="0" err="1">
                <a:solidFill>
                  <a:srgbClr val="000000"/>
                </a:solidFill>
                <a:latin typeface="ui-serif"/>
              </a:rPr>
              <a:t>zyn</a:t>
            </a:r>
            <a:r>
              <a:rPr lang="nl-NL" i="1" dirty="0">
                <a:solidFill>
                  <a:srgbClr val="000000"/>
                </a:solidFill>
                <a:latin typeface="ui-serif"/>
              </a:rPr>
              <a:t>, indien gevalle niet sullen kunnen </a:t>
            </a:r>
            <a:r>
              <a:rPr lang="nl-NL" i="1" dirty="0" err="1">
                <a:solidFill>
                  <a:srgbClr val="000000"/>
                </a:solidFill>
                <a:latin typeface="ui-serif"/>
              </a:rPr>
              <a:t>geobligeert</a:t>
            </a:r>
            <a:r>
              <a:rPr lang="nl-NL" i="1" dirty="0">
                <a:solidFill>
                  <a:srgbClr val="000000"/>
                </a:solidFill>
                <a:latin typeface="ui-serif"/>
              </a:rPr>
              <a:t> werden, om[…] die </a:t>
            </a:r>
            <a:r>
              <a:rPr lang="nl-NL" i="1" dirty="0" err="1">
                <a:solidFill>
                  <a:srgbClr val="000000"/>
                </a:solidFill>
                <a:latin typeface="ui-serif"/>
              </a:rPr>
              <a:t>officien</a:t>
            </a:r>
            <a:r>
              <a:rPr lang="nl-NL" i="1" dirty="0">
                <a:solidFill>
                  <a:srgbClr val="000000"/>
                </a:solidFill>
                <a:latin typeface="ui-serif"/>
              </a:rPr>
              <a:t> van </a:t>
            </a:r>
            <a:r>
              <a:rPr lang="nl-NL" i="1" dirty="0" err="1">
                <a:solidFill>
                  <a:srgbClr val="000000"/>
                </a:solidFill>
                <a:latin typeface="ui-serif"/>
              </a:rPr>
              <a:t>barmhertigheydt</a:t>
            </a:r>
            <a:r>
              <a:rPr lang="nl-NL" i="1" dirty="0">
                <a:solidFill>
                  <a:srgbClr val="000000"/>
                </a:solidFill>
                <a:latin typeface="ui-serif"/>
              </a:rPr>
              <a:t>, […] te laten genieten</a:t>
            </a:r>
            <a:endParaRPr lang="nl-NL" dirty="0"/>
          </a:p>
        </p:txBody>
      </p:sp>
    </p:spTree>
    <p:extLst>
      <p:ext uri="{BB962C8B-B14F-4D97-AF65-F5344CB8AC3E}">
        <p14:creationId xmlns:p14="http://schemas.microsoft.com/office/powerpoint/2010/main" val="2336102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7E75A5D-F75A-4B99-A9E9-5FC277B3AA2A}"/>
              </a:ext>
            </a:extLst>
          </p:cNvPr>
          <p:cNvPicPr>
            <a:picLocks noChangeAspect="1"/>
          </p:cNvPicPr>
          <p:nvPr/>
        </p:nvPicPr>
        <p:blipFill>
          <a:blip r:embed="rId3"/>
          <a:stretch>
            <a:fillRect/>
          </a:stretch>
        </p:blipFill>
        <p:spPr>
          <a:xfrm>
            <a:off x="6246323" y="990873"/>
            <a:ext cx="5945677" cy="4876253"/>
          </a:xfrm>
          <a:prstGeom prst="rect">
            <a:avLst/>
          </a:prstGeom>
        </p:spPr>
      </p:pic>
      <p:sp>
        <p:nvSpPr>
          <p:cNvPr id="5" name="Rechthoek 4">
            <a:extLst>
              <a:ext uri="{FF2B5EF4-FFF2-40B4-BE49-F238E27FC236}">
                <a16:creationId xmlns:a16="http://schemas.microsoft.com/office/drawing/2014/main" id="{92EC4904-0A80-48B2-8DE0-23486A902114}"/>
              </a:ext>
            </a:extLst>
          </p:cNvPr>
          <p:cNvSpPr/>
          <p:nvPr/>
        </p:nvSpPr>
        <p:spPr>
          <a:xfrm>
            <a:off x="4996096" y="305192"/>
            <a:ext cx="2873287" cy="369332"/>
          </a:xfrm>
          <a:prstGeom prst="rect">
            <a:avLst/>
          </a:prstGeom>
        </p:spPr>
        <p:txBody>
          <a:bodyPr wrap="none">
            <a:spAutoFit/>
          </a:bodyPr>
          <a:lstStyle/>
          <a:p>
            <a:r>
              <a:rPr lang="nl-NL" dirty="0"/>
              <a:t>7 september 1731 (vervolg)</a:t>
            </a:r>
          </a:p>
        </p:txBody>
      </p:sp>
      <p:sp>
        <p:nvSpPr>
          <p:cNvPr id="6" name="Rechthoek 5">
            <a:extLst>
              <a:ext uri="{FF2B5EF4-FFF2-40B4-BE49-F238E27FC236}">
                <a16:creationId xmlns:a16="http://schemas.microsoft.com/office/drawing/2014/main" id="{BBF5ACE2-1BB9-489A-AEEE-D1C1BFB316B8}"/>
              </a:ext>
            </a:extLst>
          </p:cNvPr>
          <p:cNvSpPr/>
          <p:nvPr/>
        </p:nvSpPr>
        <p:spPr>
          <a:xfrm>
            <a:off x="1219200" y="1065812"/>
            <a:ext cx="4423955" cy="4801314"/>
          </a:xfrm>
          <a:prstGeom prst="rect">
            <a:avLst/>
          </a:prstGeom>
        </p:spPr>
        <p:txBody>
          <a:bodyPr wrap="square">
            <a:spAutoFit/>
          </a:bodyPr>
          <a:lstStyle/>
          <a:p>
            <a:r>
              <a:rPr lang="nl-NL" i="1" dirty="0">
                <a:solidFill>
                  <a:srgbClr val="000000"/>
                </a:solidFill>
                <a:latin typeface="ui-serif"/>
              </a:rPr>
              <a:t>dat echter de regenten van de </a:t>
            </a:r>
            <a:r>
              <a:rPr lang="nl-NL" i="1" dirty="0" err="1">
                <a:solidFill>
                  <a:srgbClr val="000000"/>
                </a:solidFill>
                <a:latin typeface="ui-serif"/>
              </a:rPr>
              <a:t>respective</a:t>
            </a:r>
            <a:r>
              <a:rPr lang="nl-NL" i="1" dirty="0">
                <a:solidFill>
                  <a:srgbClr val="000000"/>
                </a:solidFill>
                <a:latin typeface="ui-serif"/>
              </a:rPr>
              <a:t> </a:t>
            </a:r>
            <a:r>
              <a:rPr lang="nl-NL" i="1" dirty="0" err="1">
                <a:solidFill>
                  <a:srgbClr val="000000"/>
                </a:solidFill>
                <a:latin typeface="ui-serif"/>
              </a:rPr>
              <a:t>steeden</a:t>
            </a:r>
            <a:r>
              <a:rPr lang="nl-NL" i="1" dirty="0">
                <a:solidFill>
                  <a:srgbClr val="000000"/>
                </a:solidFill>
                <a:latin typeface="ui-serif"/>
              </a:rPr>
              <a:t>. dorpen en </a:t>
            </a:r>
            <a:r>
              <a:rPr lang="nl-NL" i="1" dirty="0" err="1">
                <a:solidFill>
                  <a:srgbClr val="000000"/>
                </a:solidFill>
                <a:latin typeface="ui-serif"/>
              </a:rPr>
              <a:t>Heerlijckheden</a:t>
            </a:r>
            <a:r>
              <a:rPr lang="nl-NL" i="1" dirty="0">
                <a:solidFill>
                  <a:srgbClr val="000000"/>
                </a:solidFill>
                <a:latin typeface="ui-serif"/>
              </a:rPr>
              <a:t>, niet verplicht sullen </a:t>
            </a:r>
            <a:r>
              <a:rPr lang="nl-NL" i="1" dirty="0" err="1">
                <a:solidFill>
                  <a:srgbClr val="000000"/>
                </a:solidFill>
                <a:latin typeface="ui-serif"/>
              </a:rPr>
              <a:t>zyn</a:t>
            </a:r>
            <a:r>
              <a:rPr lang="nl-NL" i="1" dirty="0">
                <a:solidFill>
                  <a:srgbClr val="000000"/>
                </a:solidFill>
                <a:latin typeface="ui-serif"/>
              </a:rPr>
              <a:t>, om </a:t>
            </a:r>
            <a:r>
              <a:rPr lang="nl-NL" i="1" dirty="0" err="1">
                <a:solidFill>
                  <a:srgbClr val="000000"/>
                </a:solidFill>
                <a:latin typeface="ui-serif"/>
              </a:rPr>
              <a:t>eenige</a:t>
            </a:r>
            <a:r>
              <a:rPr lang="nl-NL" i="1" dirty="0">
                <a:solidFill>
                  <a:srgbClr val="000000"/>
                </a:solidFill>
                <a:latin typeface="ui-serif"/>
              </a:rPr>
              <a:t> </a:t>
            </a:r>
            <a:r>
              <a:rPr lang="nl-NL" i="1" dirty="0" err="1">
                <a:solidFill>
                  <a:srgbClr val="000000"/>
                </a:solidFill>
                <a:latin typeface="ui-serif"/>
              </a:rPr>
              <a:t>Persoonen</a:t>
            </a:r>
            <a:r>
              <a:rPr lang="nl-NL" i="1" dirty="0">
                <a:solidFill>
                  <a:srgbClr val="000000"/>
                </a:solidFill>
                <a:latin typeface="ui-serif"/>
              </a:rPr>
              <a:t> van elders komende, onder </a:t>
            </a:r>
            <a:r>
              <a:rPr lang="nl-NL" i="1" dirty="0" err="1">
                <a:solidFill>
                  <a:srgbClr val="000000"/>
                </a:solidFill>
                <a:latin typeface="ui-serif"/>
              </a:rPr>
              <a:t>haare</a:t>
            </a:r>
            <a:r>
              <a:rPr lang="nl-NL" i="1" dirty="0">
                <a:solidFill>
                  <a:srgbClr val="000000"/>
                </a:solidFill>
                <a:latin typeface="ui-serif"/>
              </a:rPr>
              <a:t> </a:t>
            </a:r>
            <a:r>
              <a:rPr lang="nl-NL" i="1" dirty="0" err="1">
                <a:solidFill>
                  <a:srgbClr val="000000"/>
                </a:solidFill>
                <a:latin typeface="ui-serif"/>
              </a:rPr>
              <a:t>respective</a:t>
            </a:r>
            <a:r>
              <a:rPr lang="nl-NL" i="1" dirty="0">
                <a:solidFill>
                  <a:srgbClr val="000000"/>
                </a:solidFill>
                <a:latin typeface="ui-serif"/>
              </a:rPr>
              <a:t> </a:t>
            </a:r>
            <a:r>
              <a:rPr lang="nl-NL" i="1" dirty="0" err="1">
                <a:solidFill>
                  <a:srgbClr val="000000"/>
                </a:solidFill>
                <a:latin typeface="ui-serif"/>
              </a:rPr>
              <a:t>Jurisdictien</a:t>
            </a:r>
            <a:r>
              <a:rPr lang="nl-NL" i="1" dirty="0">
                <a:solidFill>
                  <a:srgbClr val="000000"/>
                </a:solidFill>
                <a:latin typeface="ui-serif"/>
              </a:rPr>
              <a:t> te </a:t>
            </a:r>
            <a:r>
              <a:rPr lang="nl-NL" i="1" dirty="0" err="1">
                <a:solidFill>
                  <a:srgbClr val="000000"/>
                </a:solidFill>
                <a:latin typeface="ui-serif"/>
              </a:rPr>
              <a:t>ontfangen</a:t>
            </a:r>
            <a:r>
              <a:rPr lang="nl-NL" i="1" dirty="0">
                <a:solidFill>
                  <a:srgbClr val="000000"/>
                </a:solidFill>
                <a:latin typeface="ui-serif"/>
              </a:rPr>
              <a:t> of te </a:t>
            </a:r>
            <a:r>
              <a:rPr lang="nl-NL" i="1" dirty="0" err="1">
                <a:solidFill>
                  <a:srgbClr val="000000"/>
                </a:solidFill>
                <a:latin typeface="ui-serif"/>
              </a:rPr>
              <a:t>admitteeren</a:t>
            </a:r>
            <a:r>
              <a:rPr lang="nl-NL" i="1" dirty="0">
                <a:solidFill>
                  <a:srgbClr val="000000"/>
                </a:solidFill>
                <a:latin typeface="ui-serif"/>
              </a:rPr>
              <a:t>, </a:t>
            </a:r>
            <a:r>
              <a:rPr lang="nl-NL" i="1" dirty="0" err="1">
                <a:solidFill>
                  <a:srgbClr val="000000"/>
                </a:solidFill>
                <a:latin typeface="ui-serif"/>
              </a:rPr>
              <a:t>dewelcke</a:t>
            </a:r>
            <a:r>
              <a:rPr lang="nl-NL" i="1" dirty="0">
                <a:solidFill>
                  <a:srgbClr val="000000"/>
                </a:solidFill>
                <a:latin typeface="ui-serif"/>
              </a:rPr>
              <a:t> met </a:t>
            </a:r>
            <a:r>
              <a:rPr lang="nl-NL" i="1" dirty="0" err="1">
                <a:solidFill>
                  <a:srgbClr val="000000"/>
                </a:solidFill>
                <a:latin typeface="ui-serif"/>
              </a:rPr>
              <a:t>yeder</a:t>
            </a:r>
            <a:r>
              <a:rPr lang="nl-NL" i="1" dirty="0">
                <a:solidFill>
                  <a:srgbClr val="000000"/>
                </a:solidFill>
                <a:latin typeface="ui-serif"/>
              </a:rPr>
              <a:t> tot twee </a:t>
            </a:r>
            <a:r>
              <a:rPr lang="nl-NL" i="1" dirty="0" err="1">
                <a:solidFill>
                  <a:srgbClr val="000000"/>
                </a:solidFill>
                <a:latin typeface="ui-serif"/>
              </a:rPr>
              <a:t>hondert</a:t>
            </a:r>
            <a:r>
              <a:rPr lang="nl-NL" i="1" dirty="0">
                <a:solidFill>
                  <a:srgbClr val="000000"/>
                </a:solidFill>
                <a:latin typeface="ui-serif"/>
              </a:rPr>
              <a:t> guldens onder de </a:t>
            </a:r>
            <a:r>
              <a:rPr lang="nl-NL" i="1" dirty="0" err="1">
                <a:solidFill>
                  <a:srgbClr val="000000"/>
                </a:solidFill>
                <a:latin typeface="ui-serif"/>
              </a:rPr>
              <a:t>selve</a:t>
            </a:r>
            <a:r>
              <a:rPr lang="nl-NL" i="1" dirty="0">
                <a:solidFill>
                  <a:srgbClr val="000000"/>
                </a:solidFill>
                <a:latin typeface="ui-serif"/>
              </a:rPr>
              <a:t> </a:t>
            </a:r>
            <a:r>
              <a:rPr lang="nl-NL" i="1" dirty="0" err="1">
                <a:solidFill>
                  <a:srgbClr val="000000"/>
                </a:solidFill>
                <a:latin typeface="ui-serif"/>
              </a:rPr>
              <a:t>haare</a:t>
            </a:r>
            <a:r>
              <a:rPr lang="nl-NL" i="1" dirty="0">
                <a:solidFill>
                  <a:srgbClr val="000000"/>
                </a:solidFill>
                <a:latin typeface="ui-serif"/>
              </a:rPr>
              <a:t> Jurisdictie </a:t>
            </a:r>
            <a:r>
              <a:rPr lang="nl-NL" i="1" dirty="0" err="1">
                <a:solidFill>
                  <a:srgbClr val="000000"/>
                </a:solidFill>
                <a:latin typeface="ui-serif"/>
              </a:rPr>
              <a:t>gegoedt</a:t>
            </a:r>
            <a:r>
              <a:rPr lang="nl-NL" i="1" dirty="0">
                <a:solidFill>
                  <a:srgbClr val="000000"/>
                </a:solidFill>
                <a:latin typeface="ui-serif"/>
              </a:rPr>
              <a:t> </a:t>
            </a:r>
            <a:r>
              <a:rPr lang="nl-NL" i="1" dirty="0" err="1">
                <a:solidFill>
                  <a:srgbClr val="000000"/>
                </a:solidFill>
                <a:latin typeface="ui-serif"/>
              </a:rPr>
              <a:t>zyn</a:t>
            </a:r>
            <a:r>
              <a:rPr lang="nl-NL" i="1" dirty="0">
                <a:solidFill>
                  <a:srgbClr val="000000"/>
                </a:solidFill>
                <a:latin typeface="ui-serif"/>
              </a:rPr>
              <a:t>, ten </a:t>
            </a:r>
            <a:r>
              <a:rPr lang="nl-NL" i="1" dirty="0" err="1">
                <a:solidFill>
                  <a:srgbClr val="000000"/>
                </a:solidFill>
                <a:latin typeface="ui-serif"/>
              </a:rPr>
              <a:t>zy</a:t>
            </a:r>
            <a:r>
              <a:rPr lang="nl-NL" i="1" dirty="0">
                <a:solidFill>
                  <a:srgbClr val="000000"/>
                </a:solidFill>
                <a:latin typeface="ui-serif"/>
              </a:rPr>
              <a:t> de </a:t>
            </a:r>
            <a:r>
              <a:rPr lang="nl-NL" i="1" dirty="0" err="1">
                <a:solidFill>
                  <a:srgbClr val="000000"/>
                </a:solidFill>
                <a:latin typeface="ui-serif"/>
              </a:rPr>
              <a:t>selve</a:t>
            </a:r>
            <a:r>
              <a:rPr lang="nl-NL" i="1" dirty="0">
                <a:solidFill>
                  <a:srgbClr val="000000"/>
                </a:solidFill>
                <a:latin typeface="ui-serif"/>
              </a:rPr>
              <a:t> </a:t>
            </a:r>
            <a:r>
              <a:rPr lang="nl-NL" i="1" dirty="0" err="1">
                <a:solidFill>
                  <a:srgbClr val="000000"/>
                </a:solidFill>
                <a:latin typeface="ui-serif"/>
              </a:rPr>
              <a:t>by</a:t>
            </a:r>
            <a:r>
              <a:rPr lang="nl-NL" i="1" dirty="0">
                <a:solidFill>
                  <a:srgbClr val="000000"/>
                </a:solidFill>
                <a:latin typeface="ui-serif"/>
              </a:rPr>
              <a:t> </a:t>
            </a:r>
            <a:r>
              <a:rPr lang="nl-NL" i="1" dirty="0" err="1">
                <a:solidFill>
                  <a:srgbClr val="000000"/>
                </a:solidFill>
                <a:latin typeface="ui-serif"/>
              </a:rPr>
              <a:t>gerechtelijcke</a:t>
            </a:r>
            <a:r>
              <a:rPr lang="nl-NL" i="1" dirty="0">
                <a:solidFill>
                  <a:srgbClr val="000000"/>
                </a:solidFill>
                <a:latin typeface="ui-serif"/>
              </a:rPr>
              <a:t> attestatie van de Magistraat van </a:t>
            </a:r>
            <a:r>
              <a:rPr lang="nl-NL" i="1" dirty="0" err="1">
                <a:solidFill>
                  <a:srgbClr val="000000"/>
                </a:solidFill>
                <a:latin typeface="ui-serif"/>
              </a:rPr>
              <a:t>haare</a:t>
            </a:r>
            <a:r>
              <a:rPr lang="nl-NL" i="1" dirty="0">
                <a:solidFill>
                  <a:srgbClr val="000000"/>
                </a:solidFill>
                <a:latin typeface="ui-serif"/>
              </a:rPr>
              <a:t> geboorteplaats en van </a:t>
            </a:r>
            <a:r>
              <a:rPr lang="nl-NL" i="1" dirty="0" err="1">
                <a:solidFill>
                  <a:srgbClr val="000000"/>
                </a:solidFill>
                <a:latin typeface="ui-serif"/>
              </a:rPr>
              <a:t>haare</a:t>
            </a:r>
            <a:r>
              <a:rPr lang="nl-NL" i="1" dirty="0">
                <a:solidFill>
                  <a:srgbClr val="000000"/>
                </a:solidFill>
                <a:latin typeface="ui-serif"/>
              </a:rPr>
              <a:t> laatste residentie, komen te doen </a:t>
            </a:r>
            <a:r>
              <a:rPr lang="nl-NL" i="1" dirty="0" err="1">
                <a:solidFill>
                  <a:srgbClr val="000000"/>
                </a:solidFill>
                <a:latin typeface="ui-serif"/>
              </a:rPr>
              <a:t>blycken</a:t>
            </a:r>
            <a:r>
              <a:rPr lang="nl-NL" i="1" dirty="0">
                <a:solidFill>
                  <a:srgbClr val="000000"/>
                </a:solidFill>
                <a:latin typeface="ui-serif"/>
              </a:rPr>
              <a:t> van hun goedt ende </a:t>
            </a:r>
            <a:r>
              <a:rPr lang="nl-NL" i="1" dirty="0" err="1">
                <a:solidFill>
                  <a:srgbClr val="000000"/>
                </a:solidFill>
                <a:latin typeface="ui-serif"/>
              </a:rPr>
              <a:t>deughdelijck</a:t>
            </a:r>
            <a:r>
              <a:rPr lang="nl-NL" i="1" dirty="0">
                <a:solidFill>
                  <a:srgbClr val="000000"/>
                </a:solidFill>
                <a:latin typeface="ui-serif"/>
              </a:rPr>
              <a:t> </a:t>
            </a:r>
            <a:r>
              <a:rPr lang="nl-NL" i="1" dirty="0" err="1">
                <a:solidFill>
                  <a:srgbClr val="000000"/>
                </a:solidFill>
                <a:latin typeface="ui-serif"/>
              </a:rPr>
              <a:t>gedragh</a:t>
            </a:r>
            <a:r>
              <a:rPr lang="nl-NL" i="1" dirty="0">
                <a:solidFill>
                  <a:srgbClr val="000000"/>
                </a:solidFill>
                <a:latin typeface="ui-serif"/>
              </a:rPr>
              <a:t>, en daarenboven </a:t>
            </a:r>
            <a:r>
              <a:rPr lang="nl-NL" i="1" dirty="0" err="1">
                <a:solidFill>
                  <a:srgbClr val="000000"/>
                </a:solidFill>
                <a:latin typeface="ui-serif"/>
              </a:rPr>
              <a:t>by</a:t>
            </a:r>
            <a:r>
              <a:rPr lang="nl-NL" i="1" dirty="0">
                <a:solidFill>
                  <a:srgbClr val="000000"/>
                </a:solidFill>
                <a:latin typeface="ui-serif"/>
              </a:rPr>
              <a:t> acte van </a:t>
            </a:r>
            <a:r>
              <a:rPr lang="nl-NL" i="1" dirty="0" err="1">
                <a:solidFill>
                  <a:srgbClr val="000000"/>
                </a:solidFill>
                <a:latin typeface="ui-serif"/>
              </a:rPr>
              <a:t>borghtoghte</a:t>
            </a:r>
            <a:r>
              <a:rPr lang="nl-NL" i="1" dirty="0">
                <a:solidFill>
                  <a:srgbClr val="000000"/>
                </a:solidFill>
                <a:latin typeface="ui-serif"/>
              </a:rPr>
              <a:t> van de Magistraat van </a:t>
            </a:r>
            <a:r>
              <a:rPr lang="nl-NL" i="1" dirty="0" err="1">
                <a:solidFill>
                  <a:srgbClr val="000000"/>
                </a:solidFill>
                <a:latin typeface="ui-serif"/>
              </a:rPr>
              <a:t>haare</a:t>
            </a:r>
            <a:r>
              <a:rPr lang="nl-NL" i="1" dirty="0">
                <a:solidFill>
                  <a:srgbClr val="000000"/>
                </a:solidFill>
                <a:latin typeface="ui-serif"/>
              </a:rPr>
              <a:t> geboorte- of laatste residentieplaats, of </a:t>
            </a:r>
            <a:r>
              <a:rPr lang="nl-NL" i="1" dirty="0" err="1">
                <a:solidFill>
                  <a:srgbClr val="000000"/>
                </a:solidFill>
                <a:latin typeface="ui-serif"/>
              </a:rPr>
              <a:t>oock</a:t>
            </a:r>
            <a:r>
              <a:rPr lang="nl-NL" i="1" dirty="0">
                <a:solidFill>
                  <a:srgbClr val="000000"/>
                </a:solidFill>
                <a:latin typeface="ui-serif"/>
              </a:rPr>
              <a:t> van andere </a:t>
            </a:r>
            <a:r>
              <a:rPr lang="nl-NL" i="1" dirty="0" err="1">
                <a:solidFill>
                  <a:srgbClr val="000000"/>
                </a:solidFill>
                <a:latin typeface="ui-serif"/>
              </a:rPr>
              <a:t>suffisante</a:t>
            </a:r>
            <a:r>
              <a:rPr lang="nl-NL" i="1" dirty="0">
                <a:solidFill>
                  <a:srgbClr val="000000"/>
                </a:solidFill>
                <a:latin typeface="ui-serif"/>
              </a:rPr>
              <a:t> lieden, ter concurrentie van drie </a:t>
            </a:r>
            <a:r>
              <a:rPr lang="nl-NL" i="1" dirty="0" err="1">
                <a:solidFill>
                  <a:srgbClr val="000000"/>
                </a:solidFill>
                <a:latin typeface="ui-serif"/>
              </a:rPr>
              <a:t>hondert</a:t>
            </a:r>
            <a:r>
              <a:rPr lang="nl-NL" i="1" dirty="0">
                <a:solidFill>
                  <a:srgbClr val="000000"/>
                </a:solidFill>
                <a:latin typeface="ui-serif"/>
              </a:rPr>
              <a:t> guldens voor </a:t>
            </a:r>
            <a:r>
              <a:rPr lang="nl-NL" i="1" dirty="0" err="1">
                <a:solidFill>
                  <a:srgbClr val="000000"/>
                </a:solidFill>
                <a:latin typeface="ui-serif"/>
              </a:rPr>
              <a:t>yeder</a:t>
            </a:r>
            <a:r>
              <a:rPr lang="nl-NL" i="1" dirty="0">
                <a:solidFill>
                  <a:srgbClr val="000000"/>
                </a:solidFill>
                <a:latin typeface="ui-serif"/>
              </a:rPr>
              <a:t> persoon komen te </a:t>
            </a:r>
            <a:r>
              <a:rPr lang="nl-NL" i="1" dirty="0" err="1">
                <a:solidFill>
                  <a:srgbClr val="000000"/>
                </a:solidFill>
                <a:latin typeface="ui-serif"/>
              </a:rPr>
              <a:t>caveeren</a:t>
            </a:r>
            <a:endParaRPr lang="nl-NL" i="1" dirty="0"/>
          </a:p>
        </p:txBody>
      </p:sp>
    </p:spTree>
    <p:extLst>
      <p:ext uri="{BB962C8B-B14F-4D97-AF65-F5344CB8AC3E}">
        <p14:creationId xmlns:p14="http://schemas.microsoft.com/office/powerpoint/2010/main" val="505072096"/>
      </p:ext>
    </p:extLst>
  </p:cSld>
  <p:clrMapOvr>
    <a:masterClrMapping/>
  </p:clrMapOvr>
</p:sld>
</file>

<file path=ppt/theme/theme1.xml><?xml version="1.0" encoding="utf-8"?>
<a:theme xmlns:a="http://schemas.openxmlformats.org/drawingml/2006/main" name="Bijsnijden">
  <a:themeElements>
    <a:clrScheme name="Bijsnijden">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Bijsnijden">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ijsnijde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TM10001105[[fn=Bijgesneden]]</Template>
  <TotalTime>4503</TotalTime>
  <Words>5649</Words>
  <Application>Microsoft Office PowerPoint</Application>
  <PresentationFormat>Breedbeeld</PresentationFormat>
  <Paragraphs>465</Paragraphs>
  <Slides>26</Slides>
  <Notes>26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Calibri</vt:lpstr>
      <vt:lpstr>Franklin Gothic Book</vt:lpstr>
      <vt:lpstr>ui-serif</vt:lpstr>
      <vt:lpstr>Bijsnijden</vt:lpstr>
      <vt:lpstr>PowerPoint-presentatie</vt:lpstr>
      <vt:lpstr>    Borgbrieven</vt:lpstr>
      <vt:lpstr>   Wat is een borgbrief?</vt:lpstr>
      <vt:lpstr>Context: Noord-Brabant 17e en 18e eeuw</vt:lpstr>
      <vt:lpstr>    Armoede</vt:lpstr>
      <vt:lpstr>8 augustus 1682</vt:lpstr>
      <vt:lpstr>PowerPoint-presentatie</vt:lpstr>
      <vt:lpstr>Algemene bepaling voor Staats-Brabant  7 september 1731</vt:lpstr>
      <vt:lpstr>PowerPoint-presentatie</vt:lpstr>
      <vt:lpstr>Borgbrieven als genealogische bron</vt:lpstr>
      <vt:lpstr>Borgbrieven: wie wel en wie niet?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Zoeken op naam in de borgbrieven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 Uijens</dc:creator>
  <cp:lastModifiedBy>Stef Uijens</cp:lastModifiedBy>
  <cp:revision>162</cp:revision>
  <dcterms:created xsi:type="dcterms:W3CDTF">2025-09-26T07:41:08Z</dcterms:created>
  <dcterms:modified xsi:type="dcterms:W3CDTF">2025-11-08T12:22:55Z</dcterms:modified>
</cp:coreProperties>
</file>